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95" r:id="rId2"/>
    <p:sldId id="301" r:id="rId3"/>
    <p:sldId id="296" r:id="rId4"/>
    <p:sldId id="294" r:id="rId5"/>
    <p:sldId id="293" r:id="rId6"/>
    <p:sldId id="298" r:id="rId7"/>
    <p:sldId id="299" r:id="rId8"/>
    <p:sldId id="300" r:id="rId9"/>
    <p:sldId id="269" r:id="rId10"/>
    <p:sldId id="291" r:id="rId11"/>
    <p:sldId id="292" r:id="rId1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D20C23-D3DE-49BC-8182-CB9E2F6F78E6}" type="datetimeFigureOut">
              <a:rPr lang="en-US" smtClean="0"/>
              <a:t>6/1/2012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1CF88C-0327-4EB6-BB85-3CE3FE465B9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926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E10B7-36FA-4594-9466-3718360EB50C}" type="datetimeFigureOut">
              <a:rPr lang="en-US" smtClean="0"/>
              <a:t>6/1/2012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D318C-FDDD-4706-902B-A069768B05E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079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E10B7-36FA-4594-9466-3718360EB50C}" type="datetimeFigureOut">
              <a:rPr lang="en-US" smtClean="0"/>
              <a:t>6/1/2012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D318C-FDDD-4706-902B-A069768B05E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105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E10B7-36FA-4594-9466-3718360EB50C}" type="datetimeFigureOut">
              <a:rPr lang="en-US" smtClean="0"/>
              <a:t>6/1/2012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D318C-FDDD-4706-902B-A069768B05E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749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E10B7-36FA-4594-9466-3718360EB50C}" type="datetimeFigureOut">
              <a:rPr lang="en-US" smtClean="0"/>
              <a:t>6/1/2012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D318C-FDDD-4706-902B-A069768B05E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655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E10B7-36FA-4594-9466-3718360EB50C}" type="datetimeFigureOut">
              <a:rPr lang="en-US" smtClean="0"/>
              <a:t>6/1/2012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D318C-FDDD-4706-902B-A069768B05E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302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E10B7-36FA-4594-9466-3718360EB50C}" type="datetimeFigureOut">
              <a:rPr lang="en-US" smtClean="0"/>
              <a:t>6/1/2012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D318C-FDDD-4706-902B-A069768B05E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967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E10B7-36FA-4594-9466-3718360EB50C}" type="datetimeFigureOut">
              <a:rPr lang="en-US" smtClean="0"/>
              <a:t>6/1/2012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D318C-FDDD-4706-902B-A069768B05E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254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E10B7-36FA-4594-9466-3718360EB50C}" type="datetimeFigureOut">
              <a:rPr lang="en-US" smtClean="0"/>
              <a:t>6/1/2012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D318C-FDDD-4706-902B-A069768B05E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502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E10B7-36FA-4594-9466-3718360EB50C}" type="datetimeFigureOut">
              <a:rPr lang="en-US" smtClean="0"/>
              <a:t>6/1/2012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D318C-FDDD-4706-902B-A069768B05E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2337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E10B7-36FA-4594-9466-3718360EB50C}" type="datetimeFigureOut">
              <a:rPr lang="en-US" smtClean="0"/>
              <a:t>6/1/2012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D318C-FDDD-4706-902B-A069768B05E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132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E10B7-36FA-4594-9466-3718360EB50C}" type="datetimeFigureOut">
              <a:rPr lang="en-US" smtClean="0"/>
              <a:t>6/1/2012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D318C-FDDD-4706-902B-A069768B05E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93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FE10B7-36FA-4594-9466-3718360EB50C}" type="datetimeFigureOut">
              <a:rPr lang="en-US" smtClean="0"/>
              <a:t>6/1/2012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AD318C-FDDD-4706-902B-A069768B05E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784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339752" y="735087"/>
            <a:ext cx="33160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Effective mass of the EDF</a:t>
            </a:r>
            <a:endParaRPr lang="en-US" sz="2400" dirty="0"/>
          </a:p>
        </p:txBody>
      </p:sp>
      <p:sp>
        <p:nvSpPr>
          <p:cNvPr id="4" name="ZoneTexte 3"/>
          <p:cNvSpPr txBox="1"/>
          <p:nvPr/>
        </p:nvSpPr>
        <p:spPr>
          <a:xfrm>
            <a:off x="971600" y="1916832"/>
            <a:ext cx="8140114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Constrained to be around 0.7 m in </a:t>
            </a:r>
            <a:r>
              <a:rPr lang="en-US" sz="2000" dirty="0" err="1" smtClean="0"/>
              <a:t>SLyX</a:t>
            </a:r>
            <a:r>
              <a:rPr lang="en-US" sz="2000" dirty="0" smtClean="0"/>
              <a:t> EDF’s</a:t>
            </a:r>
          </a:p>
          <a:p>
            <a:endParaRPr lang="en-US" sz="2000" dirty="0"/>
          </a:p>
          <a:p>
            <a:r>
              <a:rPr lang="en-US" sz="2000" dirty="0" smtClean="0"/>
              <a:t>Very low in RMF </a:t>
            </a:r>
            <a:r>
              <a:rPr lang="en-US" sz="2000" dirty="0" err="1" smtClean="0"/>
              <a:t>Lagrangians</a:t>
            </a:r>
            <a:r>
              <a:rPr lang="en-US" sz="2000" dirty="0" smtClean="0"/>
              <a:t> (around 0.6m)</a:t>
            </a:r>
          </a:p>
          <a:p>
            <a:endParaRPr lang="en-US" sz="2000" dirty="0"/>
          </a:p>
          <a:p>
            <a:r>
              <a:rPr lang="en-US" sz="2000" dirty="0" smtClean="0"/>
              <a:t>An increase of the effective masse -&gt; more dense spectrum</a:t>
            </a:r>
          </a:p>
          <a:p>
            <a:r>
              <a:rPr lang="en-US" sz="2000" dirty="0" smtClean="0"/>
              <a:t>(based on </a:t>
            </a:r>
            <a:r>
              <a:rPr lang="en-US" sz="2000" dirty="0" err="1" smtClean="0"/>
              <a:t>Mahaux</a:t>
            </a:r>
            <a:r>
              <a:rPr lang="en-US" sz="2000" dirty="0" smtClean="0"/>
              <a:t> et al. in the 80’s , correlations increase the effective mass)</a:t>
            </a:r>
          </a:p>
          <a:p>
            <a:endParaRPr lang="en-US" sz="2000" dirty="0"/>
          </a:p>
          <a:p>
            <a:r>
              <a:rPr lang="en-US" sz="2000" dirty="0" smtClean="0"/>
              <a:t>Pure WS -&gt; effective mass = nucleon mass</a:t>
            </a:r>
          </a:p>
          <a:p>
            <a:r>
              <a:rPr lang="en-US" sz="2000" dirty="0" smtClean="0"/>
              <a:t>(not the case in </a:t>
            </a:r>
            <a:r>
              <a:rPr lang="en-US" sz="2000" dirty="0" err="1" smtClean="0"/>
              <a:t>Chasman</a:t>
            </a:r>
            <a:r>
              <a:rPr lang="en-US" sz="2000" dirty="0" smtClean="0"/>
              <a:t> WS!)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677864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611560" y="764704"/>
            <a:ext cx="8070414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Careful analysis of RMF results leads to similar conclusions:</a:t>
            </a:r>
          </a:p>
          <a:p>
            <a:r>
              <a:rPr lang="en-US" sz="2400" dirty="0" smtClean="0"/>
              <a:t>some orbitals are not placed as they should to reproduce </a:t>
            </a:r>
          </a:p>
          <a:p>
            <a:r>
              <a:rPr lang="en-US" sz="2400" dirty="0" smtClean="0"/>
              <a:t>experimental  spectra with an accuracy better than 500 </a:t>
            </a:r>
            <a:r>
              <a:rPr lang="en-US" sz="2400" dirty="0" err="1" smtClean="0"/>
              <a:t>keV</a:t>
            </a:r>
            <a:endParaRPr lang="en-US" sz="2400" dirty="0" smtClean="0"/>
          </a:p>
          <a:p>
            <a:endParaRPr lang="fr-BE" sz="2400" dirty="0"/>
          </a:p>
          <a:p>
            <a:endParaRPr lang="fr-BE" sz="2400" dirty="0" smtClean="0"/>
          </a:p>
          <a:p>
            <a:r>
              <a:rPr lang="fr-BE" sz="2400" dirty="0" smtClean="0"/>
              <a:t>The </a:t>
            </a:r>
            <a:r>
              <a:rPr lang="fr-BE" sz="2400" dirty="0" err="1" smtClean="0"/>
              <a:t>lowering</a:t>
            </a:r>
            <a:r>
              <a:rPr lang="fr-BE" sz="2400" dirty="0" smtClean="0"/>
              <a:t> of n j</a:t>
            </a:r>
            <a:r>
              <a:rPr lang="fr-BE" sz="2400" baseline="-25000" dirty="0" smtClean="0"/>
              <a:t>15/2</a:t>
            </a:r>
            <a:r>
              <a:rPr lang="fr-BE" sz="2400" dirty="0" smtClean="0"/>
              <a:t> and p i </a:t>
            </a:r>
            <a:r>
              <a:rPr lang="fr-BE" sz="2400" baseline="-25000" dirty="0" smtClean="0"/>
              <a:t>13/2 </a:t>
            </a:r>
            <a:r>
              <a:rPr lang="fr-BE" sz="2400" dirty="0" smtClean="0"/>
              <a:t> </a:t>
            </a:r>
            <a:r>
              <a:rPr lang="fr-BE" sz="2400" dirty="0" err="1" smtClean="0"/>
              <a:t>can</a:t>
            </a:r>
            <a:r>
              <a:rPr lang="fr-BE" sz="2400" dirty="0" smtClean="0"/>
              <a:t> </a:t>
            </a:r>
            <a:r>
              <a:rPr lang="fr-BE" sz="2400" dirty="0" err="1" smtClean="0"/>
              <a:t>be</a:t>
            </a:r>
            <a:r>
              <a:rPr lang="fr-BE" sz="2400" dirty="0" smtClean="0"/>
              <a:t> </a:t>
            </a:r>
            <a:r>
              <a:rPr lang="fr-BE" sz="2400" dirty="0" err="1" smtClean="0"/>
              <a:t>done</a:t>
            </a:r>
            <a:r>
              <a:rPr lang="fr-BE" sz="2400" dirty="0" smtClean="0"/>
              <a:t> by </a:t>
            </a:r>
            <a:r>
              <a:rPr lang="fr-BE" sz="2400" dirty="0" err="1" smtClean="0"/>
              <a:t>increased</a:t>
            </a:r>
            <a:r>
              <a:rPr lang="fr-BE" sz="2400" dirty="0" smtClean="0"/>
              <a:t> </a:t>
            </a:r>
          </a:p>
          <a:p>
            <a:r>
              <a:rPr lang="fr-BE" sz="2400" dirty="0" smtClean="0"/>
              <a:t>spin </a:t>
            </a:r>
            <a:r>
              <a:rPr lang="fr-BE" sz="2400" dirty="0" err="1" smtClean="0"/>
              <a:t>orbit</a:t>
            </a:r>
            <a:r>
              <a:rPr lang="fr-BE" sz="2400" dirty="0" smtClean="0"/>
              <a:t> but not consistent </a:t>
            </a:r>
            <a:r>
              <a:rPr lang="fr-BE" sz="2400" dirty="0" err="1" smtClean="0"/>
              <a:t>with</a:t>
            </a:r>
            <a:r>
              <a:rPr lang="fr-BE" sz="2400" dirty="0" smtClean="0"/>
              <a:t> </a:t>
            </a:r>
            <a:r>
              <a:rPr lang="fr-BE" sz="2400" dirty="0" err="1" smtClean="0"/>
              <a:t>other</a:t>
            </a:r>
            <a:r>
              <a:rPr lang="fr-BE" sz="2400" dirty="0" smtClean="0"/>
              <a:t> analyses.</a:t>
            </a:r>
          </a:p>
          <a:p>
            <a:endParaRPr lang="fr-BE" sz="2400" dirty="0"/>
          </a:p>
          <a:p>
            <a:r>
              <a:rPr lang="fr-BE" sz="2400" dirty="0" smtClean="0"/>
              <a:t>Changes pf </a:t>
            </a:r>
            <a:r>
              <a:rPr lang="fr-BE" sz="2400" dirty="0" err="1" smtClean="0"/>
              <a:t>spherical</a:t>
            </a:r>
            <a:r>
              <a:rPr lang="fr-BE" sz="2400" dirty="0" smtClean="0"/>
              <a:t> gaps </a:t>
            </a:r>
            <a:r>
              <a:rPr lang="fr-BE" sz="2400" dirty="0" err="1" smtClean="0"/>
              <a:t>would</a:t>
            </a:r>
            <a:r>
              <a:rPr lang="fr-BE" sz="2400" dirty="0" smtClean="0"/>
              <a:t> change the </a:t>
            </a:r>
            <a:r>
              <a:rPr lang="fr-BE" sz="2400" dirty="0" err="1" smtClean="0"/>
              <a:t>deformed</a:t>
            </a:r>
            <a:r>
              <a:rPr lang="fr-BE" sz="2400" dirty="0" smtClean="0"/>
              <a:t> Z=110 </a:t>
            </a:r>
          </a:p>
          <a:p>
            <a:r>
              <a:rPr lang="fr-BE" sz="2400" dirty="0" smtClean="0"/>
              <a:t>and Z=108 </a:t>
            </a:r>
            <a:r>
              <a:rPr lang="fr-BE" sz="2400" dirty="0" err="1" smtClean="0"/>
              <a:t>deformed</a:t>
            </a:r>
            <a:r>
              <a:rPr lang="fr-BE" sz="2400" dirty="0" smtClean="0"/>
              <a:t> gaps. </a:t>
            </a:r>
            <a:r>
              <a:rPr lang="fr-BE" sz="2400" dirty="0" err="1" smtClean="0"/>
              <a:t>Probably</a:t>
            </a:r>
            <a:r>
              <a:rPr lang="fr-BE" sz="2400" dirty="0" smtClean="0"/>
              <a:t> not </a:t>
            </a:r>
            <a:r>
              <a:rPr lang="fr-BE" sz="2400" dirty="0" err="1" smtClean="0"/>
              <a:t>much</a:t>
            </a:r>
            <a:r>
              <a:rPr lang="fr-BE" sz="2400" dirty="0" smtClean="0"/>
              <a:t> </a:t>
            </a:r>
            <a:r>
              <a:rPr lang="fr-BE" sz="2400" dirty="0" err="1" smtClean="0"/>
              <a:t>effects</a:t>
            </a:r>
            <a:r>
              <a:rPr lang="fr-BE" sz="2400" dirty="0" smtClean="0"/>
              <a:t> on Z=114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147939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751104" y="332120"/>
            <a:ext cx="21691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3200" dirty="0" smtClean="0"/>
              <a:t>Conclusions</a:t>
            </a:r>
            <a:endParaRPr lang="en-US" sz="3200" dirty="0"/>
          </a:p>
        </p:txBody>
      </p:sp>
      <p:sp>
        <p:nvSpPr>
          <p:cNvPr id="3" name="ZoneTexte 2"/>
          <p:cNvSpPr txBox="1"/>
          <p:nvPr/>
        </p:nvSpPr>
        <p:spPr>
          <a:xfrm>
            <a:off x="788082" y="1844824"/>
            <a:ext cx="8162106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000" dirty="0" smtClean="0"/>
              <a:t>Full HFB </a:t>
            </a:r>
            <a:r>
              <a:rPr lang="fr-BE" sz="2000" dirty="0" err="1" smtClean="0"/>
              <a:t>calculations</a:t>
            </a:r>
            <a:r>
              <a:rPr lang="fr-BE" sz="2000" dirty="0" smtClean="0"/>
              <a:t> </a:t>
            </a:r>
            <a:r>
              <a:rPr lang="fr-BE" sz="2000" dirty="0" err="1" smtClean="0"/>
              <a:t>can</a:t>
            </a:r>
            <a:r>
              <a:rPr lang="fr-BE" sz="2000" dirty="0" smtClean="0"/>
              <a:t> </a:t>
            </a:r>
            <a:r>
              <a:rPr lang="fr-BE" sz="2000" dirty="0" err="1" smtClean="0"/>
              <a:t>be</a:t>
            </a:r>
            <a:r>
              <a:rPr lang="fr-BE" sz="2000" dirty="0" smtClean="0"/>
              <a:t> </a:t>
            </a:r>
            <a:r>
              <a:rPr lang="fr-BE" sz="2000" dirty="0" err="1" smtClean="0"/>
              <a:t>systematically</a:t>
            </a:r>
            <a:r>
              <a:rPr lang="fr-BE" sz="2000" dirty="0" smtClean="0"/>
              <a:t> </a:t>
            </a:r>
            <a:r>
              <a:rPr lang="fr-BE" sz="2000" dirty="0" err="1" smtClean="0"/>
              <a:t>done</a:t>
            </a:r>
            <a:r>
              <a:rPr lang="fr-BE" sz="2000" dirty="0" smtClean="0"/>
              <a:t> for SHE </a:t>
            </a:r>
            <a:r>
              <a:rPr lang="fr-BE" sz="2000" dirty="0" err="1" smtClean="0"/>
              <a:t>nuclei</a:t>
            </a:r>
            <a:endParaRPr lang="fr-BE" sz="2000" dirty="0" smtClean="0"/>
          </a:p>
          <a:p>
            <a:endParaRPr lang="fr-BE" sz="2000" dirty="0"/>
          </a:p>
          <a:p>
            <a:r>
              <a:rPr lang="fr-BE" sz="2000" dirty="0" smtClean="0"/>
              <a:t>Global </a:t>
            </a:r>
            <a:r>
              <a:rPr lang="fr-BE" sz="2000" dirty="0" err="1" smtClean="0"/>
              <a:t>properties</a:t>
            </a:r>
            <a:r>
              <a:rPr lang="fr-BE" sz="2000" dirty="0" smtClean="0"/>
              <a:t> (</a:t>
            </a:r>
            <a:r>
              <a:rPr lang="fr-BE" sz="2000" dirty="0" err="1" smtClean="0"/>
              <a:t>deformation</a:t>
            </a:r>
            <a:r>
              <a:rPr lang="fr-BE" sz="2000" dirty="0" smtClean="0"/>
              <a:t>, </a:t>
            </a:r>
            <a:r>
              <a:rPr lang="fr-BE" sz="2000" dirty="0" smtClean="0">
                <a:latin typeface="Symbol" pitchFamily="18" charset="2"/>
              </a:rPr>
              <a:t>a </a:t>
            </a:r>
            <a:r>
              <a:rPr lang="fr-BE" sz="2000" dirty="0" err="1" smtClean="0"/>
              <a:t>decay</a:t>
            </a:r>
            <a:r>
              <a:rPr lang="fr-BE" sz="2000" dirty="0" smtClean="0"/>
              <a:t> </a:t>
            </a:r>
            <a:r>
              <a:rPr lang="fr-BE" sz="2000" dirty="0" err="1" smtClean="0"/>
              <a:t>energies</a:t>
            </a:r>
            <a:r>
              <a:rPr lang="fr-BE" sz="2000" dirty="0" smtClean="0"/>
              <a:t>, …) </a:t>
            </a:r>
            <a:r>
              <a:rPr lang="fr-BE" sz="2000" dirty="0" err="1" smtClean="0"/>
              <a:t>correctly</a:t>
            </a:r>
            <a:r>
              <a:rPr lang="fr-BE" sz="2000" dirty="0" smtClean="0"/>
              <a:t> </a:t>
            </a:r>
            <a:r>
              <a:rPr lang="fr-BE" sz="2000" dirty="0" err="1" smtClean="0"/>
              <a:t>described</a:t>
            </a:r>
            <a:endParaRPr lang="fr-BE" sz="2000" dirty="0" smtClean="0"/>
          </a:p>
          <a:p>
            <a:endParaRPr lang="fr-BE" sz="2000" dirty="0"/>
          </a:p>
          <a:p>
            <a:r>
              <a:rPr lang="fr-BE" sz="2000" dirty="0" err="1"/>
              <a:t>B</a:t>
            </a:r>
            <a:r>
              <a:rPr lang="fr-BE" sz="2000" dirty="0" err="1" smtClean="0"/>
              <a:t>eyond</a:t>
            </a:r>
            <a:r>
              <a:rPr lang="fr-BE" sz="2000" dirty="0" smtClean="0"/>
              <a:t> </a:t>
            </a:r>
            <a:r>
              <a:rPr lang="fr-BE" sz="2000" dirty="0" err="1" smtClean="0"/>
              <a:t>mean-field</a:t>
            </a:r>
            <a:r>
              <a:rPr lang="fr-BE" sz="2000" dirty="0" smtClean="0"/>
              <a:t> </a:t>
            </a:r>
            <a:r>
              <a:rPr lang="fr-BE" sz="2000" dirty="0" err="1" smtClean="0"/>
              <a:t>methods</a:t>
            </a:r>
            <a:r>
              <a:rPr lang="fr-BE" sz="2000" dirty="0" smtClean="0"/>
              <a:t> </a:t>
            </a:r>
            <a:r>
              <a:rPr lang="fr-BE" sz="2000" dirty="0" err="1" smtClean="0"/>
              <a:t>should</a:t>
            </a:r>
            <a:r>
              <a:rPr lang="fr-BE" sz="2000" dirty="0" smtClean="0"/>
              <a:t> </a:t>
            </a:r>
            <a:r>
              <a:rPr lang="fr-BE" sz="2000" dirty="0" err="1" smtClean="0"/>
              <a:t>be</a:t>
            </a:r>
            <a:r>
              <a:rPr lang="fr-BE" sz="2000" dirty="0" smtClean="0"/>
              <a:t> applicable in a few </a:t>
            </a:r>
            <a:r>
              <a:rPr lang="fr-BE" sz="2000" dirty="0" err="1" smtClean="0"/>
              <a:t>years</a:t>
            </a:r>
            <a:r>
              <a:rPr lang="fr-BE" sz="2000" dirty="0" smtClean="0"/>
              <a:t> </a:t>
            </a:r>
          </a:p>
          <a:p>
            <a:r>
              <a:rPr lang="fr-BE" sz="2000" dirty="0" smtClean="0"/>
              <a:t>(projection, configuration </a:t>
            </a:r>
            <a:r>
              <a:rPr lang="fr-BE" sz="2000" dirty="0" err="1" smtClean="0"/>
              <a:t>mixing</a:t>
            </a:r>
            <a:r>
              <a:rPr lang="fr-BE" sz="2000" dirty="0" smtClean="0"/>
              <a:t>): </a:t>
            </a:r>
            <a:r>
              <a:rPr lang="fr-BE" sz="2000" dirty="0" err="1" smtClean="0"/>
              <a:t>particle</a:t>
            </a:r>
            <a:r>
              <a:rPr lang="fr-BE" sz="2000" dirty="0" smtClean="0"/>
              <a:t>-vibration </a:t>
            </a:r>
            <a:r>
              <a:rPr lang="fr-BE" sz="2000" dirty="0" err="1" smtClean="0"/>
              <a:t>coupling</a:t>
            </a:r>
            <a:endParaRPr lang="fr-BE" sz="2000" dirty="0" smtClean="0"/>
          </a:p>
          <a:p>
            <a:endParaRPr lang="fr-BE" sz="2000" dirty="0"/>
          </a:p>
          <a:p>
            <a:r>
              <a:rPr lang="fr-BE" sz="2000" dirty="0" smtClean="0"/>
              <a:t>The </a:t>
            </a:r>
            <a:r>
              <a:rPr lang="fr-BE" sz="2000" dirty="0" err="1" smtClean="0"/>
              <a:t>tool</a:t>
            </a:r>
            <a:r>
              <a:rPr lang="fr-BE" sz="2000" dirty="0" smtClean="0"/>
              <a:t> </a:t>
            </a:r>
            <a:r>
              <a:rPr lang="fr-BE" sz="2000" dirty="0" err="1" smtClean="0"/>
              <a:t>needed</a:t>
            </a:r>
            <a:r>
              <a:rPr lang="fr-BE" sz="2000" dirty="0" smtClean="0"/>
              <a:t> to </a:t>
            </a:r>
            <a:r>
              <a:rPr lang="fr-BE" sz="2000" dirty="0" err="1" smtClean="0"/>
              <a:t>improve</a:t>
            </a:r>
            <a:r>
              <a:rPr lang="fr-BE" sz="2000" dirty="0" smtClean="0"/>
              <a:t> the description of 1qp (and 2qp!) states has </a:t>
            </a:r>
            <a:r>
              <a:rPr lang="fr-BE" sz="2000" dirty="0" err="1" smtClean="0"/>
              <a:t>still</a:t>
            </a:r>
            <a:r>
              <a:rPr lang="fr-BE" sz="2000" dirty="0" smtClean="0"/>
              <a:t> </a:t>
            </a:r>
          </a:p>
          <a:p>
            <a:r>
              <a:rPr lang="fr-BE" sz="2000" dirty="0" smtClean="0"/>
              <a:t>to </a:t>
            </a:r>
            <a:r>
              <a:rPr lang="fr-BE" sz="2000" dirty="0" err="1" smtClean="0"/>
              <a:t>be</a:t>
            </a:r>
            <a:r>
              <a:rPr lang="fr-BE" sz="2000" dirty="0" smtClean="0"/>
              <a:t> </a:t>
            </a:r>
            <a:r>
              <a:rPr lang="fr-BE" sz="2000" dirty="0" err="1" smtClean="0"/>
              <a:t>found</a:t>
            </a:r>
            <a:r>
              <a:rPr lang="fr-BE" sz="2000" dirty="0" smtClean="0"/>
              <a:t>.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09692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581910"/>
            <a:ext cx="5070738" cy="3307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121359"/>
            <a:ext cx="5835789" cy="3595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6520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195736" y="1340768"/>
            <a:ext cx="12554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Caution!</a:t>
            </a:r>
            <a:endParaRPr lang="en-US" sz="2400" dirty="0"/>
          </a:p>
        </p:txBody>
      </p:sp>
      <p:sp>
        <p:nvSpPr>
          <p:cNvPr id="3" name="ZoneTexte 2"/>
          <p:cNvSpPr txBox="1"/>
          <p:nvPr/>
        </p:nvSpPr>
        <p:spPr>
          <a:xfrm>
            <a:off x="1331640" y="2564904"/>
            <a:ext cx="7831118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The effect of the effective can be drawn without ambiguity only</a:t>
            </a:r>
          </a:p>
          <a:p>
            <a:r>
              <a:rPr lang="en-US" sz="2000" dirty="0" smtClean="0"/>
              <a:t>for parameterizations that have been adjusted in the same way.</a:t>
            </a:r>
          </a:p>
          <a:p>
            <a:endParaRPr lang="en-US" sz="2000" dirty="0"/>
          </a:p>
          <a:p>
            <a:r>
              <a:rPr lang="en-US" sz="2000" dirty="0" smtClean="0"/>
              <a:t>SLIII family : improvement of SIII by a fitting protocol similar to the </a:t>
            </a:r>
            <a:r>
              <a:rPr lang="en-US" sz="2000" dirty="0" err="1" smtClean="0"/>
              <a:t>Sly’s</a:t>
            </a:r>
            <a:endParaRPr lang="en-US" sz="2000" dirty="0" smtClean="0"/>
          </a:p>
          <a:p>
            <a:r>
              <a:rPr lang="en-US" sz="2000" dirty="0"/>
              <a:t> </a:t>
            </a:r>
            <a:r>
              <a:rPr lang="en-US" sz="2000" dirty="0" smtClean="0"/>
              <a:t>                      - with inclusion of deformation properties of selected nuclei</a:t>
            </a:r>
          </a:p>
          <a:p>
            <a:r>
              <a:rPr lang="en-US" sz="2000" dirty="0"/>
              <a:t> </a:t>
            </a:r>
            <a:r>
              <a:rPr lang="en-US" sz="2000" dirty="0" smtClean="0"/>
              <a:t>                      - an exponent for the density dependence equal to 1</a:t>
            </a:r>
          </a:p>
          <a:p>
            <a:r>
              <a:rPr lang="en-US" sz="2000" dirty="0"/>
              <a:t> </a:t>
            </a:r>
            <a:r>
              <a:rPr lang="en-US" sz="2000" dirty="0" smtClean="0"/>
              <a:t>                         (to avoid some problems in beyond mean-field calculations</a:t>
            </a:r>
          </a:p>
          <a:p>
            <a:endParaRPr lang="en-US" sz="2000" dirty="0"/>
          </a:p>
          <a:p>
            <a:r>
              <a:rPr lang="en-US" sz="2000" dirty="0"/>
              <a:t>a</a:t>
            </a:r>
            <a:r>
              <a:rPr lang="en-US" sz="2000" dirty="0" smtClean="0"/>
              <a:t>lpha = 1  -&gt; compressibility of infinite nuclear matter cannot be right</a:t>
            </a:r>
          </a:p>
          <a:p>
            <a:r>
              <a:rPr lang="en-US" sz="2000" dirty="0"/>
              <a:t> </a:t>
            </a:r>
            <a:r>
              <a:rPr lang="en-US" sz="2000" dirty="0" smtClean="0"/>
              <a:t>                       effective mass can be varied (K and m</a:t>
            </a:r>
            <a:r>
              <a:rPr lang="en-US" sz="2000" baseline="30000" dirty="0" smtClean="0"/>
              <a:t>*</a:t>
            </a:r>
            <a:r>
              <a:rPr lang="en-US" sz="2000" dirty="0" smtClean="0"/>
              <a:t> strongly linked)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30213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857250"/>
            <a:ext cx="466725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4784"/>
            <a:ext cx="3444387" cy="3999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4022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620688"/>
            <a:ext cx="4752975" cy="520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0" y="1052736"/>
            <a:ext cx="3346935" cy="4076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33105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340768"/>
            <a:ext cx="7772400" cy="501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1763688" y="548680"/>
            <a:ext cx="64324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Has a tensor term in the EDF an effect on spectra?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456278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547664" y="1052736"/>
            <a:ext cx="666464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Old questions with sometimes old answers…</a:t>
            </a:r>
          </a:p>
          <a:p>
            <a:r>
              <a:rPr lang="en-US" sz="2800" dirty="0" smtClean="0"/>
              <a:t>To be revisited but not forgotten</a:t>
            </a:r>
            <a:endParaRPr lang="en-US" sz="2800" dirty="0"/>
          </a:p>
        </p:txBody>
      </p:sp>
      <p:sp>
        <p:nvSpPr>
          <p:cNvPr id="3" name="ZoneTexte 2"/>
          <p:cNvSpPr txBox="1"/>
          <p:nvPr/>
        </p:nvSpPr>
        <p:spPr>
          <a:xfrm>
            <a:off x="0" y="2512578"/>
            <a:ext cx="81253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Equivalence RPA-GCM: partial answers in </a:t>
            </a:r>
          </a:p>
          <a:p>
            <a:r>
              <a:rPr lang="en-US" sz="2400" dirty="0" err="1" smtClean="0"/>
              <a:t>Jancovici</a:t>
            </a:r>
            <a:r>
              <a:rPr lang="en-US" sz="2400" dirty="0" smtClean="0"/>
              <a:t> and Schiff (NPA 58 (1964) 678)</a:t>
            </a:r>
          </a:p>
          <a:p>
            <a:r>
              <a:rPr lang="en-US" sz="2400" dirty="0" smtClean="0"/>
              <a:t>Brink and </a:t>
            </a:r>
            <a:r>
              <a:rPr lang="en-US" sz="2400" dirty="0" err="1" smtClean="0"/>
              <a:t>Weiguny</a:t>
            </a:r>
            <a:r>
              <a:rPr lang="en-US" sz="2400" dirty="0"/>
              <a:t> </a:t>
            </a:r>
            <a:r>
              <a:rPr lang="en-US" sz="2400" dirty="0" smtClean="0"/>
              <a:t> (NPA 120 (1968) 59)</a:t>
            </a:r>
          </a:p>
          <a:p>
            <a:endParaRPr lang="en-US" sz="2400" dirty="0"/>
          </a:p>
          <a:p>
            <a:r>
              <a:rPr lang="en-US" sz="2400" dirty="0" smtClean="0"/>
              <a:t>RPA-TDHF and correlations in the RPA ground state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190361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131231"/>
            <a:ext cx="9778556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32567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3141663"/>
            <a:ext cx="5286375" cy="355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589588" cy="3421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663575" y="5053013"/>
            <a:ext cx="27876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/>
              <a:t>Z = 99, 101, 103</a:t>
            </a:r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0075" y="0"/>
            <a:ext cx="923925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0"/>
            <a:ext cx="1057275" cy="94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2234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1434</TotalTime>
  <Words>362</Words>
  <Application>Microsoft Office PowerPoint</Application>
  <PresentationFormat>Affichage à l'écran (4:3)</PresentationFormat>
  <Paragraphs>50</Paragraphs>
  <Slides>11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ULB</dc:creator>
  <cp:lastModifiedBy>ULB</cp:lastModifiedBy>
  <cp:revision>33</cp:revision>
  <dcterms:created xsi:type="dcterms:W3CDTF">2011-10-17T17:03:30Z</dcterms:created>
  <dcterms:modified xsi:type="dcterms:W3CDTF">2012-06-01T09:24:08Z</dcterms:modified>
</cp:coreProperties>
</file>