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479" r:id="rId2"/>
    <p:sldId id="508" r:id="rId3"/>
    <p:sldId id="517" r:id="rId4"/>
    <p:sldId id="538" r:id="rId5"/>
    <p:sldId id="487" r:id="rId6"/>
    <p:sldId id="488" r:id="rId7"/>
    <p:sldId id="523" r:id="rId8"/>
    <p:sldId id="542" r:id="rId9"/>
    <p:sldId id="529" r:id="rId10"/>
    <p:sldId id="491" r:id="rId11"/>
    <p:sldId id="544" r:id="rId12"/>
    <p:sldId id="537" r:id="rId13"/>
    <p:sldId id="500" r:id="rId14"/>
    <p:sldId id="492" r:id="rId15"/>
    <p:sldId id="493" r:id="rId16"/>
    <p:sldId id="495" r:id="rId17"/>
    <p:sldId id="496" r:id="rId18"/>
    <p:sldId id="497" r:id="rId19"/>
    <p:sldId id="498" r:id="rId20"/>
    <p:sldId id="536" r:id="rId21"/>
    <p:sldId id="534" r:id="rId22"/>
    <p:sldId id="539" r:id="rId23"/>
    <p:sldId id="540" r:id="rId24"/>
    <p:sldId id="545" r:id="rId25"/>
    <p:sldId id="546" r:id="rId26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CC"/>
    <a:srgbClr val="CC0099"/>
    <a:srgbClr val="020202"/>
    <a:srgbClr val="00CCFF"/>
    <a:srgbClr val="3333FF"/>
    <a:srgbClr val="000099"/>
    <a:srgbClr val="008000"/>
    <a:srgbClr val="8686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900" autoAdjust="0"/>
    <p:restoredTop sz="96996" autoAdjust="0"/>
  </p:normalViewPr>
  <p:slideViewPr>
    <p:cSldViewPr snapToGrid="0" snapToObjects="1">
      <p:cViewPr>
        <p:scale>
          <a:sx n="120" d="100"/>
          <a:sy n="120" d="100"/>
        </p:scale>
        <p:origin x="-396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400D8A-5881-42E9-83AD-6F898D572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47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9245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246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B516-D270-4EBC-9ACE-BE76F7A966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A74D-52AE-4D8E-870A-1D28A3D4A7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28E3-ABEF-4F34-8255-E1F609EDF2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46A8-161A-4DB3-8ADF-AAD041E850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719A-2877-4D1D-BA5B-8EEA5C3F05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BB8A-7501-453C-B333-796FF0FBDD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77AA-52C3-4526-8084-EC1F9B6481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85472-C732-4633-BACB-F5E94D82C4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75CE-9575-4D04-B7B5-EA083DBAE9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F21D-A7C5-403D-823A-5C8E43E19B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84A0-4B4A-4BAE-B08A-B0571190A4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8195" name="Freeform 1027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6" name="Freeform 1028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7" name="Freeform 1029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8" name="Freeform 1030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99" name="Freeform 1031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0" name="Freeform 1032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1" name="Freeform 1033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2" name="Freeform 1034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3" name="Freeform 1035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4" name="Freeform 1036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5" name="Freeform 1037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6" name="Freeform 1038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7" name="Freeform 1039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8" name="Freeform 1040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09" name="Freeform 1041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0" name="Freeform 1042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1" name="Freeform 1043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2" name="Freeform 1044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3" name="Freeform 1045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4" name="Freeform 1046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5" name="Freeform 1047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6" name="Freeform 1048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2051" name="Group 1049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8218" name="Freeform 1050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19" name="Freeform 1051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20" name="Freeform 1052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052" name="Rectangle 105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3" name="Rectangle 1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223" name="Rectangle 1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24" name="Rectangle 1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25" name="Rectangle 1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fld id="{060829C2-8D3F-4747-AF0C-10685EB1C8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2306636" y="3309998"/>
            <a:ext cx="6653213" cy="3511550"/>
            <a:chOff x="2263775" y="3051175"/>
            <a:chExt cx="6653213" cy="3511550"/>
          </a:xfrm>
        </p:grpSpPr>
        <p:grpSp>
          <p:nvGrpSpPr>
            <p:cNvPr id="3" name="Grupa 2"/>
            <p:cNvGrpSpPr/>
            <p:nvPr/>
          </p:nvGrpSpPr>
          <p:grpSpPr>
            <a:xfrm>
              <a:off x="2263775" y="3051175"/>
              <a:ext cx="6653213" cy="3511550"/>
              <a:chOff x="2263775" y="3051175"/>
              <a:chExt cx="6653213" cy="3511550"/>
            </a:xfrm>
          </p:grpSpPr>
          <p:pic>
            <p:nvPicPr>
              <p:cNvPr id="4100" name="Picture 12" descr="C:\wojtek\seminaria\sympozjum-07\fig2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3775" y="3051175"/>
                <a:ext cx="6653213" cy="310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2" name="Line 14"/>
              <p:cNvSpPr>
                <a:spLocks noChangeShapeType="1"/>
              </p:cNvSpPr>
              <p:nvPr/>
            </p:nvSpPr>
            <p:spPr bwMode="auto">
              <a:xfrm flipH="1">
                <a:off x="5076825" y="6386512"/>
                <a:ext cx="8286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4103" name="Text Box 15"/>
              <p:cNvSpPr txBox="1">
                <a:spLocks noChangeArrowheads="1"/>
              </p:cNvSpPr>
              <p:nvPr/>
            </p:nvSpPr>
            <p:spPr bwMode="auto">
              <a:xfrm>
                <a:off x="6146800" y="6165850"/>
                <a:ext cx="17192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l-PL" dirty="0"/>
                  <a:t> </a:t>
                </a:r>
                <a:r>
                  <a:rPr lang="pl-PL" dirty="0" err="1"/>
                  <a:t>tens</a:t>
                </a:r>
                <a:r>
                  <a:rPr lang="pl-PL" dirty="0"/>
                  <a:t> of </a:t>
                </a:r>
                <a:r>
                  <a:rPr lang="pl-PL" dirty="0" err="1"/>
                  <a:t>MeV</a:t>
                </a:r>
                <a:endParaRPr lang="pl-PL" dirty="0"/>
              </a:p>
            </p:txBody>
          </p:sp>
          <p:sp>
            <p:nvSpPr>
              <p:cNvPr id="4104" name="Line 16"/>
              <p:cNvSpPr>
                <a:spLocks noChangeShapeType="1"/>
              </p:cNvSpPr>
              <p:nvPr/>
            </p:nvSpPr>
            <p:spPr bwMode="auto">
              <a:xfrm>
                <a:off x="8067675" y="6357937"/>
                <a:ext cx="8286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4101" name="Text Box 13"/>
            <p:cNvSpPr txBox="1">
              <a:spLocks noChangeArrowheads="1"/>
            </p:cNvSpPr>
            <p:nvPr/>
          </p:nvSpPr>
          <p:spPr bwMode="auto">
            <a:xfrm>
              <a:off x="5108575" y="5889625"/>
              <a:ext cx="172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400" b="1" dirty="0">
                  <a:latin typeface="Times New Roman" pitchFamily="18" charset="0"/>
                </a:rPr>
                <a:t>+ NNN + ....</a:t>
              </a:r>
            </a:p>
          </p:txBody>
        </p:sp>
      </p:grpSp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55261" y="152400"/>
            <a:ext cx="84144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3D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angular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momentum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isospin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calculations</a:t>
            </a:r>
            <a:endParaRPr lang="pl-P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ith the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Skyrme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EDF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80218" y="911982"/>
            <a:ext cx="2868143" cy="50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196" tIns="50097" rIns="100196" bIns="50097">
            <a:spAutoFit/>
          </a:bodyPr>
          <a:lstStyle/>
          <a:p>
            <a:pPr defTabSz="876300"/>
            <a:r>
              <a:rPr kumimoji="0"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Wojciech</a:t>
            </a:r>
            <a:r>
              <a:rPr kumimoji="0" lang="pl-PL" sz="26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Satuła</a:t>
            </a:r>
            <a:endParaRPr kumimoji="0"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5413375" y="4951413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/>
              <a:t>ab initio</a:t>
            </a:r>
          </a:p>
        </p:txBody>
      </p:sp>
      <p:sp>
        <p:nvSpPr>
          <p:cNvPr id="4106" name="Line 18"/>
          <p:cNvSpPr>
            <a:spLocks noChangeShapeType="1"/>
          </p:cNvSpPr>
          <p:nvPr/>
        </p:nvSpPr>
        <p:spPr bwMode="auto">
          <a:xfrm>
            <a:off x="5257800" y="5343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454025" y="1829773"/>
            <a:ext cx="815800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CC0066"/>
                </a:solidFill>
                <a:sym typeface="Wingdings" pitchFamily="2" charset="2"/>
              </a:rPr>
              <a:t>Intro</a:t>
            </a:r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: 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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define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fundaments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my model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is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„standing on”</a:t>
            </a:r>
            <a:endParaRPr lang="pl-PL" sz="1800" dirty="0" smtClean="0">
              <a:solidFill>
                <a:srgbClr val="CC0066"/>
              </a:solidFill>
            </a:endParaRPr>
          </a:p>
          <a:p>
            <a:pPr algn="l"/>
            <a:r>
              <a:rPr lang="pl-PL" sz="1800" dirty="0" smtClean="0">
                <a:solidFill>
                  <a:srgbClr val="CC0066"/>
                </a:solidFill>
              </a:rPr>
              <a:t>   </a:t>
            </a:r>
            <a:r>
              <a:rPr lang="pl-PL" sz="1800" dirty="0" err="1" smtClean="0">
                <a:solidFill>
                  <a:srgbClr val="CC0066"/>
                </a:solidFill>
              </a:rPr>
              <a:t>sp</a:t>
            </a:r>
            <a:r>
              <a:rPr lang="pl-PL" sz="1800" dirty="0" smtClean="0">
                <a:solidFill>
                  <a:srgbClr val="CC0066"/>
                </a:solidFill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</a:rPr>
              <a:t>mean</a:t>
            </a:r>
            <a:r>
              <a:rPr lang="pl-PL" sz="1800" dirty="0" smtClean="0">
                <a:solidFill>
                  <a:srgbClr val="CC0066"/>
                </a:solidFill>
              </a:rPr>
              <a:t>-field (</a:t>
            </a:r>
            <a:r>
              <a:rPr lang="pl-PL" sz="1400" dirty="0" err="1" smtClean="0">
                <a:solidFill>
                  <a:srgbClr val="CC0066"/>
                </a:solidFill>
              </a:rPr>
              <a:t>or</a:t>
            </a:r>
            <a:r>
              <a:rPr lang="pl-PL" sz="1400" dirty="0" smtClean="0">
                <a:solidFill>
                  <a:srgbClr val="CC0066"/>
                </a:solidFill>
              </a:rPr>
              <a:t> </a:t>
            </a:r>
            <a:r>
              <a:rPr lang="pl-PL" sz="1400" dirty="0" err="1" smtClean="0">
                <a:solidFill>
                  <a:srgbClr val="CC0066"/>
                </a:solidFill>
              </a:rPr>
              <a:t>nuclear</a:t>
            </a:r>
            <a:r>
              <a:rPr lang="pl-PL" sz="1400" dirty="0" smtClean="0">
                <a:solidFill>
                  <a:srgbClr val="CC0066"/>
                </a:solidFill>
              </a:rPr>
              <a:t> DFT</a:t>
            </a:r>
            <a:r>
              <a:rPr lang="pl-PL" sz="1800" dirty="0" smtClean="0">
                <a:solidFill>
                  <a:srgbClr val="CC0066"/>
                </a:solidFill>
              </a:rPr>
              <a:t>) 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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beyond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mean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-field (</a:t>
            </a:r>
            <a:r>
              <a:rPr lang="pl-PL" sz="1400" dirty="0" err="1" smtClean="0">
                <a:solidFill>
                  <a:srgbClr val="CC0066"/>
                </a:solidFill>
                <a:sym typeface="Wingdings" pitchFamily="2" charset="2"/>
              </a:rPr>
              <a:t>projection</a:t>
            </a:r>
            <a:r>
              <a:rPr lang="pl-PL" sz="14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400" dirty="0" err="1" smtClean="0">
                <a:solidFill>
                  <a:srgbClr val="CC0066"/>
                </a:solidFill>
                <a:sym typeface="Wingdings" pitchFamily="2" charset="2"/>
              </a:rPr>
              <a:t>after</a:t>
            </a:r>
            <a:r>
              <a:rPr lang="pl-PL" sz="14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400" dirty="0" err="1" smtClean="0">
                <a:solidFill>
                  <a:srgbClr val="CC0066"/>
                </a:solidFill>
                <a:sym typeface="Wingdings" pitchFamily="2" charset="2"/>
              </a:rPr>
              <a:t>variation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)</a:t>
            </a:r>
            <a:r>
              <a:rPr lang="pl-PL" sz="1800" dirty="0" smtClean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4108" name="Oval 22"/>
          <p:cNvSpPr>
            <a:spLocks noChangeArrowheads="1"/>
          </p:cNvSpPr>
          <p:nvPr/>
        </p:nvSpPr>
        <p:spPr bwMode="auto">
          <a:xfrm>
            <a:off x="266700" y="2506881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4114" name="Text Box 38"/>
          <p:cNvSpPr txBox="1">
            <a:spLocks noChangeArrowheads="1"/>
          </p:cNvSpPr>
          <p:nvPr/>
        </p:nvSpPr>
        <p:spPr bwMode="auto">
          <a:xfrm>
            <a:off x="454025" y="4884708"/>
            <a:ext cx="128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C0066"/>
                </a:solidFill>
              </a:rPr>
              <a:t>Summary</a:t>
            </a:r>
            <a:endParaRPr lang="pl-PL" dirty="0">
              <a:solidFill>
                <a:srgbClr val="CC0066"/>
              </a:solidFill>
            </a:endParaRPr>
          </a:p>
        </p:txBody>
      </p:sp>
      <p:sp>
        <p:nvSpPr>
          <p:cNvPr id="4119" name="Rectangle 45"/>
          <p:cNvSpPr>
            <a:spLocks noChangeArrowheads="1"/>
          </p:cNvSpPr>
          <p:nvPr/>
        </p:nvSpPr>
        <p:spPr bwMode="auto">
          <a:xfrm>
            <a:off x="539750" y="2422744"/>
            <a:ext cx="5559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 smtClean="0">
                <a:solidFill>
                  <a:srgbClr val="CC0066"/>
                </a:solidFill>
                <a:sym typeface="Wingdings" pitchFamily="2" charset="2"/>
              </a:rPr>
              <a:t>Symmetry</a:t>
            </a:r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 (</a:t>
            </a:r>
            <a:r>
              <a:rPr lang="pl-PL" dirty="0" err="1" smtClean="0">
                <a:solidFill>
                  <a:srgbClr val="CC0066"/>
                </a:solidFill>
                <a:sym typeface="Wingdings" pitchFamily="2" charset="2"/>
              </a:rPr>
              <a:t>isospin</a:t>
            </a:r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) </a:t>
            </a:r>
            <a:r>
              <a:rPr lang="pl-PL" dirty="0" err="1" smtClean="0">
                <a:solidFill>
                  <a:srgbClr val="CC0066"/>
                </a:solidFill>
                <a:sym typeface="Wingdings" pitchFamily="2" charset="2"/>
              </a:rPr>
              <a:t>violation</a:t>
            </a:r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 and </a:t>
            </a:r>
            <a:r>
              <a:rPr lang="pl-PL" dirty="0" err="1" smtClean="0">
                <a:solidFill>
                  <a:srgbClr val="CC0066"/>
                </a:solidFill>
                <a:sym typeface="Wingdings" pitchFamily="2" charset="2"/>
              </a:rPr>
              <a:t>restoration</a:t>
            </a:r>
            <a:r>
              <a:rPr lang="pl-PL" dirty="0" smtClean="0">
                <a:solidFill>
                  <a:srgbClr val="CC0066"/>
                </a:solidFill>
                <a:sym typeface="Wingdings" pitchFamily="2" charset="2"/>
              </a:rPr>
              <a:t>:</a:t>
            </a:r>
            <a:endParaRPr lang="pl-PL" dirty="0" smtClean="0">
              <a:solidFill>
                <a:srgbClr val="CC0066"/>
              </a:solidFill>
            </a:endParaRPr>
          </a:p>
        </p:txBody>
      </p:sp>
      <p:sp>
        <p:nvSpPr>
          <p:cNvPr id="4120" name="Text Box 46"/>
          <p:cNvSpPr txBox="1">
            <a:spLocks noChangeArrowheads="1"/>
          </p:cNvSpPr>
          <p:nvPr/>
        </p:nvSpPr>
        <p:spPr bwMode="auto">
          <a:xfrm>
            <a:off x="1023748" y="2786281"/>
            <a:ext cx="63866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/>
              <a:buChar char="à"/>
            </a:pPr>
            <a:r>
              <a:rPr lang="pl-PL" sz="1800" dirty="0" smtClean="0">
                <a:solidFill>
                  <a:srgbClr val="CC0066"/>
                </a:solidFill>
              </a:rPr>
              <a:t> 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unphysical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symmetry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violation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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isospin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projection</a:t>
            </a:r>
            <a:endParaRPr lang="pl-PL" sz="1800" dirty="0" smtClean="0">
              <a:solidFill>
                <a:srgbClr val="CC0066"/>
              </a:solidFill>
            </a:endParaRPr>
          </a:p>
          <a:p>
            <a:pPr algn="l">
              <a:buFont typeface="Wingdings"/>
              <a:buChar char="à"/>
            </a:pPr>
            <a:r>
              <a:rPr lang="pl-PL" sz="1800" dirty="0" smtClean="0">
                <a:solidFill>
                  <a:srgbClr val="CC0066"/>
                </a:solidFill>
              </a:rPr>
              <a:t>  Coulomb </a:t>
            </a:r>
            <a:r>
              <a:rPr lang="pl-PL" sz="1800" dirty="0" err="1" smtClean="0">
                <a:solidFill>
                  <a:srgbClr val="CC0066"/>
                </a:solidFill>
              </a:rPr>
              <a:t>rediagonalization</a:t>
            </a:r>
            <a:r>
              <a:rPr lang="pl-PL" sz="1800" dirty="0" smtClean="0">
                <a:solidFill>
                  <a:srgbClr val="CC0066"/>
                </a:solidFill>
              </a:rPr>
              <a:t> 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(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explicit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symmetry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  <a:sym typeface="Wingdings" pitchFamily="2" charset="2"/>
              </a:rPr>
              <a:t>violation</a:t>
            </a:r>
            <a:r>
              <a:rPr lang="pl-PL" sz="1800" dirty="0" smtClean="0">
                <a:solidFill>
                  <a:srgbClr val="CC0066"/>
                </a:solidFill>
                <a:sym typeface="Wingdings" pitchFamily="2" charset="2"/>
              </a:rPr>
              <a:t>)</a:t>
            </a:r>
            <a:endParaRPr lang="pl-PL" sz="1800" dirty="0">
              <a:solidFill>
                <a:srgbClr val="CC0066"/>
              </a:solidFill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266700" y="1926610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251693" y="4981545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1281111" y="1413264"/>
            <a:ext cx="671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rgbClr val="00CCFF"/>
                </a:solidFill>
              </a:rPr>
              <a:t>in</a:t>
            </a:r>
            <a:r>
              <a:rPr lang="pl-PL" sz="1600" dirty="0" smtClean="0">
                <a:solidFill>
                  <a:srgbClr val="00CCFF"/>
                </a:solidFill>
              </a:rPr>
              <a:t> </a:t>
            </a:r>
            <a:r>
              <a:rPr lang="pl-PL" sz="1600" dirty="0" err="1" smtClean="0">
                <a:solidFill>
                  <a:srgbClr val="00CCFF"/>
                </a:solidFill>
              </a:rPr>
              <a:t>collaboration</a:t>
            </a:r>
            <a:r>
              <a:rPr lang="pl-PL" sz="1600" dirty="0" smtClean="0">
                <a:solidFill>
                  <a:srgbClr val="00CCFF"/>
                </a:solidFill>
              </a:rPr>
              <a:t> </a:t>
            </a:r>
            <a:r>
              <a:rPr lang="pl-PL" sz="1600" dirty="0" err="1" smtClean="0">
                <a:solidFill>
                  <a:srgbClr val="00CCFF"/>
                </a:solidFill>
              </a:rPr>
              <a:t>with</a:t>
            </a:r>
            <a:r>
              <a:rPr lang="pl-PL" sz="1600" dirty="0" smtClean="0">
                <a:solidFill>
                  <a:srgbClr val="00CCFF"/>
                </a:solidFill>
              </a:rPr>
              <a:t> J. </a:t>
            </a:r>
            <a:r>
              <a:rPr lang="pl-PL" sz="1600" dirty="0" err="1" smtClean="0">
                <a:solidFill>
                  <a:srgbClr val="00CCFF"/>
                </a:solidFill>
              </a:rPr>
              <a:t>Dobaczewski</a:t>
            </a:r>
            <a:r>
              <a:rPr lang="pl-PL" sz="1600" dirty="0" smtClean="0">
                <a:solidFill>
                  <a:srgbClr val="00CCFF"/>
                </a:solidFill>
              </a:rPr>
              <a:t>, W. Nazarewicz &amp; M. Rafalski</a:t>
            </a:r>
            <a:endParaRPr lang="pl-PL" sz="1600" dirty="0">
              <a:solidFill>
                <a:srgbClr val="00CCFF"/>
              </a:solidFill>
            </a:endParaRPr>
          </a:p>
        </p:txBody>
      </p:sp>
      <p:pic>
        <p:nvPicPr>
          <p:cNvPr id="27" name="Picture 1032" descr="su3b600s24t36cool30ac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00663"/>
            <a:ext cx="1962150" cy="1403350"/>
          </a:xfrm>
          <a:prstGeom prst="rect">
            <a:avLst/>
          </a:prstGeom>
          <a:noFill/>
        </p:spPr>
      </p:pic>
      <p:grpSp>
        <p:nvGrpSpPr>
          <p:cNvPr id="2" name="Grupa 31"/>
          <p:cNvGrpSpPr/>
          <p:nvPr/>
        </p:nvGrpSpPr>
        <p:grpSpPr>
          <a:xfrm>
            <a:off x="539746" y="3743265"/>
            <a:ext cx="6252174" cy="1085910"/>
            <a:chOff x="819150" y="3076575"/>
            <a:chExt cx="6252174" cy="1085910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819150" y="3219450"/>
              <a:ext cx="180975" cy="1905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186497" y="3419475"/>
              <a:ext cx="4822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9900CC"/>
                  </a:solidFill>
                </a:rPr>
                <a:t>structural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err="1" smtClean="0">
                  <a:solidFill>
                    <a:srgbClr val="9900CC"/>
                  </a:solidFill>
                </a:rPr>
                <a:t>effects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smtClean="0">
                  <a:solidFill>
                    <a:srgbClr val="9900CC"/>
                  </a:solidFill>
                  <a:sym typeface="Wingdings" pitchFamily="2" charset="2"/>
                </a:rPr>
                <a:t></a:t>
              </a:r>
              <a:r>
                <a:rPr lang="pl-PL" dirty="0" smtClean="0">
                  <a:solidFill>
                    <a:srgbClr val="9900CC"/>
                  </a:solidFill>
                </a:rPr>
                <a:t> SD </a:t>
              </a:r>
              <a:r>
                <a:rPr lang="pl-PL" dirty="0" err="1" smtClean="0">
                  <a:solidFill>
                    <a:srgbClr val="9900CC"/>
                  </a:solidFill>
                </a:rPr>
                <a:t>bands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err="1" smtClean="0">
                  <a:solidFill>
                    <a:srgbClr val="9900CC"/>
                  </a:solidFill>
                </a:rPr>
                <a:t>in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baseline="30000" dirty="0" smtClean="0">
                  <a:solidFill>
                    <a:srgbClr val="9900CC"/>
                  </a:solidFill>
                </a:rPr>
                <a:t>56</a:t>
              </a:r>
              <a:r>
                <a:rPr lang="pl-PL" dirty="0" smtClean="0">
                  <a:solidFill>
                    <a:srgbClr val="9900CC"/>
                  </a:solidFill>
                </a:rPr>
                <a:t>Ni </a:t>
              </a:r>
              <a:endParaRPr lang="pl-PL" dirty="0">
                <a:solidFill>
                  <a:srgbClr val="9900CC"/>
                </a:solidFill>
              </a:endParaRP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828675" y="3524250"/>
              <a:ext cx="180975" cy="1905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828675" y="3838575"/>
              <a:ext cx="180975" cy="1905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pl-PL">
                <a:solidFill>
                  <a:srgbClr val="9900CC"/>
                </a:solidFill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186497" y="3762375"/>
              <a:ext cx="5442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9900CC"/>
                  </a:solidFill>
                </a:rPr>
                <a:t>ISB </a:t>
              </a:r>
              <a:r>
                <a:rPr lang="pl-PL" dirty="0" err="1" smtClean="0">
                  <a:solidFill>
                    <a:srgbClr val="9900CC"/>
                  </a:solidFill>
                </a:rPr>
                <a:t>corrections</a:t>
              </a:r>
              <a:r>
                <a:rPr lang="pl-PL" dirty="0" smtClean="0">
                  <a:solidFill>
                    <a:srgbClr val="9900CC"/>
                  </a:solidFill>
                </a:rPr>
                <a:t> to </a:t>
              </a:r>
              <a:r>
                <a:rPr lang="pl-PL" dirty="0" err="1" smtClean="0">
                  <a:solidFill>
                    <a:srgbClr val="9900CC"/>
                  </a:solidFill>
                </a:rPr>
                <a:t>superallowed</a:t>
              </a:r>
              <a:r>
                <a:rPr lang="pl-PL" dirty="0" smtClean="0">
                  <a:solidFill>
                    <a:srgbClr val="9900CC"/>
                  </a:solidFill>
                </a:rPr>
                <a:t> beta </a:t>
              </a:r>
              <a:r>
                <a:rPr lang="pl-PL" dirty="0" err="1" smtClean="0">
                  <a:solidFill>
                    <a:srgbClr val="9900CC"/>
                  </a:solidFill>
                </a:rPr>
                <a:t>decay</a:t>
              </a:r>
              <a:endParaRPr lang="pl-PL" dirty="0">
                <a:solidFill>
                  <a:srgbClr val="9900CC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1133480" y="3076575"/>
              <a:ext cx="5937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9900CC"/>
                  </a:solidFill>
                </a:rPr>
                <a:t>isospin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err="1" smtClean="0">
                  <a:solidFill>
                    <a:srgbClr val="9900CC"/>
                  </a:solidFill>
                </a:rPr>
                <a:t>impurities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err="1" smtClean="0">
                  <a:solidFill>
                    <a:srgbClr val="9900CC"/>
                  </a:solidFill>
                </a:rPr>
                <a:t>in</a:t>
              </a:r>
              <a:r>
                <a:rPr lang="pl-PL" dirty="0" smtClean="0">
                  <a:solidFill>
                    <a:srgbClr val="9900CC"/>
                  </a:solidFill>
                </a:rPr>
                <a:t> </a:t>
              </a:r>
              <a:r>
                <a:rPr lang="pl-PL" dirty="0" err="1" smtClean="0">
                  <a:solidFill>
                    <a:srgbClr val="9900CC"/>
                  </a:solidFill>
                </a:rPr>
                <a:t>ground-states</a:t>
              </a:r>
              <a:r>
                <a:rPr lang="pl-PL" dirty="0" smtClean="0">
                  <a:solidFill>
                    <a:srgbClr val="9900CC"/>
                  </a:solidFill>
                </a:rPr>
                <a:t> of e-e </a:t>
              </a:r>
              <a:r>
                <a:rPr lang="pl-PL" dirty="0" err="1" smtClean="0">
                  <a:solidFill>
                    <a:srgbClr val="9900CC"/>
                  </a:solidFill>
                </a:rPr>
                <a:t>nuclei</a:t>
              </a:r>
              <a:endParaRPr lang="pl-PL" dirty="0">
                <a:solidFill>
                  <a:srgbClr val="9900CC"/>
                </a:solidFill>
              </a:endParaRPr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492993" y="3343155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9900CC"/>
                </a:solidFill>
              </a:rPr>
              <a:t>Results</a:t>
            </a:r>
            <a:endParaRPr lang="pl-PL" dirty="0">
              <a:solidFill>
                <a:srgbClr val="9900CC"/>
              </a:solidFill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251693" y="3432612"/>
            <a:ext cx="180975" cy="1905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6677024" y="5343523"/>
            <a:ext cx="22193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AutoShape 2"/>
          <p:cNvSpPr>
            <a:spLocks noChangeArrowheads="1"/>
          </p:cNvSpPr>
          <p:nvPr/>
        </p:nvSpPr>
        <p:spPr bwMode="auto">
          <a:xfrm>
            <a:off x="1409700" y="2466975"/>
            <a:ext cx="16668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31950" y="3789363"/>
            <a:ext cx="1828800" cy="1411287"/>
            <a:chOff x="1872" y="2208"/>
            <a:chExt cx="1440" cy="1112"/>
          </a:xfrm>
        </p:grpSpPr>
        <p:sp>
          <p:nvSpPr>
            <p:cNvPr id="33268" name="Line 4"/>
            <p:cNvSpPr>
              <a:spLocks noChangeAspect="1" noChangeShapeType="1"/>
            </p:cNvSpPr>
            <p:nvPr/>
          </p:nvSpPr>
          <p:spPr bwMode="auto">
            <a:xfrm flipV="1">
              <a:off x="1872" y="3192"/>
              <a:ext cx="288" cy="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9" name="Line 5"/>
            <p:cNvSpPr>
              <a:spLocks noChangeAspect="1" noChangeShapeType="1"/>
            </p:cNvSpPr>
            <p:nvPr/>
          </p:nvSpPr>
          <p:spPr bwMode="auto">
            <a:xfrm flipV="1">
              <a:off x="2160" y="3008"/>
              <a:ext cx="288" cy="1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70" name="Line 6"/>
            <p:cNvSpPr>
              <a:spLocks noChangeAspect="1" noChangeShapeType="1"/>
            </p:cNvSpPr>
            <p:nvPr/>
          </p:nvSpPr>
          <p:spPr bwMode="auto">
            <a:xfrm flipV="1">
              <a:off x="2448" y="2784"/>
              <a:ext cx="288" cy="2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71" name="Line 7"/>
            <p:cNvSpPr>
              <a:spLocks noChangeAspect="1" noChangeShapeType="1"/>
            </p:cNvSpPr>
            <p:nvPr/>
          </p:nvSpPr>
          <p:spPr bwMode="auto">
            <a:xfrm flipV="1">
              <a:off x="2736" y="2512"/>
              <a:ext cx="288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72" name="Line 8"/>
            <p:cNvSpPr>
              <a:spLocks noChangeAspect="1" noChangeShapeType="1"/>
            </p:cNvSpPr>
            <p:nvPr/>
          </p:nvSpPr>
          <p:spPr bwMode="auto">
            <a:xfrm flipV="1">
              <a:off x="3024" y="2208"/>
              <a:ext cx="288" cy="3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179638" y="2763838"/>
            <a:ext cx="2195512" cy="1827212"/>
            <a:chOff x="2304" y="1400"/>
            <a:chExt cx="1728" cy="1440"/>
          </a:xfrm>
        </p:grpSpPr>
        <p:sp>
          <p:nvSpPr>
            <p:cNvPr id="33262" name="Line 10"/>
            <p:cNvSpPr>
              <a:spLocks noChangeAspect="1" noChangeShapeType="1"/>
            </p:cNvSpPr>
            <p:nvPr/>
          </p:nvSpPr>
          <p:spPr bwMode="auto">
            <a:xfrm flipV="1">
              <a:off x="2304" y="2728"/>
              <a:ext cx="288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3" name="Line 11"/>
            <p:cNvSpPr>
              <a:spLocks noChangeAspect="1" noChangeShapeType="1"/>
            </p:cNvSpPr>
            <p:nvPr/>
          </p:nvSpPr>
          <p:spPr bwMode="auto">
            <a:xfrm flipV="1">
              <a:off x="2592" y="2568"/>
              <a:ext cx="288" cy="1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4" name="Line 12"/>
            <p:cNvSpPr>
              <a:spLocks noChangeAspect="1" noChangeShapeType="1"/>
            </p:cNvSpPr>
            <p:nvPr/>
          </p:nvSpPr>
          <p:spPr bwMode="auto">
            <a:xfrm flipV="1">
              <a:off x="2880" y="2352"/>
              <a:ext cx="288" cy="2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5" name="Line 13"/>
            <p:cNvSpPr>
              <a:spLocks noChangeAspect="1" noChangeShapeType="1"/>
            </p:cNvSpPr>
            <p:nvPr/>
          </p:nvSpPr>
          <p:spPr bwMode="auto">
            <a:xfrm flipV="1">
              <a:off x="3168" y="2088"/>
              <a:ext cx="288" cy="2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6" name="Line 14"/>
            <p:cNvSpPr>
              <a:spLocks noChangeAspect="1" noChangeShapeType="1"/>
            </p:cNvSpPr>
            <p:nvPr/>
          </p:nvSpPr>
          <p:spPr bwMode="auto">
            <a:xfrm flipV="1">
              <a:off x="3456" y="1776"/>
              <a:ext cx="288" cy="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7" name="Line 15"/>
            <p:cNvSpPr>
              <a:spLocks noChangeAspect="1" noChangeShapeType="1"/>
            </p:cNvSpPr>
            <p:nvPr/>
          </p:nvSpPr>
          <p:spPr bwMode="auto">
            <a:xfrm flipV="1">
              <a:off x="3744" y="1400"/>
              <a:ext cx="288" cy="3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387475" y="2967038"/>
            <a:ext cx="2925763" cy="2295525"/>
            <a:chOff x="1680" y="1560"/>
            <a:chExt cx="2304" cy="1808"/>
          </a:xfrm>
        </p:grpSpPr>
        <p:sp>
          <p:nvSpPr>
            <p:cNvPr id="33248" name="Line 17"/>
            <p:cNvSpPr>
              <a:spLocks noChangeAspect="1" noChangeShapeType="1"/>
            </p:cNvSpPr>
            <p:nvPr/>
          </p:nvSpPr>
          <p:spPr bwMode="auto">
            <a:xfrm flipV="1">
              <a:off x="1680" y="3344"/>
              <a:ext cx="136" cy="2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9" name="Line 18"/>
            <p:cNvSpPr>
              <a:spLocks noChangeAspect="1" noChangeShapeType="1"/>
            </p:cNvSpPr>
            <p:nvPr/>
          </p:nvSpPr>
          <p:spPr bwMode="auto">
            <a:xfrm flipV="1">
              <a:off x="1816" y="3312"/>
              <a:ext cx="152" cy="3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0" name="Line 19"/>
            <p:cNvSpPr>
              <a:spLocks noChangeAspect="1" noChangeShapeType="1"/>
            </p:cNvSpPr>
            <p:nvPr/>
          </p:nvSpPr>
          <p:spPr bwMode="auto">
            <a:xfrm flipV="1">
              <a:off x="1968" y="3256"/>
              <a:ext cx="144" cy="5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1" name="Line 20"/>
            <p:cNvSpPr>
              <a:spLocks noChangeAspect="1" noChangeShapeType="1"/>
            </p:cNvSpPr>
            <p:nvPr/>
          </p:nvSpPr>
          <p:spPr bwMode="auto">
            <a:xfrm flipV="1">
              <a:off x="2112" y="3192"/>
              <a:ext cx="152" cy="6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2" name="Line 21"/>
            <p:cNvSpPr>
              <a:spLocks noChangeAspect="1" noChangeShapeType="1"/>
            </p:cNvSpPr>
            <p:nvPr/>
          </p:nvSpPr>
          <p:spPr bwMode="auto">
            <a:xfrm flipV="1">
              <a:off x="2264" y="3112"/>
              <a:ext cx="160" cy="8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3" name="Line 22"/>
            <p:cNvSpPr>
              <a:spLocks noChangeAspect="1" noChangeShapeType="1"/>
            </p:cNvSpPr>
            <p:nvPr/>
          </p:nvSpPr>
          <p:spPr bwMode="auto">
            <a:xfrm flipV="1">
              <a:off x="2424" y="3016"/>
              <a:ext cx="160" cy="9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4" name="Line 23"/>
            <p:cNvSpPr>
              <a:spLocks noChangeAspect="1" noChangeShapeType="1"/>
            </p:cNvSpPr>
            <p:nvPr/>
          </p:nvSpPr>
          <p:spPr bwMode="auto">
            <a:xfrm flipV="1">
              <a:off x="2584" y="2904"/>
              <a:ext cx="160" cy="11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5" name="Line 24"/>
            <p:cNvSpPr>
              <a:spLocks noChangeAspect="1" noChangeShapeType="1"/>
            </p:cNvSpPr>
            <p:nvPr/>
          </p:nvSpPr>
          <p:spPr bwMode="auto">
            <a:xfrm flipV="1">
              <a:off x="2744" y="2768"/>
              <a:ext cx="168" cy="13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6" name="Line 25"/>
            <p:cNvSpPr>
              <a:spLocks noChangeAspect="1" noChangeShapeType="1"/>
            </p:cNvSpPr>
            <p:nvPr/>
          </p:nvSpPr>
          <p:spPr bwMode="auto">
            <a:xfrm flipV="1">
              <a:off x="2912" y="2616"/>
              <a:ext cx="168" cy="15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7" name="Line 26"/>
            <p:cNvSpPr>
              <a:spLocks noChangeAspect="1" noChangeShapeType="1"/>
            </p:cNvSpPr>
            <p:nvPr/>
          </p:nvSpPr>
          <p:spPr bwMode="auto">
            <a:xfrm flipV="1">
              <a:off x="3080" y="2432"/>
              <a:ext cx="184" cy="18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8" name="Line 27"/>
            <p:cNvSpPr>
              <a:spLocks noChangeAspect="1" noChangeShapeType="1"/>
            </p:cNvSpPr>
            <p:nvPr/>
          </p:nvSpPr>
          <p:spPr bwMode="auto">
            <a:xfrm flipV="1">
              <a:off x="3264" y="2232"/>
              <a:ext cx="184" cy="20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59" name="Line 28"/>
            <p:cNvSpPr>
              <a:spLocks noChangeAspect="1" noChangeShapeType="1"/>
            </p:cNvSpPr>
            <p:nvPr/>
          </p:nvSpPr>
          <p:spPr bwMode="auto">
            <a:xfrm flipV="1">
              <a:off x="3448" y="2000"/>
              <a:ext cx="200" cy="23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0" name="Line 29"/>
            <p:cNvSpPr>
              <a:spLocks noChangeAspect="1" noChangeShapeType="1"/>
            </p:cNvSpPr>
            <p:nvPr/>
          </p:nvSpPr>
          <p:spPr bwMode="auto">
            <a:xfrm flipV="1">
              <a:off x="3648" y="1728"/>
              <a:ext cx="208" cy="27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61" name="Line 30"/>
            <p:cNvSpPr>
              <a:spLocks noChangeAspect="1" noChangeShapeType="1"/>
            </p:cNvSpPr>
            <p:nvPr/>
          </p:nvSpPr>
          <p:spPr bwMode="auto">
            <a:xfrm flipV="1">
              <a:off x="3856" y="1560"/>
              <a:ext cx="128" cy="168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31"/>
          <p:cNvGrpSpPr>
            <a:grpSpLocks noChangeAspect="1"/>
          </p:cNvGrpSpPr>
          <p:nvPr/>
        </p:nvGrpSpPr>
        <p:grpSpPr bwMode="auto">
          <a:xfrm>
            <a:off x="1955800" y="2336800"/>
            <a:ext cx="2805113" cy="2071688"/>
            <a:chOff x="2128" y="1064"/>
            <a:chExt cx="2208" cy="1632"/>
          </a:xfrm>
        </p:grpSpPr>
        <p:sp>
          <p:nvSpPr>
            <p:cNvPr id="33234" name="Line 32"/>
            <p:cNvSpPr>
              <a:spLocks noChangeAspect="1" noChangeShapeType="1"/>
            </p:cNvSpPr>
            <p:nvPr/>
          </p:nvSpPr>
          <p:spPr bwMode="auto">
            <a:xfrm flipV="1">
              <a:off x="2128" y="2672"/>
              <a:ext cx="160" cy="2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5" name="Line 33"/>
            <p:cNvSpPr>
              <a:spLocks noChangeAspect="1" noChangeShapeType="1"/>
            </p:cNvSpPr>
            <p:nvPr/>
          </p:nvSpPr>
          <p:spPr bwMode="auto">
            <a:xfrm flipV="1">
              <a:off x="2288" y="2632"/>
              <a:ext cx="160" cy="4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6" name="Line 34"/>
            <p:cNvSpPr>
              <a:spLocks noChangeAspect="1" noChangeShapeType="1"/>
            </p:cNvSpPr>
            <p:nvPr/>
          </p:nvSpPr>
          <p:spPr bwMode="auto">
            <a:xfrm flipV="1">
              <a:off x="2448" y="2584"/>
              <a:ext cx="160" cy="48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7" name="Line 35"/>
            <p:cNvSpPr>
              <a:spLocks noChangeAspect="1" noChangeShapeType="1"/>
            </p:cNvSpPr>
            <p:nvPr/>
          </p:nvSpPr>
          <p:spPr bwMode="auto">
            <a:xfrm flipV="1">
              <a:off x="2608" y="2520"/>
              <a:ext cx="152" cy="6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8" name="Line 36"/>
            <p:cNvSpPr>
              <a:spLocks noChangeAspect="1" noChangeShapeType="1"/>
            </p:cNvSpPr>
            <p:nvPr/>
          </p:nvSpPr>
          <p:spPr bwMode="auto">
            <a:xfrm flipV="1">
              <a:off x="2760" y="2440"/>
              <a:ext cx="160" cy="8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9" name="Line 37"/>
            <p:cNvSpPr>
              <a:spLocks noChangeAspect="1" noChangeShapeType="1"/>
            </p:cNvSpPr>
            <p:nvPr/>
          </p:nvSpPr>
          <p:spPr bwMode="auto">
            <a:xfrm flipV="1">
              <a:off x="2920" y="2336"/>
              <a:ext cx="160" cy="10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0" name="Line 38"/>
            <p:cNvSpPr>
              <a:spLocks noChangeAspect="1" noChangeShapeType="1"/>
            </p:cNvSpPr>
            <p:nvPr/>
          </p:nvSpPr>
          <p:spPr bwMode="auto">
            <a:xfrm flipV="1">
              <a:off x="3080" y="2224"/>
              <a:ext cx="160" cy="11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1" name="Line 39"/>
            <p:cNvSpPr>
              <a:spLocks noChangeAspect="1" noChangeShapeType="1"/>
            </p:cNvSpPr>
            <p:nvPr/>
          </p:nvSpPr>
          <p:spPr bwMode="auto">
            <a:xfrm flipV="1">
              <a:off x="3240" y="2096"/>
              <a:ext cx="160" cy="128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2" name="Line 40"/>
            <p:cNvSpPr>
              <a:spLocks noChangeAspect="1" noChangeShapeType="1"/>
            </p:cNvSpPr>
            <p:nvPr/>
          </p:nvSpPr>
          <p:spPr bwMode="auto">
            <a:xfrm flipV="1">
              <a:off x="3400" y="1944"/>
              <a:ext cx="176" cy="15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3" name="Line 41"/>
            <p:cNvSpPr>
              <a:spLocks noChangeAspect="1" noChangeShapeType="1"/>
            </p:cNvSpPr>
            <p:nvPr/>
          </p:nvSpPr>
          <p:spPr bwMode="auto">
            <a:xfrm flipV="1">
              <a:off x="3576" y="1768"/>
              <a:ext cx="176" cy="17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4" name="Line 42"/>
            <p:cNvSpPr>
              <a:spLocks noChangeAspect="1" noChangeShapeType="1"/>
            </p:cNvSpPr>
            <p:nvPr/>
          </p:nvSpPr>
          <p:spPr bwMode="auto">
            <a:xfrm flipV="1">
              <a:off x="3752" y="1568"/>
              <a:ext cx="176" cy="20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5" name="Line 43"/>
            <p:cNvSpPr>
              <a:spLocks noChangeAspect="1" noChangeShapeType="1"/>
            </p:cNvSpPr>
            <p:nvPr/>
          </p:nvSpPr>
          <p:spPr bwMode="auto">
            <a:xfrm flipV="1">
              <a:off x="3928" y="1352"/>
              <a:ext cx="192" cy="21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6" name="Line 44"/>
            <p:cNvSpPr>
              <a:spLocks noChangeAspect="1" noChangeShapeType="1"/>
            </p:cNvSpPr>
            <p:nvPr/>
          </p:nvSpPr>
          <p:spPr bwMode="auto">
            <a:xfrm flipV="1">
              <a:off x="4120" y="1120"/>
              <a:ext cx="184" cy="23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47" name="Line 45"/>
            <p:cNvSpPr>
              <a:spLocks noChangeAspect="1" noChangeShapeType="1"/>
            </p:cNvSpPr>
            <p:nvPr/>
          </p:nvSpPr>
          <p:spPr bwMode="auto">
            <a:xfrm flipV="1">
              <a:off x="4304" y="1064"/>
              <a:ext cx="32" cy="5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>
            <a:off x="1265238" y="2336800"/>
            <a:ext cx="61912" cy="3098800"/>
            <a:chOff x="1584" y="1064"/>
            <a:chExt cx="48" cy="2441"/>
          </a:xfrm>
        </p:grpSpPr>
        <p:sp>
          <p:nvSpPr>
            <p:cNvPr id="33224" name="Line 47"/>
            <p:cNvSpPr>
              <a:spLocks noChangeAspect="1"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5" name="Line 48"/>
            <p:cNvSpPr>
              <a:spLocks noChangeAspect="1" noChangeShapeType="1"/>
            </p:cNvSpPr>
            <p:nvPr/>
          </p:nvSpPr>
          <p:spPr bwMode="auto">
            <a:xfrm>
              <a:off x="1584" y="3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6" name="Line 49"/>
            <p:cNvSpPr>
              <a:spLocks noChangeAspect="1" noChangeShapeType="1"/>
            </p:cNvSpPr>
            <p:nvPr/>
          </p:nvSpPr>
          <p:spPr bwMode="auto">
            <a:xfrm>
              <a:off x="1584" y="29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7" name="Line 50"/>
            <p:cNvSpPr>
              <a:spLocks noChangeAspect="1" noChangeShapeType="1"/>
            </p:cNvSpPr>
            <p:nvPr/>
          </p:nvSpPr>
          <p:spPr bwMode="auto">
            <a:xfrm>
              <a:off x="1584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8" name="Line 51"/>
            <p:cNvSpPr>
              <a:spLocks noChangeAspect="1" noChangeShapeType="1"/>
            </p:cNvSpPr>
            <p:nvPr/>
          </p:nvSpPr>
          <p:spPr bwMode="auto">
            <a:xfrm>
              <a:off x="1584" y="24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9" name="Line 52"/>
            <p:cNvSpPr>
              <a:spLocks noChangeAspect="1" noChangeShapeType="1"/>
            </p:cNvSpPr>
            <p:nvPr/>
          </p:nvSpPr>
          <p:spPr bwMode="auto">
            <a:xfrm>
              <a:off x="1584" y="21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0" name="Line 53"/>
            <p:cNvSpPr>
              <a:spLocks noChangeAspect="1" noChangeShapeType="1"/>
            </p:cNvSpPr>
            <p:nvPr/>
          </p:nvSpPr>
          <p:spPr bwMode="auto">
            <a:xfrm>
              <a:off x="1584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1" name="Line 54"/>
            <p:cNvSpPr>
              <a:spLocks noChangeAspect="1" noChangeShapeType="1"/>
            </p:cNvSpPr>
            <p:nvPr/>
          </p:nvSpPr>
          <p:spPr bwMode="auto">
            <a:xfrm>
              <a:off x="1584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2" name="Line 55"/>
            <p:cNvSpPr>
              <a:spLocks noChangeAspect="1" noChangeShapeType="1"/>
            </p:cNvSpPr>
            <p:nvPr/>
          </p:nvSpPr>
          <p:spPr bwMode="auto">
            <a:xfrm>
              <a:off x="1584" y="13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33" name="Line 56"/>
            <p:cNvSpPr>
              <a:spLocks noChangeAspect="1"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57"/>
          <p:cNvGrpSpPr>
            <a:grpSpLocks noChangeAspect="1"/>
          </p:cNvGrpSpPr>
          <p:nvPr/>
        </p:nvGrpSpPr>
        <p:grpSpPr bwMode="auto">
          <a:xfrm>
            <a:off x="4862513" y="2336800"/>
            <a:ext cx="60325" cy="3098800"/>
            <a:chOff x="4416" y="1064"/>
            <a:chExt cx="48" cy="2441"/>
          </a:xfrm>
        </p:grpSpPr>
        <p:sp>
          <p:nvSpPr>
            <p:cNvPr id="33214" name="Line 58"/>
            <p:cNvSpPr>
              <a:spLocks noChangeAspect="1"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5" name="Line 59"/>
            <p:cNvSpPr>
              <a:spLocks noChangeAspect="1" noChangeShapeType="1"/>
            </p:cNvSpPr>
            <p:nvPr/>
          </p:nvSpPr>
          <p:spPr bwMode="auto">
            <a:xfrm flipH="1">
              <a:off x="4416" y="3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6" name="Line 60"/>
            <p:cNvSpPr>
              <a:spLocks noChangeAspect="1" noChangeShapeType="1"/>
            </p:cNvSpPr>
            <p:nvPr/>
          </p:nvSpPr>
          <p:spPr bwMode="auto">
            <a:xfrm flipH="1">
              <a:off x="4416" y="29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7" name="Line 61"/>
            <p:cNvSpPr>
              <a:spLocks noChangeAspect="1" noChangeShapeType="1"/>
            </p:cNvSpPr>
            <p:nvPr/>
          </p:nvSpPr>
          <p:spPr bwMode="auto">
            <a:xfrm flipH="1">
              <a:off x="4416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8" name="Line 62"/>
            <p:cNvSpPr>
              <a:spLocks noChangeAspect="1" noChangeShapeType="1"/>
            </p:cNvSpPr>
            <p:nvPr/>
          </p:nvSpPr>
          <p:spPr bwMode="auto">
            <a:xfrm flipH="1">
              <a:off x="4416" y="24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9" name="Line 63"/>
            <p:cNvSpPr>
              <a:spLocks noChangeAspect="1" noChangeShapeType="1"/>
            </p:cNvSpPr>
            <p:nvPr/>
          </p:nvSpPr>
          <p:spPr bwMode="auto">
            <a:xfrm flipH="1">
              <a:off x="4416" y="21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0" name="Line 64"/>
            <p:cNvSpPr>
              <a:spLocks noChangeAspect="1" noChangeShapeType="1"/>
            </p:cNvSpPr>
            <p:nvPr/>
          </p:nvSpPr>
          <p:spPr bwMode="auto">
            <a:xfrm flipH="1">
              <a:off x="4416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1" name="Line 65"/>
            <p:cNvSpPr>
              <a:spLocks noChangeAspect="1" noChangeShapeType="1"/>
            </p:cNvSpPr>
            <p:nvPr/>
          </p:nvSpPr>
          <p:spPr bwMode="auto">
            <a:xfrm flipH="1">
              <a:off x="4416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2" name="Line 66"/>
            <p:cNvSpPr>
              <a:spLocks noChangeAspect="1" noChangeShapeType="1"/>
            </p:cNvSpPr>
            <p:nvPr/>
          </p:nvSpPr>
          <p:spPr bwMode="auto">
            <a:xfrm flipH="1">
              <a:off x="4416" y="13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23" name="Line 67"/>
            <p:cNvSpPr>
              <a:spLocks noChangeAspect="1"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68"/>
          <p:cNvGrpSpPr>
            <a:grpSpLocks noChangeAspect="1"/>
          </p:cNvGrpSpPr>
          <p:nvPr/>
        </p:nvGrpSpPr>
        <p:grpSpPr bwMode="auto">
          <a:xfrm>
            <a:off x="1265238" y="5373688"/>
            <a:ext cx="3659187" cy="60325"/>
            <a:chOff x="1584" y="3456"/>
            <a:chExt cx="2881" cy="48"/>
          </a:xfrm>
        </p:grpSpPr>
        <p:sp>
          <p:nvSpPr>
            <p:cNvPr id="33193" name="Line 69"/>
            <p:cNvSpPr>
              <a:spLocks noChangeAspect="1" noChangeShapeType="1"/>
            </p:cNvSpPr>
            <p:nvPr/>
          </p:nvSpPr>
          <p:spPr bwMode="auto">
            <a:xfrm flipV="1">
              <a:off x="15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4" name="Line 70"/>
            <p:cNvSpPr>
              <a:spLocks noChangeAspect="1" noChangeShapeType="1"/>
            </p:cNvSpPr>
            <p:nvPr/>
          </p:nvSpPr>
          <p:spPr bwMode="auto">
            <a:xfrm flipV="1">
              <a:off x="230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5" name="Line 71"/>
            <p:cNvSpPr>
              <a:spLocks noChangeAspect="1" noChangeShapeType="1"/>
            </p:cNvSpPr>
            <p:nvPr/>
          </p:nvSpPr>
          <p:spPr bwMode="auto">
            <a:xfrm flipV="1">
              <a:off x="302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6" name="Line 72"/>
            <p:cNvSpPr>
              <a:spLocks noChangeAspect="1" noChangeShapeType="1"/>
            </p:cNvSpPr>
            <p:nvPr/>
          </p:nvSpPr>
          <p:spPr bwMode="auto">
            <a:xfrm flipV="1">
              <a:off x="374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7" name="Line 73"/>
            <p:cNvSpPr>
              <a:spLocks noChangeAspect="1" noChangeShapeType="1"/>
            </p:cNvSpPr>
            <p:nvPr/>
          </p:nvSpPr>
          <p:spPr bwMode="auto">
            <a:xfrm flipV="1">
              <a:off x="44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8" name="Line 74"/>
            <p:cNvSpPr>
              <a:spLocks noChangeAspect="1" noChangeShapeType="1"/>
            </p:cNvSpPr>
            <p:nvPr/>
          </p:nvSpPr>
          <p:spPr bwMode="auto">
            <a:xfrm flipV="1">
              <a:off x="172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9" name="Line 75"/>
            <p:cNvSpPr>
              <a:spLocks noChangeAspect="1" noChangeShapeType="1"/>
            </p:cNvSpPr>
            <p:nvPr/>
          </p:nvSpPr>
          <p:spPr bwMode="auto">
            <a:xfrm flipV="1">
              <a:off x="187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0" name="Line 76"/>
            <p:cNvSpPr>
              <a:spLocks noChangeAspect="1" noChangeShapeType="1"/>
            </p:cNvSpPr>
            <p:nvPr/>
          </p:nvSpPr>
          <p:spPr bwMode="auto">
            <a:xfrm flipV="1">
              <a:off x="201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1" name="Line 77"/>
            <p:cNvSpPr>
              <a:spLocks noChangeAspect="1" noChangeShapeType="1"/>
            </p:cNvSpPr>
            <p:nvPr/>
          </p:nvSpPr>
          <p:spPr bwMode="auto">
            <a:xfrm flipV="1">
              <a:off x="216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2" name="Line 78"/>
            <p:cNvSpPr>
              <a:spLocks noChangeAspect="1" noChangeShapeType="1"/>
            </p:cNvSpPr>
            <p:nvPr/>
          </p:nvSpPr>
          <p:spPr bwMode="auto">
            <a:xfrm flipV="1">
              <a:off x="244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3" name="Line 79"/>
            <p:cNvSpPr>
              <a:spLocks noChangeAspect="1" noChangeShapeType="1"/>
            </p:cNvSpPr>
            <p:nvPr/>
          </p:nvSpPr>
          <p:spPr bwMode="auto">
            <a:xfrm flipV="1">
              <a:off x="259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4" name="Line 80"/>
            <p:cNvSpPr>
              <a:spLocks noChangeAspect="1" noChangeShapeType="1"/>
            </p:cNvSpPr>
            <p:nvPr/>
          </p:nvSpPr>
          <p:spPr bwMode="auto">
            <a:xfrm flipV="1">
              <a:off x="273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5" name="Line 81"/>
            <p:cNvSpPr>
              <a:spLocks noChangeAspect="1" noChangeShapeType="1"/>
            </p:cNvSpPr>
            <p:nvPr/>
          </p:nvSpPr>
          <p:spPr bwMode="auto">
            <a:xfrm flipV="1">
              <a:off x="288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6" name="Line 82"/>
            <p:cNvSpPr>
              <a:spLocks noChangeAspect="1" noChangeShapeType="1"/>
            </p:cNvSpPr>
            <p:nvPr/>
          </p:nvSpPr>
          <p:spPr bwMode="auto">
            <a:xfrm flipV="1">
              <a:off x="316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7" name="Line 83"/>
            <p:cNvSpPr>
              <a:spLocks noChangeAspect="1" noChangeShapeType="1"/>
            </p:cNvSpPr>
            <p:nvPr/>
          </p:nvSpPr>
          <p:spPr bwMode="auto">
            <a:xfrm flipV="1">
              <a:off x="331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8" name="Line 84"/>
            <p:cNvSpPr>
              <a:spLocks noChangeAspect="1" noChangeShapeType="1"/>
            </p:cNvSpPr>
            <p:nvPr/>
          </p:nvSpPr>
          <p:spPr bwMode="auto">
            <a:xfrm flipV="1">
              <a:off x="345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09" name="Line 85"/>
            <p:cNvSpPr>
              <a:spLocks noChangeAspect="1" noChangeShapeType="1"/>
            </p:cNvSpPr>
            <p:nvPr/>
          </p:nvSpPr>
          <p:spPr bwMode="auto">
            <a:xfrm flipV="1">
              <a:off x="360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0" name="Line 86"/>
            <p:cNvSpPr>
              <a:spLocks noChangeAspect="1" noChangeShapeType="1"/>
            </p:cNvSpPr>
            <p:nvPr/>
          </p:nvSpPr>
          <p:spPr bwMode="auto">
            <a:xfrm flipV="1">
              <a:off x="388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1" name="Line 87"/>
            <p:cNvSpPr>
              <a:spLocks noChangeAspect="1" noChangeShapeType="1"/>
            </p:cNvSpPr>
            <p:nvPr/>
          </p:nvSpPr>
          <p:spPr bwMode="auto">
            <a:xfrm flipV="1">
              <a:off x="403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2" name="Line 88"/>
            <p:cNvSpPr>
              <a:spLocks noChangeAspect="1" noChangeShapeType="1"/>
            </p:cNvSpPr>
            <p:nvPr/>
          </p:nvSpPr>
          <p:spPr bwMode="auto">
            <a:xfrm flipV="1">
              <a:off x="417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13" name="Line 89"/>
            <p:cNvSpPr>
              <a:spLocks noChangeAspect="1" noChangeShapeType="1"/>
            </p:cNvSpPr>
            <p:nvPr/>
          </p:nvSpPr>
          <p:spPr bwMode="auto">
            <a:xfrm flipV="1">
              <a:off x="432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0"/>
          <p:cNvGrpSpPr>
            <a:grpSpLocks noChangeAspect="1"/>
          </p:cNvGrpSpPr>
          <p:nvPr/>
        </p:nvGrpSpPr>
        <p:grpSpPr bwMode="auto">
          <a:xfrm>
            <a:off x="1265238" y="2336800"/>
            <a:ext cx="3659187" cy="60325"/>
            <a:chOff x="1584" y="1064"/>
            <a:chExt cx="2881" cy="48"/>
          </a:xfrm>
        </p:grpSpPr>
        <p:sp>
          <p:nvSpPr>
            <p:cNvPr id="33172" name="Line 91"/>
            <p:cNvSpPr>
              <a:spLocks noChangeAspect="1" noChangeShapeType="1"/>
            </p:cNvSpPr>
            <p:nvPr/>
          </p:nvSpPr>
          <p:spPr bwMode="auto">
            <a:xfrm>
              <a:off x="15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3" name="Line 92"/>
            <p:cNvSpPr>
              <a:spLocks noChangeAspect="1" noChangeShapeType="1"/>
            </p:cNvSpPr>
            <p:nvPr/>
          </p:nvSpPr>
          <p:spPr bwMode="auto">
            <a:xfrm>
              <a:off x="230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4" name="Line 93"/>
            <p:cNvSpPr>
              <a:spLocks noChangeAspect="1" noChangeShapeType="1"/>
            </p:cNvSpPr>
            <p:nvPr/>
          </p:nvSpPr>
          <p:spPr bwMode="auto">
            <a:xfrm>
              <a:off x="302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5" name="Line 94"/>
            <p:cNvSpPr>
              <a:spLocks noChangeAspect="1" noChangeShapeType="1"/>
            </p:cNvSpPr>
            <p:nvPr/>
          </p:nvSpPr>
          <p:spPr bwMode="auto">
            <a:xfrm>
              <a:off x="374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6" name="Line 95"/>
            <p:cNvSpPr>
              <a:spLocks noChangeAspect="1" noChangeShapeType="1"/>
            </p:cNvSpPr>
            <p:nvPr/>
          </p:nvSpPr>
          <p:spPr bwMode="auto">
            <a:xfrm>
              <a:off x="44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7" name="Line 96"/>
            <p:cNvSpPr>
              <a:spLocks noChangeAspect="1" noChangeShapeType="1"/>
            </p:cNvSpPr>
            <p:nvPr/>
          </p:nvSpPr>
          <p:spPr bwMode="auto">
            <a:xfrm>
              <a:off x="172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8" name="Line 97"/>
            <p:cNvSpPr>
              <a:spLocks noChangeAspect="1" noChangeShapeType="1"/>
            </p:cNvSpPr>
            <p:nvPr/>
          </p:nvSpPr>
          <p:spPr bwMode="auto">
            <a:xfrm>
              <a:off x="187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79" name="Line 98"/>
            <p:cNvSpPr>
              <a:spLocks noChangeAspect="1" noChangeShapeType="1"/>
            </p:cNvSpPr>
            <p:nvPr/>
          </p:nvSpPr>
          <p:spPr bwMode="auto">
            <a:xfrm>
              <a:off x="201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0" name="Line 99"/>
            <p:cNvSpPr>
              <a:spLocks noChangeAspect="1" noChangeShapeType="1"/>
            </p:cNvSpPr>
            <p:nvPr/>
          </p:nvSpPr>
          <p:spPr bwMode="auto">
            <a:xfrm>
              <a:off x="216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1" name="Line 100"/>
            <p:cNvSpPr>
              <a:spLocks noChangeAspect="1" noChangeShapeType="1"/>
            </p:cNvSpPr>
            <p:nvPr/>
          </p:nvSpPr>
          <p:spPr bwMode="auto">
            <a:xfrm>
              <a:off x="244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2" name="Line 101"/>
            <p:cNvSpPr>
              <a:spLocks noChangeAspect="1" noChangeShapeType="1"/>
            </p:cNvSpPr>
            <p:nvPr/>
          </p:nvSpPr>
          <p:spPr bwMode="auto">
            <a:xfrm>
              <a:off x="259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3" name="Line 102"/>
            <p:cNvSpPr>
              <a:spLocks noChangeAspect="1" noChangeShapeType="1"/>
            </p:cNvSpPr>
            <p:nvPr/>
          </p:nvSpPr>
          <p:spPr bwMode="auto">
            <a:xfrm>
              <a:off x="273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4" name="Line 103"/>
            <p:cNvSpPr>
              <a:spLocks noChangeAspect="1" noChangeShapeType="1"/>
            </p:cNvSpPr>
            <p:nvPr/>
          </p:nvSpPr>
          <p:spPr bwMode="auto">
            <a:xfrm>
              <a:off x="288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5" name="Line 104"/>
            <p:cNvSpPr>
              <a:spLocks noChangeAspect="1" noChangeShapeType="1"/>
            </p:cNvSpPr>
            <p:nvPr/>
          </p:nvSpPr>
          <p:spPr bwMode="auto">
            <a:xfrm>
              <a:off x="316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6" name="Line 105"/>
            <p:cNvSpPr>
              <a:spLocks noChangeAspect="1" noChangeShapeType="1"/>
            </p:cNvSpPr>
            <p:nvPr/>
          </p:nvSpPr>
          <p:spPr bwMode="auto">
            <a:xfrm>
              <a:off x="331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7" name="Line 106"/>
            <p:cNvSpPr>
              <a:spLocks noChangeAspect="1" noChangeShapeType="1"/>
            </p:cNvSpPr>
            <p:nvPr/>
          </p:nvSpPr>
          <p:spPr bwMode="auto">
            <a:xfrm>
              <a:off x="345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8" name="Line 107"/>
            <p:cNvSpPr>
              <a:spLocks noChangeAspect="1" noChangeShapeType="1"/>
            </p:cNvSpPr>
            <p:nvPr/>
          </p:nvSpPr>
          <p:spPr bwMode="auto">
            <a:xfrm>
              <a:off x="360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89" name="Line 108"/>
            <p:cNvSpPr>
              <a:spLocks noChangeAspect="1" noChangeShapeType="1"/>
            </p:cNvSpPr>
            <p:nvPr/>
          </p:nvSpPr>
          <p:spPr bwMode="auto">
            <a:xfrm>
              <a:off x="388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0" name="Line 109"/>
            <p:cNvSpPr>
              <a:spLocks noChangeAspect="1" noChangeShapeType="1"/>
            </p:cNvSpPr>
            <p:nvPr/>
          </p:nvSpPr>
          <p:spPr bwMode="auto">
            <a:xfrm>
              <a:off x="403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1" name="Line 110"/>
            <p:cNvSpPr>
              <a:spLocks noChangeAspect="1" noChangeShapeType="1"/>
            </p:cNvSpPr>
            <p:nvPr/>
          </p:nvSpPr>
          <p:spPr bwMode="auto">
            <a:xfrm>
              <a:off x="417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92" name="Line 111"/>
            <p:cNvSpPr>
              <a:spLocks noChangeAspect="1" noChangeShapeType="1"/>
            </p:cNvSpPr>
            <p:nvPr/>
          </p:nvSpPr>
          <p:spPr bwMode="auto">
            <a:xfrm>
              <a:off x="432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2779" name="Line 112"/>
          <p:cNvSpPr>
            <a:spLocks noChangeAspect="1" noChangeShapeType="1"/>
          </p:cNvSpPr>
          <p:nvPr/>
        </p:nvSpPr>
        <p:spPr bwMode="auto">
          <a:xfrm flipV="1">
            <a:off x="1265238" y="2336800"/>
            <a:ext cx="1587" cy="3097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0" name="Line 113"/>
          <p:cNvSpPr>
            <a:spLocks noChangeAspect="1" noChangeShapeType="1"/>
          </p:cNvSpPr>
          <p:nvPr/>
        </p:nvSpPr>
        <p:spPr bwMode="auto">
          <a:xfrm flipV="1">
            <a:off x="4922838" y="2336800"/>
            <a:ext cx="1587" cy="3097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1" name="Line 114"/>
          <p:cNvSpPr>
            <a:spLocks noChangeAspect="1" noChangeShapeType="1"/>
          </p:cNvSpPr>
          <p:nvPr/>
        </p:nvSpPr>
        <p:spPr bwMode="auto">
          <a:xfrm>
            <a:off x="1265238" y="5434013"/>
            <a:ext cx="3657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2" name="Line 115"/>
          <p:cNvSpPr>
            <a:spLocks noChangeAspect="1" noChangeShapeType="1"/>
          </p:cNvSpPr>
          <p:nvPr/>
        </p:nvSpPr>
        <p:spPr bwMode="auto">
          <a:xfrm>
            <a:off x="1265238" y="2336800"/>
            <a:ext cx="3657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3" name="Oval 116"/>
          <p:cNvSpPr>
            <a:spLocks noChangeAspect="1" noChangeArrowheads="1"/>
          </p:cNvSpPr>
          <p:nvPr/>
        </p:nvSpPr>
        <p:spPr bwMode="auto">
          <a:xfrm>
            <a:off x="1585913" y="5154613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4" name="Oval 117"/>
          <p:cNvSpPr>
            <a:spLocks noChangeAspect="1" noChangeArrowheads="1"/>
          </p:cNvSpPr>
          <p:nvPr/>
        </p:nvSpPr>
        <p:spPr bwMode="auto">
          <a:xfrm>
            <a:off x="1951038" y="4992688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5" name="Oval 118"/>
          <p:cNvSpPr>
            <a:spLocks noChangeAspect="1" noChangeArrowheads="1"/>
          </p:cNvSpPr>
          <p:nvPr/>
        </p:nvSpPr>
        <p:spPr bwMode="auto">
          <a:xfrm>
            <a:off x="2317750" y="4759325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6" name="Oval 119"/>
          <p:cNvSpPr>
            <a:spLocks noChangeAspect="1" noChangeArrowheads="1"/>
          </p:cNvSpPr>
          <p:nvPr/>
        </p:nvSpPr>
        <p:spPr bwMode="auto">
          <a:xfrm>
            <a:off x="2682875" y="4475163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7" name="Oval 120"/>
          <p:cNvSpPr>
            <a:spLocks noChangeAspect="1" noChangeArrowheads="1"/>
          </p:cNvSpPr>
          <p:nvPr/>
        </p:nvSpPr>
        <p:spPr bwMode="auto">
          <a:xfrm>
            <a:off x="3048000" y="4129088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8" name="Oval 121"/>
          <p:cNvSpPr>
            <a:spLocks noChangeAspect="1" noChangeArrowheads="1"/>
          </p:cNvSpPr>
          <p:nvPr/>
        </p:nvSpPr>
        <p:spPr bwMode="auto">
          <a:xfrm>
            <a:off x="3414713" y="3743325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89" name="Oval 122"/>
          <p:cNvSpPr>
            <a:spLocks noChangeAspect="1" noChangeArrowheads="1"/>
          </p:cNvSpPr>
          <p:nvPr/>
        </p:nvSpPr>
        <p:spPr bwMode="auto">
          <a:xfrm>
            <a:off x="2133600" y="4545013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0" name="Oval 123"/>
          <p:cNvSpPr>
            <a:spLocks noChangeAspect="1" noChangeArrowheads="1"/>
          </p:cNvSpPr>
          <p:nvPr/>
        </p:nvSpPr>
        <p:spPr bwMode="auto">
          <a:xfrm>
            <a:off x="2500313" y="4403725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1" name="Oval 124"/>
          <p:cNvSpPr>
            <a:spLocks noChangeAspect="1" noChangeArrowheads="1"/>
          </p:cNvSpPr>
          <p:nvPr/>
        </p:nvSpPr>
        <p:spPr bwMode="auto">
          <a:xfrm>
            <a:off x="2865438" y="4200525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2" name="Oval 125"/>
          <p:cNvSpPr>
            <a:spLocks noChangeAspect="1" noChangeArrowheads="1"/>
          </p:cNvSpPr>
          <p:nvPr/>
        </p:nvSpPr>
        <p:spPr bwMode="auto">
          <a:xfrm>
            <a:off x="3232150" y="3925888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3" name="Oval 126"/>
          <p:cNvSpPr>
            <a:spLocks noChangeAspect="1" noChangeArrowheads="1"/>
          </p:cNvSpPr>
          <p:nvPr/>
        </p:nvSpPr>
        <p:spPr bwMode="auto">
          <a:xfrm>
            <a:off x="3597275" y="3590925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4" name="Oval 127"/>
          <p:cNvSpPr>
            <a:spLocks noChangeAspect="1" noChangeArrowheads="1"/>
          </p:cNvSpPr>
          <p:nvPr/>
        </p:nvSpPr>
        <p:spPr bwMode="auto">
          <a:xfrm>
            <a:off x="3962400" y="3195638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5" name="Oval 128"/>
          <p:cNvSpPr>
            <a:spLocks noChangeAspect="1" noChangeArrowheads="1"/>
          </p:cNvSpPr>
          <p:nvPr/>
        </p:nvSpPr>
        <p:spPr bwMode="auto">
          <a:xfrm>
            <a:off x="4329113" y="271780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6" name="Oval 129"/>
          <p:cNvSpPr>
            <a:spLocks noChangeAspect="1" noChangeArrowheads="1"/>
          </p:cNvSpPr>
          <p:nvPr/>
        </p:nvSpPr>
        <p:spPr bwMode="auto">
          <a:xfrm>
            <a:off x="1352550" y="5226050"/>
            <a:ext cx="80963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7" name="Oval 130"/>
          <p:cNvSpPr>
            <a:spLocks noChangeAspect="1" noChangeArrowheads="1"/>
          </p:cNvSpPr>
          <p:nvPr/>
        </p:nvSpPr>
        <p:spPr bwMode="auto">
          <a:xfrm>
            <a:off x="1524000" y="5195888"/>
            <a:ext cx="82550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8" name="Oval 131"/>
          <p:cNvSpPr>
            <a:spLocks noChangeAspect="1" noChangeArrowheads="1"/>
          </p:cNvSpPr>
          <p:nvPr/>
        </p:nvSpPr>
        <p:spPr bwMode="auto">
          <a:xfrm>
            <a:off x="1717675" y="5154613"/>
            <a:ext cx="80963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99" name="Oval 132"/>
          <p:cNvSpPr>
            <a:spLocks noChangeAspect="1" noChangeArrowheads="1"/>
          </p:cNvSpPr>
          <p:nvPr/>
        </p:nvSpPr>
        <p:spPr bwMode="auto">
          <a:xfrm>
            <a:off x="1900238" y="5084763"/>
            <a:ext cx="80962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0" name="Oval 133"/>
          <p:cNvSpPr>
            <a:spLocks noChangeAspect="1" noChangeArrowheads="1"/>
          </p:cNvSpPr>
          <p:nvPr/>
        </p:nvSpPr>
        <p:spPr bwMode="auto">
          <a:xfrm>
            <a:off x="2093913" y="5002213"/>
            <a:ext cx="80962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1" name="Oval 134"/>
          <p:cNvSpPr>
            <a:spLocks noChangeAspect="1" noChangeArrowheads="1"/>
          </p:cNvSpPr>
          <p:nvPr/>
        </p:nvSpPr>
        <p:spPr bwMode="auto">
          <a:xfrm>
            <a:off x="2297113" y="4900613"/>
            <a:ext cx="80962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2" name="Oval 135"/>
          <p:cNvSpPr>
            <a:spLocks noChangeAspect="1" noChangeArrowheads="1"/>
          </p:cNvSpPr>
          <p:nvPr/>
        </p:nvSpPr>
        <p:spPr bwMode="auto">
          <a:xfrm>
            <a:off x="2500313" y="4779963"/>
            <a:ext cx="80962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3" name="Oval 136"/>
          <p:cNvSpPr>
            <a:spLocks noChangeAspect="1" noChangeArrowheads="1"/>
          </p:cNvSpPr>
          <p:nvPr/>
        </p:nvSpPr>
        <p:spPr bwMode="auto">
          <a:xfrm>
            <a:off x="2703513" y="4637088"/>
            <a:ext cx="80962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4" name="Oval 137"/>
          <p:cNvSpPr>
            <a:spLocks noChangeAspect="1" noChangeArrowheads="1"/>
          </p:cNvSpPr>
          <p:nvPr/>
        </p:nvSpPr>
        <p:spPr bwMode="auto">
          <a:xfrm>
            <a:off x="2916238" y="4464050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5" name="Oval 138"/>
          <p:cNvSpPr>
            <a:spLocks noChangeAspect="1" noChangeArrowheads="1"/>
          </p:cNvSpPr>
          <p:nvPr/>
        </p:nvSpPr>
        <p:spPr bwMode="auto">
          <a:xfrm>
            <a:off x="3130550" y="4271963"/>
            <a:ext cx="80963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6" name="Oval 139"/>
          <p:cNvSpPr>
            <a:spLocks noChangeAspect="1" noChangeArrowheads="1"/>
          </p:cNvSpPr>
          <p:nvPr/>
        </p:nvSpPr>
        <p:spPr bwMode="auto">
          <a:xfrm>
            <a:off x="3363913" y="4038600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7" name="Oval 140"/>
          <p:cNvSpPr>
            <a:spLocks noChangeAspect="1" noChangeArrowheads="1"/>
          </p:cNvSpPr>
          <p:nvPr/>
        </p:nvSpPr>
        <p:spPr bwMode="auto">
          <a:xfrm>
            <a:off x="3597275" y="3784600"/>
            <a:ext cx="80963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8" name="Oval 141"/>
          <p:cNvSpPr>
            <a:spLocks noChangeAspect="1" noChangeArrowheads="1"/>
          </p:cNvSpPr>
          <p:nvPr/>
        </p:nvSpPr>
        <p:spPr bwMode="auto">
          <a:xfrm>
            <a:off x="3851275" y="3489325"/>
            <a:ext cx="80963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09" name="Oval 142"/>
          <p:cNvSpPr>
            <a:spLocks noChangeAspect="1" noChangeArrowheads="1"/>
          </p:cNvSpPr>
          <p:nvPr/>
        </p:nvSpPr>
        <p:spPr bwMode="auto">
          <a:xfrm>
            <a:off x="4114800" y="3144838"/>
            <a:ext cx="82550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0" name="Oval 143"/>
          <p:cNvSpPr>
            <a:spLocks noChangeAspect="1" noChangeArrowheads="1"/>
          </p:cNvSpPr>
          <p:nvPr/>
        </p:nvSpPr>
        <p:spPr bwMode="auto">
          <a:xfrm>
            <a:off x="4278313" y="2930525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1" name="Oval 144"/>
          <p:cNvSpPr>
            <a:spLocks noChangeAspect="1" noChangeArrowheads="1"/>
          </p:cNvSpPr>
          <p:nvPr/>
        </p:nvSpPr>
        <p:spPr bwMode="auto">
          <a:xfrm>
            <a:off x="1920875" y="4373563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2" name="Oval 145"/>
          <p:cNvSpPr>
            <a:spLocks noChangeAspect="1" noChangeArrowheads="1"/>
          </p:cNvSpPr>
          <p:nvPr/>
        </p:nvSpPr>
        <p:spPr bwMode="auto">
          <a:xfrm>
            <a:off x="2124075" y="43434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3" name="Oval 146"/>
          <p:cNvSpPr>
            <a:spLocks noChangeAspect="1" noChangeArrowheads="1"/>
          </p:cNvSpPr>
          <p:nvPr/>
        </p:nvSpPr>
        <p:spPr bwMode="auto">
          <a:xfrm>
            <a:off x="2327275" y="42926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4" name="Oval 147"/>
          <p:cNvSpPr>
            <a:spLocks noChangeAspect="1" noChangeArrowheads="1"/>
          </p:cNvSpPr>
          <p:nvPr/>
        </p:nvSpPr>
        <p:spPr bwMode="auto">
          <a:xfrm>
            <a:off x="2530475" y="423068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5" name="Oval 148"/>
          <p:cNvSpPr>
            <a:spLocks noChangeAspect="1" noChangeArrowheads="1"/>
          </p:cNvSpPr>
          <p:nvPr/>
        </p:nvSpPr>
        <p:spPr bwMode="auto">
          <a:xfrm>
            <a:off x="2724150" y="4149725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6" name="Oval 149"/>
          <p:cNvSpPr>
            <a:spLocks noChangeAspect="1" noChangeArrowheads="1"/>
          </p:cNvSpPr>
          <p:nvPr/>
        </p:nvSpPr>
        <p:spPr bwMode="auto">
          <a:xfrm>
            <a:off x="2927350" y="4048125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7" name="Oval 150"/>
          <p:cNvSpPr>
            <a:spLocks noChangeAspect="1" noChangeArrowheads="1"/>
          </p:cNvSpPr>
          <p:nvPr/>
        </p:nvSpPr>
        <p:spPr bwMode="auto">
          <a:xfrm>
            <a:off x="3130550" y="3916363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8" name="Oval 151"/>
          <p:cNvSpPr>
            <a:spLocks noChangeAspect="1" noChangeArrowheads="1"/>
          </p:cNvSpPr>
          <p:nvPr/>
        </p:nvSpPr>
        <p:spPr bwMode="auto">
          <a:xfrm>
            <a:off x="3333750" y="377348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19" name="Oval 152"/>
          <p:cNvSpPr>
            <a:spLocks noChangeAspect="1" noChangeArrowheads="1"/>
          </p:cNvSpPr>
          <p:nvPr/>
        </p:nvSpPr>
        <p:spPr bwMode="auto">
          <a:xfrm>
            <a:off x="3536950" y="3611563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20" name="Oval 153"/>
          <p:cNvSpPr>
            <a:spLocks noChangeAspect="1" noChangeArrowheads="1"/>
          </p:cNvSpPr>
          <p:nvPr/>
        </p:nvSpPr>
        <p:spPr bwMode="auto">
          <a:xfrm>
            <a:off x="3759200" y="3417888"/>
            <a:ext cx="82550" cy="825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21" name="Oval 154"/>
          <p:cNvSpPr>
            <a:spLocks noChangeAspect="1" noChangeArrowheads="1"/>
          </p:cNvSpPr>
          <p:nvPr/>
        </p:nvSpPr>
        <p:spPr bwMode="auto">
          <a:xfrm>
            <a:off x="3983038" y="3195638"/>
            <a:ext cx="80962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22" name="Oval 155"/>
          <p:cNvSpPr>
            <a:spLocks noChangeAspect="1" noChangeArrowheads="1"/>
          </p:cNvSpPr>
          <p:nvPr/>
        </p:nvSpPr>
        <p:spPr bwMode="auto">
          <a:xfrm>
            <a:off x="4206875" y="29416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23" name="Oval 156"/>
          <p:cNvSpPr>
            <a:spLocks noChangeAspect="1" noChangeArrowheads="1"/>
          </p:cNvSpPr>
          <p:nvPr/>
        </p:nvSpPr>
        <p:spPr bwMode="auto">
          <a:xfrm>
            <a:off x="4451350" y="26670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24" name="Oval 157"/>
          <p:cNvSpPr>
            <a:spLocks noChangeAspect="1" noChangeArrowheads="1"/>
          </p:cNvSpPr>
          <p:nvPr/>
        </p:nvSpPr>
        <p:spPr bwMode="auto">
          <a:xfrm>
            <a:off x="4684713" y="2371725"/>
            <a:ext cx="80962" cy="825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58"/>
          <p:cNvGrpSpPr>
            <a:grpSpLocks noChangeAspect="1"/>
          </p:cNvGrpSpPr>
          <p:nvPr/>
        </p:nvGrpSpPr>
        <p:grpSpPr bwMode="auto">
          <a:xfrm>
            <a:off x="981075" y="2543175"/>
            <a:ext cx="228600" cy="3027363"/>
            <a:chOff x="1400" y="1272"/>
            <a:chExt cx="182" cy="2385"/>
          </a:xfrm>
        </p:grpSpPr>
        <p:sp>
          <p:nvSpPr>
            <p:cNvPr id="33167" name="Rectangle 159"/>
            <p:cNvSpPr>
              <a:spLocks noChangeAspect="1" noChangeArrowheads="1"/>
            </p:cNvSpPr>
            <p:nvPr/>
          </p:nvSpPr>
          <p:spPr bwMode="auto">
            <a:xfrm>
              <a:off x="1456" y="3441"/>
              <a:ext cx="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68" name="Rectangle 160"/>
            <p:cNvSpPr>
              <a:spLocks noChangeAspect="1" noChangeArrowheads="1"/>
            </p:cNvSpPr>
            <p:nvPr/>
          </p:nvSpPr>
          <p:spPr bwMode="auto">
            <a:xfrm>
              <a:off x="1457" y="2903"/>
              <a:ext cx="9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69" name="Rectangle 161"/>
            <p:cNvSpPr>
              <a:spLocks noChangeAspect="1" noChangeArrowheads="1"/>
            </p:cNvSpPr>
            <p:nvPr/>
          </p:nvSpPr>
          <p:spPr bwMode="auto">
            <a:xfrm>
              <a:off x="1400" y="2359"/>
              <a:ext cx="18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70" name="Rectangle 162"/>
            <p:cNvSpPr>
              <a:spLocks noChangeAspect="1" noChangeArrowheads="1"/>
            </p:cNvSpPr>
            <p:nvPr/>
          </p:nvSpPr>
          <p:spPr bwMode="auto">
            <a:xfrm>
              <a:off x="1400" y="1816"/>
              <a:ext cx="18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71" name="Rectangle 163"/>
            <p:cNvSpPr>
              <a:spLocks noChangeAspect="1" noChangeArrowheads="1"/>
            </p:cNvSpPr>
            <p:nvPr/>
          </p:nvSpPr>
          <p:spPr bwMode="auto">
            <a:xfrm>
              <a:off x="1400" y="1272"/>
              <a:ext cx="18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kumimoji="0" lang="pl-PL" sz="1800" b="1">
                <a:latin typeface="Times New Roman" pitchFamily="18" charset="0"/>
              </a:endParaRPr>
            </a:p>
          </p:txBody>
        </p:sp>
      </p:grpSp>
      <p:grpSp>
        <p:nvGrpSpPr>
          <p:cNvPr id="11" name="Group 164"/>
          <p:cNvGrpSpPr>
            <a:grpSpLocks/>
          </p:cNvGrpSpPr>
          <p:nvPr/>
        </p:nvGrpSpPr>
        <p:grpSpPr bwMode="auto">
          <a:xfrm>
            <a:off x="2092325" y="5443538"/>
            <a:ext cx="2016125" cy="274637"/>
            <a:chOff x="892" y="3073"/>
            <a:chExt cx="1270" cy="173"/>
          </a:xfrm>
        </p:grpSpPr>
        <p:sp>
          <p:nvSpPr>
            <p:cNvPr id="33164" name="Rectangle 165"/>
            <p:cNvSpPr>
              <a:spLocks noChangeAspect="1" noChangeArrowheads="1"/>
            </p:cNvSpPr>
            <p:nvPr/>
          </p:nvSpPr>
          <p:spPr bwMode="auto">
            <a:xfrm>
              <a:off x="892" y="307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65" name="Rectangle 166"/>
            <p:cNvSpPr>
              <a:spLocks noChangeAspect="1" noChangeArrowheads="1"/>
            </p:cNvSpPr>
            <p:nvPr/>
          </p:nvSpPr>
          <p:spPr bwMode="auto">
            <a:xfrm>
              <a:off x="1442" y="3073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3166" name="Rectangle 167"/>
            <p:cNvSpPr>
              <a:spLocks noChangeAspect="1" noChangeArrowheads="1"/>
            </p:cNvSpPr>
            <p:nvPr/>
          </p:nvSpPr>
          <p:spPr bwMode="auto">
            <a:xfrm>
              <a:off x="2018" y="3073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  <a:endParaRPr kumimoji="0" lang="pl-PL" sz="1800" b="1">
                <a:latin typeface="Times New Roman" pitchFamily="18" charset="0"/>
              </a:endParaRPr>
            </a:p>
          </p:txBody>
        </p:sp>
      </p:grpSp>
      <p:grpSp>
        <p:nvGrpSpPr>
          <p:cNvPr id="12" name="Group 168"/>
          <p:cNvGrpSpPr>
            <a:grpSpLocks noChangeAspect="1"/>
          </p:cNvGrpSpPr>
          <p:nvPr/>
        </p:nvGrpSpPr>
        <p:grpSpPr bwMode="auto">
          <a:xfrm>
            <a:off x="5292725" y="3786188"/>
            <a:ext cx="1828800" cy="1412875"/>
            <a:chOff x="1872" y="2208"/>
            <a:chExt cx="1440" cy="1112"/>
          </a:xfrm>
        </p:grpSpPr>
        <p:sp>
          <p:nvSpPr>
            <p:cNvPr id="33159" name="Line 169"/>
            <p:cNvSpPr>
              <a:spLocks noChangeAspect="1" noChangeShapeType="1"/>
            </p:cNvSpPr>
            <p:nvPr/>
          </p:nvSpPr>
          <p:spPr bwMode="auto">
            <a:xfrm flipV="1">
              <a:off x="1872" y="3192"/>
              <a:ext cx="288" cy="1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60" name="Line 170"/>
            <p:cNvSpPr>
              <a:spLocks noChangeAspect="1" noChangeShapeType="1"/>
            </p:cNvSpPr>
            <p:nvPr/>
          </p:nvSpPr>
          <p:spPr bwMode="auto">
            <a:xfrm flipV="1">
              <a:off x="2160" y="3008"/>
              <a:ext cx="288" cy="1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61" name="Line 171"/>
            <p:cNvSpPr>
              <a:spLocks noChangeAspect="1" noChangeShapeType="1"/>
            </p:cNvSpPr>
            <p:nvPr/>
          </p:nvSpPr>
          <p:spPr bwMode="auto">
            <a:xfrm flipV="1">
              <a:off x="2448" y="2784"/>
              <a:ext cx="288" cy="2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62" name="Line 172"/>
            <p:cNvSpPr>
              <a:spLocks noChangeAspect="1" noChangeShapeType="1"/>
            </p:cNvSpPr>
            <p:nvPr/>
          </p:nvSpPr>
          <p:spPr bwMode="auto">
            <a:xfrm flipV="1">
              <a:off x="2736" y="2512"/>
              <a:ext cx="288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63" name="Line 173"/>
            <p:cNvSpPr>
              <a:spLocks noChangeAspect="1" noChangeShapeType="1"/>
            </p:cNvSpPr>
            <p:nvPr/>
          </p:nvSpPr>
          <p:spPr bwMode="auto">
            <a:xfrm flipV="1">
              <a:off x="3024" y="2208"/>
              <a:ext cx="288" cy="3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74"/>
          <p:cNvGrpSpPr>
            <a:grpSpLocks noChangeAspect="1"/>
          </p:cNvGrpSpPr>
          <p:nvPr/>
        </p:nvGrpSpPr>
        <p:grpSpPr bwMode="auto">
          <a:xfrm>
            <a:off x="5840413" y="2760663"/>
            <a:ext cx="2195512" cy="1828800"/>
            <a:chOff x="2304" y="1400"/>
            <a:chExt cx="1728" cy="1440"/>
          </a:xfrm>
        </p:grpSpPr>
        <p:sp>
          <p:nvSpPr>
            <p:cNvPr id="33153" name="Line 175"/>
            <p:cNvSpPr>
              <a:spLocks noChangeAspect="1" noChangeShapeType="1"/>
            </p:cNvSpPr>
            <p:nvPr/>
          </p:nvSpPr>
          <p:spPr bwMode="auto">
            <a:xfrm flipV="1">
              <a:off x="2304" y="2728"/>
              <a:ext cx="288" cy="1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4" name="Line 176"/>
            <p:cNvSpPr>
              <a:spLocks noChangeAspect="1" noChangeShapeType="1"/>
            </p:cNvSpPr>
            <p:nvPr/>
          </p:nvSpPr>
          <p:spPr bwMode="auto">
            <a:xfrm flipV="1">
              <a:off x="2592" y="2568"/>
              <a:ext cx="288" cy="1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5" name="Line 177"/>
            <p:cNvSpPr>
              <a:spLocks noChangeAspect="1" noChangeShapeType="1"/>
            </p:cNvSpPr>
            <p:nvPr/>
          </p:nvSpPr>
          <p:spPr bwMode="auto">
            <a:xfrm flipV="1">
              <a:off x="2880" y="2352"/>
              <a:ext cx="288" cy="2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6" name="Line 178"/>
            <p:cNvSpPr>
              <a:spLocks noChangeAspect="1" noChangeShapeType="1"/>
            </p:cNvSpPr>
            <p:nvPr/>
          </p:nvSpPr>
          <p:spPr bwMode="auto">
            <a:xfrm flipV="1">
              <a:off x="3168" y="2088"/>
              <a:ext cx="288" cy="2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7" name="Line 179"/>
            <p:cNvSpPr>
              <a:spLocks noChangeAspect="1" noChangeShapeType="1"/>
            </p:cNvSpPr>
            <p:nvPr/>
          </p:nvSpPr>
          <p:spPr bwMode="auto">
            <a:xfrm flipV="1">
              <a:off x="3456" y="1776"/>
              <a:ext cx="288" cy="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8" name="Line 180"/>
            <p:cNvSpPr>
              <a:spLocks noChangeAspect="1" noChangeShapeType="1"/>
            </p:cNvSpPr>
            <p:nvPr/>
          </p:nvSpPr>
          <p:spPr bwMode="auto">
            <a:xfrm flipV="1">
              <a:off x="3744" y="1400"/>
              <a:ext cx="288" cy="3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81"/>
          <p:cNvGrpSpPr>
            <a:grpSpLocks noChangeAspect="1"/>
          </p:cNvGrpSpPr>
          <p:nvPr/>
        </p:nvGrpSpPr>
        <p:grpSpPr bwMode="auto">
          <a:xfrm>
            <a:off x="5048250" y="2963863"/>
            <a:ext cx="2925763" cy="2295525"/>
            <a:chOff x="1680" y="1560"/>
            <a:chExt cx="2304" cy="1808"/>
          </a:xfrm>
        </p:grpSpPr>
        <p:sp>
          <p:nvSpPr>
            <p:cNvPr id="33139" name="Line 182"/>
            <p:cNvSpPr>
              <a:spLocks noChangeAspect="1" noChangeShapeType="1"/>
            </p:cNvSpPr>
            <p:nvPr/>
          </p:nvSpPr>
          <p:spPr bwMode="auto">
            <a:xfrm flipV="1">
              <a:off x="1680" y="3344"/>
              <a:ext cx="136" cy="2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0" name="Line 183"/>
            <p:cNvSpPr>
              <a:spLocks noChangeAspect="1" noChangeShapeType="1"/>
            </p:cNvSpPr>
            <p:nvPr/>
          </p:nvSpPr>
          <p:spPr bwMode="auto">
            <a:xfrm flipV="1">
              <a:off x="1816" y="3312"/>
              <a:ext cx="152" cy="3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1" name="Line 184"/>
            <p:cNvSpPr>
              <a:spLocks noChangeAspect="1" noChangeShapeType="1"/>
            </p:cNvSpPr>
            <p:nvPr/>
          </p:nvSpPr>
          <p:spPr bwMode="auto">
            <a:xfrm flipV="1">
              <a:off x="1968" y="3256"/>
              <a:ext cx="144" cy="5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2" name="Line 185"/>
            <p:cNvSpPr>
              <a:spLocks noChangeAspect="1" noChangeShapeType="1"/>
            </p:cNvSpPr>
            <p:nvPr/>
          </p:nvSpPr>
          <p:spPr bwMode="auto">
            <a:xfrm flipV="1">
              <a:off x="2112" y="3192"/>
              <a:ext cx="152" cy="6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3" name="Line 186"/>
            <p:cNvSpPr>
              <a:spLocks noChangeAspect="1" noChangeShapeType="1"/>
            </p:cNvSpPr>
            <p:nvPr/>
          </p:nvSpPr>
          <p:spPr bwMode="auto">
            <a:xfrm flipV="1">
              <a:off x="2264" y="3112"/>
              <a:ext cx="160" cy="8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4" name="Line 187"/>
            <p:cNvSpPr>
              <a:spLocks noChangeAspect="1" noChangeShapeType="1"/>
            </p:cNvSpPr>
            <p:nvPr/>
          </p:nvSpPr>
          <p:spPr bwMode="auto">
            <a:xfrm flipV="1">
              <a:off x="2424" y="3016"/>
              <a:ext cx="160" cy="9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5" name="Line 188"/>
            <p:cNvSpPr>
              <a:spLocks noChangeAspect="1" noChangeShapeType="1"/>
            </p:cNvSpPr>
            <p:nvPr/>
          </p:nvSpPr>
          <p:spPr bwMode="auto">
            <a:xfrm flipV="1">
              <a:off x="2584" y="2904"/>
              <a:ext cx="160" cy="11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6" name="Line 189"/>
            <p:cNvSpPr>
              <a:spLocks noChangeAspect="1" noChangeShapeType="1"/>
            </p:cNvSpPr>
            <p:nvPr/>
          </p:nvSpPr>
          <p:spPr bwMode="auto">
            <a:xfrm flipV="1">
              <a:off x="2744" y="2768"/>
              <a:ext cx="168" cy="13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7" name="Line 190"/>
            <p:cNvSpPr>
              <a:spLocks noChangeAspect="1" noChangeShapeType="1"/>
            </p:cNvSpPr>
            <p:nvPr/>
          </p:nvSpPr>
          <p:spPr bwMode="auto">
            <a:xfrm flipV="1">
              <a:off x="2912" y="2616"/>
              <a:ext cx="168" cy="15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8" name="Line 191"/>
            <p:cNvSpPr>
              <a:spLocks noChangeAspect="1" noChangeShapeType="1"/>
            </p:cNvSpPr>
            <p:nvPr/>
          </p:nvSpPr>
          <p:spPr bwMode="auto">
            <a:xfrm flipV="1">
              <a:off x="3080" y="2432"/>
              <a:ext cx="184" cy="18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49" name="Line 192"/>
            <p:cNvSpPr>
              <a:spLocks noChangeAspect="1" noChangeShapeType="1"/>
            </p:cNvSpPr>
            <p:nvPr/>
          </p:nvSpPr>
          <p:spPr bwMode="auto">
            <a:xfrm flipV="1">
              <a:off x="3264" y="2232"/>
              <a:ext cx="184" cy="20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0" name="Line 193"/>
            <p:cNvSpPr>
              <a:spLocks noChangeAspect="1" noChangeShapeType="1"/>
            </p:cNvSpPr>
            <p:nvPr/>
          </p:nvSpPr>
          <p:spPr bwMode="auto">
            <a:xfrm flipV="1">
              <a:off x="3448" y="2000"/>
              <a:ext cx="200" cy="23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1" name="Line 194"/>
            <p:cNvSpPr>
              <a:spLocks noChangeAspect="1" noChangeShapeType="1"/>
            </p:cNvSpPr>
            <p:nvPr/>
          </p:nvSpPr>
          <p:spPr bwMode="auto">
            <a:xfrm flipV="1">
              <a:off x="3648" y="1728"/>
              <a:ext cx="208" cy="272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52" name="Line 195"/>
            <p:cNvSpPr>
              <a:spLocks noChangeAspect="1" noChangeShapeType="1"/>
            </p:cNvSpPr>
            <p:nvPr/>
          </p:nvSpPr>
          <p:spPr bwMode="auto">
            <a:xfrm flipV="1">
              <a:off x="3856" y="1560"/>
              <a:ext cx="128" cy="168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96"/>
          <p:cNvGrpSpPr>
            <a:grpSpLocks noChangeAspect="1"/>
          </p:cNvGrpSpPr>
          <p:nvPr/>
        </p:nvGrpSpPr>
        <p:grpSpPr bwMode="auto">
          <a:xfrm>
            <a:off x="5616575" y="2333625"/>
            <a:ext cx="2886075" cy="2235200"/>
            <a:chOff x="2128" y="1064"/>
            <a:chExt cx="2272" cy="1760"/>
          </a:xfrm>
        </p:grpSpPr>
        <p:sp>
          <p:nvSpPr>
            <p:cNvPr id="33125" name="Line 197"/>
            <p:cNvSpPr>
              <a:spLocks noChangeAspect="1" noChangeShapeType="1"/>
            </p:cNvSpPr>
            <p:nvPr/>
          </p:nvSpPr>
          <p:spPr bwMode="auto">
            <a:xfrm flipV="1">
              <a:off x="2128" y="2800"/>
              <a:ext cx="160" cy="2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6" name="Line 198"/>
            <p:cNvSpPr>
              <a:spLocks noChangeAspect="1" noChangeShapeType="1"/>
            </p:cNvSpPr>
            <p:nvPr/>
          </p:nvSpPr>
          <p:spPr bwMode="auto">
            <a:xfrm flipV="1">
              <a:off x="2288" y="2760"/>
              <a:ext cx="160" cy="4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7" name="Line 199"/>
            <p:cNvSpPr>
              <a:spLocks noChangeAspect="1" noChangeShapeType="1"/>
            </p:cNvSpPr>
            <p:nvPr/>
          </p:nvSpPr>
          <p:spPr bwMode="auto">
            <a:xfrm flipV="1">
              <a:off x="2448" y="2704"/>
              <a:ext cx="160" cy="5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8" name="Line 200"/>
            <p:cNvSpPr>
              <a:spLocks noChangeAspect="1" noChangeShapeType="1"/>
            </p:cNvSpPr>
            <p:nvPr/>
          </p:nvSpPr>
          <p:spPr bwMode="auto">
            <a:xfrm flipV="1">
              <a:off x="2608" y="2640"/>
              <a:ext cx="152" cy="6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9" name="Line 201"/>
            <p:cNvSpPr>
              <a:spLocks noChangeAspect="1" noChangeShapeType="1"/>
            </p:cNvSpPr>
            <p:nvPr/>
          </p:nvSpPr>
          <p:spPr bwMode="auto">
            <a:xfrm flipV="1">
              <a:off x="2760" y="2552"/>
              <a:ext cx="160" cy="88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0" name="Line 202"/>
            <p:cNvSpPr>
              <a:spLocks noChangeAspect="1" noChangeShapeType="1"/>
            </p:cNvSpPr>
            <p:nvPr/>
          </p:nvSpPr>
          <p:spPr bwMode="auto">
            <a:xfrm flipV="1">
              <a:off x="2920" y="2456"/>
              <a:ext cx="160" cy="9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1" name="Line 203"/>
            <p:cNvSpPr>
              <a:spLocks noChangeAspect="1" noChangeShapeType="1"/>
            </p:cNvSpPr>
            <p:nvPr/>
          </p:nvSpPr>
          <p:spPr bwMode="auto">
            <a:xfrm flipV="1">
              <a:off x="3080" y="2336"/>
              <a:ext cx="160" cy="12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2" name="Line 204"/>
            <p:cNvSpPr>
              <a:spLocks noChangeAspect="1" noChangeShapeType="1"/>
            </p:cNvSpPr>
            <p:nvPr/>
          </p:nvSpPr>
          <p:spPr bwMode="auto">
            <a:xfrm flipV="1">
              <a:off x="3240" y="2200"/>
              <a:ext cx="160" cy="13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3" name="Line 205"/>
            <p:cNvSpPr>
              <a:spLocks noChangeAspect="1" noChangeShapeType="1"/>
            </p:cNvSpPr>
            <p:nvPr/>
          </p:nvSpPr>
          <p:spPr bwMode="auto">
            <a:xfrm flipV="1">
              <a:off x="3400" y="2040"/>
              <a:ext cx="176" cy="16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4" name="Line 206"/>
            <p:cNvSpPr>
              <a:spLocks noChangeAspect="1" noChangeShapeType="1"/>
            </p:cNvSpPr>
            <p:nvPr/>
          </p:nvSpPr>
          <p:spPr bwMode="auto">
            <a:xfrm flipV="1">
              <a:off x="3576" y="1864"/>
              <a:ext cx="176" cy="17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5" name="Line 207"/>
            <p:cNvSpPr>
              <a:spLocks noChangeAspect="1" noChangeShapeType="1"/>
            </p:cNvSpPr>
            <p:nvPr/>
          </p:nvSpPr>
          <p:spPr bwMode="auto">
            <a:xfrm flipV="1">
              <a:off x="3752" y="1664"/>
              <a:ext cx="176" cy="20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6" name="Line 208"/>
            <p:cNvSpPr>
              <a:spLocks noChangeAspect="1" noChangeShapeType="1"/>
            </p:cNvSpPr>
            <p:nvPr/>
          </p:nvSpPr>
          <p:spPr bwMode="auto">
            <a:xfrm flipV="1">
              <a:off x="3928" y="1440"/>
              <a:ext cx="192" cy="224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7" name="Line 209"/>
            <p:cNvSpPr>
              <a:spLocks noChangeAspect="1" noChangeShapeType="1"/>
            </p:cNvSpPr>
            <p:nvPr/>
          </p:nvSpPr>
          <p:spPr bwMode="auto">
            <a:xfrm flipV="1">
              <a:off x="4120" y="1200"/>
              <a:ext cx="184" cy="24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38" name="Line 210"/>
            <p:cNvSpPr>
              <a:spLocks noChangeAspect="1" noChangeShapeType="1"/>
            </p:cNvSpPr>
            <p:nvPr/>
          </p:nvSpPr>
          <p:spPr bwMode="auto">
            <a:xfrm flipV="1">
              <a:off x="4304" y="1064"/>
              <a:ext cx="96" cy="136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211"/>
          <p:cNvGrpSpPr>
            <a:grpSpLocks noChangeAspect="1"/>
          </p:cNvGrpSpPr>
          <p:nvPr/>
        </p:nvGrpSpPr>
        <p:grpSpPr bwMode="auto">
          <a:xfrm>
            <a:off x="4926013" y="2333625"/>
            <a:ext cx="61912" cy="3100388"/>
            <a:chOff x="1584" y="1064"/>
            <a:chExt cx="48" cy="2441"/>
          </a:xfrm>
        </p:grpSpPr>
        <p:sp>
          <p:nvSpPr>
            <p:cNvPr id="33115" name="Line 212"/>
            <p:cNvSpPr>
              <a:spLocks noChangeAspect="1"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6" name="Line 213"/>
            <p:cNvSpPr>
              <a:spLocks noChangeAspect="1" noChangeShapeType="1"/>
            </p:cNvSpPr>
            <p:nvPr/>
          </p:nvSpPr>
          <p:spPr bwMode="auto">
            <a:xfrm>
              <a:off x="1584" y="3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7" name="Line 214"/>
            <p:cNvSpPr>
              <a:spLocks noChangeAspect="1" noChangeShapeType="1"/>
            </p:cNvSpPr>
            <p:nvPr/>
          </p:nvSpPr>
          <p:spPr bwMode="auto">
            <a:xfrm>
              <a:off x="1584" y="29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8" name="Line 215"/>
            <p:cNvSpPr>
              <a:spLocks noChangeAspect="1" noChangeShapeType="1"/>
            </p:cNvSpPr>
            <p:nvPr/>
          </p:nvSpPr>
          <p:spPr bwMode="auto">
            <a:xfrm>
              <a:off x="1584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9" name="Line 216"/>
            <p:cNvSpPr>
              <a:spLocks noChangeAspect="1" noChangeShapeType="1"/>
            </p:cNvSpPr>
            <p:nvPr/>
          </p:nvSpPr>
          <p:spPr bwMode="auto">
            <a:xfrm>
              <a:off x="1584" y="24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0" name="Line 217"/>
            <p:cNvSpPr>
              <a:spLocks noChangeAspect="1" noChangeShapeType="1"/>
            </p:cNvSpPr>
            <p:nvPr/>
          </p:nvSpPr>
          <p:spPr bwMode="auto">
            <a:xfrm>
              <a:off x="1584" y="21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1" name="Line 218"/>
            <p:cNvSpPr>
              <a:spLocks noChangeAspect="1" noChangeShapeType="1"/>
            </p:cNvSpPr>
            <p:nvPr/>
          </p:nvSpPr>
          <p:spPr bwMode="auto">
            <a:xfrm>
              <a:off x="1584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2" name="Line 219"/>
            <p:cNvSpPr>
              <a:spLocks noChangeAspect="1" noChangeShapeType="1"/>
            </p:cNvSpPr>
            <p:nvPr/>
          </p:nvSpPr>
          <p:spPr bwMode="auto">
            <a:xfrm>
              <a:off x="1584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3" name="Line 220"/>
            <p:cNvSpPr>
              <a:spLocks noChangeAspect="1" noChangeShapeType="1"/>
            </p:cNvSpPr>
            <p:nvPr/>
          </p:nvSpPr>
          <p:spPr bwMode="auto">
            <a:xfrm>
              <a:off x="1584" y="13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24" name="Line 221"/>
            <p:cNvSpPr>
              <a:spLocks noChangeAspect="1"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222"/>
          <p:cNvGrpSpPr>
            <a:grpSpLocks noChangeAspect="1"/>
          </p:cNvGrpSpPr>
          <p:nvPr/>
        </p:nvGrpSpPr>
        <p:grpSpPr bwMode="auto">
          <a:xfrm>
            <a:off x="8523288" y="2333625"/>
            <a:ext cx="60325" cy="3100388"/>
            <a:chOff x="4416" y="1064"/>
            <a:chExt cx="48" cy="2441"/>
          </a:xfrm>
        </p:grpSpPr>
        <p:sp>
          <p:nvSpPr>
            <p:cNvPr id="33105" name="Line 223"/>
            <p:cNvSpPr>
              <a:spLocks noChangeAspect="1"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6" name="Line 224"/>
            <p:cNvSpPr>
              <a:spLocks noChangeAspect="1" noChangeShapeType="1"/>
            </p:cNvSpPr>
            <p:nvPr/>
          </p:nvSpPr>
          <p:spPr bwMode="auto">
            <a:xfrm flipH="1">
              <a:off x="4416" y="3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7" name="Line 225"/>
            <p:cNvSpPr>
              <a:spLocks noChangeAspect="1" noChangeShapeType="1"/>
            </p:cNvSpPr>
            <p:nvPr/>
          </p:nvSpPr>
          <p:spPr bwMode="auto">
            <a:xfrm flipH="1">
              <a:off x="4416" y="29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8" name="Line 226"/>
            <p:cNvSpPr>
              <a:spLocks noChangeAspect="1" noChangeShapeType="1"/>
            </p:cNvSpPr>
            <p:nvPr/>
          </p:nvSpPr>
          <p:spPr bwMode="auto">
            <a:xfrm flipH="1">
              <a:off x="4416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9" name="Line 227"/>
            <p:cNvSpPr>
              <a:spLocks noChangeAspect="1" noChangeShapeType="1"/>
            </p:cNvSpPr>
            <p:nvPr/>
          </p:nvSpPr>
          <p:spPr bwMode="auto">
            <a:xfrm flipH="1">
              <a:off x="4416" y="24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0" name="Line 228"/>
            <p:cNvSpPr>
              <a:spLocks noChangeAspect="1" noChangeShapeType="1"/>
            </p:cNvSpPr>
            <p:nvPr/>
          </p:nvSpPr>
          <p:spPr bwMode="auto">
            <a:xfrm flipH="1">
              <a:off x="4416" y="21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1" name="Line 229"/>
            <p:cNvSpPr>
              <a:spLocks noChangeAspect="1" noChangeShapeType="1"/>
            </p:cNvSpPr>
            <p:nvPr/>
          </p:nvSpPr>
          <p:spPr bwMode="auto">
            <a:xfrm flipH="1">
              <a:off x="4416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2" name="Line 230"/>
            <p:cNvSpPr>
              <a:spLocks noChangeAspect="1" noChangeShapeType="1"/>
            </p:cNvSpPr>
            <p:nvPr/>
          </p:nvSpPr>
          <p:spPr bwMode="auto">
            <a:xfrm flipH="1">
              <a:off x="4416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3" name="Line 231"/>
            <p:cNvSpPr>
              <a:spLocks noChangeAspect="1" noChangeShapeType="1"/>
            </p:cNvSpPr>
            <p:nvPr/>
          </p:nvSpPr>
          <p:spPr bwMode="auto">
            <a:xfrm flipH="1">
              <a:off x="4416" y="13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14" name="Line 232"/>
            <p:cNvSpPr>
              <a:spLocks noChangeAspect="1"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233"/>
          <p:cNvGrpSpPr>
            <a:grpSpLocks noChangeAspect="1"/>
          </p:cNvGrpSpPr>
          <p:nvPr/>
        </p:nvGrpSpPr>
        <p:grpSpPr bwMode="auto">
          <a:xfrm>
            <a:off x="4926013" y="5372100"/>
            <a:ext cx="3659187" cy="60325"/>
            <a:chOff x="1584" y="3456"/>
            <a:chExt cx="2881" cy="48"/>
          </a:xfrm>
        </p:grpSpPr>
        <p:sp>
          <p:nvSpPr>
            <p:cNvPr id="33084" name="Line 234"/>
            <p:cNvSpPr>
              <a:spLocks noChangeAspect="1" noChangeShapeType="1"/>
            </p:cNvSpPr>
            <p:nvPr/>
          </p:nvSpPr>
          <p:spPr bwMode="auto">
            <a:xfrm flipV="1">
              <a:off x="15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5" name="Line 235"/>
            <p:cNvSpPr>
              <a:spLocks noChangeAspect="1" noChangeShapeType="1"/>
            </p:cNvSpPr>
            <p:nvPr/>
          </p:nvSpPr>
          <p:spPr bwMode="auto">
            <a:xfrm flipV="1">
              <a:off x="230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6" name="Line 236"/>
            <p:cNvSpPr>
              <a:spLocks noChangeAspect="1" noChangeShapeType="1"/>
            </p:cNvSpPr>
            <p:nvPr/>
          </p:nvSpPr>
          <p:spPr bwMode="auto">
            <a:xfrm flipV="1">
              <a:off x="302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7" name="Line 237"/>
            <p:cNvSpPr>
              <a:spLocks noChangeAspect="1" noChangeShapeType="1"/>
            </p:cNvSpPr>
            <p:nvPr/>
          </p:nvSpPr>
          <p:spPr bwMode="auto">
            <a:xfrm flipV="1">
              <a:off x="374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8" name="Line 238"/>
            <p:cNvSpPr>
              <a:spLocks noChangeAspect="1" noChangeShapeType="1"/>
            </p:cNvSpPr>
            <p:nvPr/>
          </p:nvSpPr>
          <p:spPr bwMode="auto">
            <a:xfrm flipV="1">
              <a:off x="44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9" name="Line 239"/>
            <p:cNvSpPr>
              <a:spLocks noChangeAspect="1" noChangeShapeType="1"/>
            </p:cNvSpPr>
            <p:nvPr/>
          </p:nvSpPr>
          <p:spPr bwMode="auto">
            <a:xfrm flipV="1">
              <a:off x="172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0" name="Line 240"/>
            <p:cNvSpPr>
              <a:spLocks noChangeAspect="1" noChangeShapeType="1"/>
            </p:cNvSpPr>
            <p:nvPr/>
          </p:nvSpPr>
          <p:spPr bwMode="auto">
            <a:xfrm flipV="1">
              <a:off x="187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1" name="Line 241"/>
            <p:cNvSpPr>
              <a:spLocks noChangeAspect="1" noChangeShapeType="1"/>
            </p:cNvSpPr>
            <p:nvPr/>
          </p:nvSpPr>
          <p:spPr bwMode="auto">
            <a:xfrm flipV="1">
              <a:off x="201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2" name="Line 242"/>
            <p:cNvSpPr>
              <a:spLocks noChangeAspect="1" noChangeShapeType="1"/>
            </p:cNvSpPr>
            <p:nvPr/>
          </p:nvSpPr>
          <p:spPr bwMode="auto">
            <a:xfrm flipV="1">
              <a:off x="216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3" name="Line 243"/>
            <p:cNvSpPr>
              <a:spLocks noChangeAspect="1" noChangeShapeType="1"/>
            </p:cNvSpPr>
            <p:nvPr/>
          </p:nvSpPr>
          <p:spPr bwMode="auto">
            <a:xfrm flipV="1">
              <a:off x="244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4" name="Line 244"/>
            <p:cNvSpPr>
              <a:spLocks noChangeAspect="1" noChangeShapeType="1"/>
            </p:cNvSpPr>
            <p:nvPr/>
          </p:nvSpPr>
          <p:spPr bwMode="auto">
            <a:xfrm flipV="1">
              <a:off x="259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5" name="Line 245"/>
            <p:cNvSpPr>
              <a:spLocks noChangeAspect="1" noChangeShapeType="1"/>
            </p:cNvSpPr>
            <p:nvPr/>
          </p:nvSpPr>
          <p:spPr bwMode="auto">
            <a:xfrm flipV="1">
              <a:off x="273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6" name="Line 246"/>
            <p:cNvSpPr>
              <a:spLocks noChangeAspect="1" noChangeShapeType="1"/>
            </p:cNvSpPr>
            <p:nvPr/>
          </p:nvSpPr>
          <p:spPr bwMode="auto">
            <a:xfrm flipV="1">
              <a:off x="288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7" name="Line 247"/>
            <p:cNvSpPr>
              <a:spLocks noChangeAspect="1" noChangeShapeType="1"/>
            </p:cNvSpPr>
            <p:nvPr/>
          </p:nvSpPr>
          <p:spPr bwMode="auto">
            <a:xfrm flipV="1">
              <a:off x="316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8" name="Line 248"/>
            <p:cNvSpPr>
              <a:spLocks noChangeAspect="1" noChangeShapeType="1"/>
            </p:cNvSpPr>
            <p:nvPr/>
          </p:nvSpPr>
          <p:spPr bwMode="auto">
            <a:xfrm flipV="1">
              <a:off x="331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99" name="Line 249"/>
            <p:cNvSpPr>
              <a:spLocks noChangeAspect="1" noChangeShapeType="1"/>
            </p:cNvSpPr>
            <p:nvPr/>
          </p:nvSpPr>
          <p:spPr bwMode="auto">
            <a:xfrm flipV="1">
              <a:off x="345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0" name="Line 250"/>
            <p:cNvSpPr>
              <a:spLocks noChangeAspect="1" noChangeShapeType="1"/>
            </p:cNvSpPr>
            <p:nvPr/>
          </p:nvSpPr>
          <p:spPr bwMode="auto">
            <a:xfrm flipV="1">
              <a:off x="360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1" name="Line 251"/>
            <p:cNvSpPr>
              <a:spLocks noChangeAspect="1" noChangeShapeType="1"/>
            </p:cNvSpPr>
            <p:nvPr/>
          </p:nvSpPr>
          <p:spPr bwMode="auto">
            <a:xfrm flipV="1">
              <a:off x="388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2" name="Line 252"/>
            <p:cNvSpPr>
              <a:spLocks noChangeAspect="1" noChangeShapeType="1"/>
            </p:cNvSpPr>
            <p:nvPr/>
          </p:nvSpPr>
          <p:spPr bwMode="auto">
            <a:xfrm flipV="1">
              <a:off x="403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3" name="Line 253"/>
            <p:cNvSpPr>
              <a:spLocks noChangeAspect="1" noChangeShapeType="1"/>
            </p:cNvSpPr>
            <p:nvPr/>
          </p:nvSpPr>
          <p:spPr bwMode="auto">
            <a:xfrm flipV="1">
              <a:off x="417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04" name="Line 254"/>
            <p:cNvSpPr>
              <a:spLocks noChangeAspect="1" noChangeShapeType="1"/>
            </p:cNvSpPr>
            <p:nvPr/>
          </p:nvSpPr>
          <p:spPr bwMode="auto">
            <a:xfrm flipV="1">
              <a:off x="432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255"/>
          <p:cNvGrpSpPr>
            <a:grpSpLocks noChangeAspect="1"/>
          </p:cNvGrpSpPr>
          <p:nvPr/>
        </p:nvGrpSpPr>
        <p:grpSpPr bwMode="auto">
          <a:xfrm>
            <a:off x="4926013" y="2333625"/>
            <a:ext cx="3659187" cy="61913"/>
            <a:chOff x="1584" y="1064"/>
            <a:chExt cx="2881" cy="48"/>
          </a:xfrm>
        </p:grpSpPr>
        <p:sp>
          <p:nvSpPr>
            <p:cNvPr id="33063" name="Line 256"/>
            <p:cNvSpPr>
              <a:spLocks noChangeAspect="1" noChangeShapeType="1"/>
            </p:cNvSpPr>
            <p:nvPr/>
          </p:nvSpPr>
          <p:spPr bwMode="auto">
            <a:xfrm>
              <a:off x="15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4" name="Line 257"/>
            <p:cNvSpPr>
              <a:spLocks noChangeAspect="1" noChangeShapeType="1"/>
            </p:cNvSpPr>
            <p:nvPr/>
          </p:nvSpPr>
          <p:spPr bwMode="auto">
            <a:xfrm>
              <a:off x="230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5" name="Line 258"/>
            <p:cNvSpPr>
              <a:spLocks noChangeAspect="1" noChangeShapeType="1"/>
            </p:cNvSpPr>
            <p:nvPr/>
          </p:nvSpPr>
          <p:spPr bwMode="auto">
            <a:xfrm>
              <a:off x="302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6" name="Line 259"/>
            <p:cNvSpPr>
              <a:spLocks noChangeAspect="1" noChangeShapeType="1"/>
            </p:cNvSpPr>
            <p:nvPr/>
          </p:nvSpPr>
          <p:spPr bwMode="auto">
            <a:xfrm>
              <a:off x="374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7" name="Line 260"/>
            <p:cNvSpPr>
              <a:spLocks noChangeAspect="1" noChangeShapeType="1"/>
            </p:cNvSpPr>
            <p:nvPr/>
          </p:nvSpPr>
          <p:spPr bwMode="auto">
            <a:xfrm>
              <a:off x="44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8" name="Line 261"/>
            <p:cNvSpPr>
              <a:spLocks noChangeAspect="1" noChangeShapeType="1"/>
            </p:cNvSpPr>
            <p:nvPr/>
          </p:nvSpPr>
          <p:spPr bwMode="auto">
            <a:xfrm>
              <a:off x="172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69" name="Line 262"/>
            <p:cNvSpPr>
              <a:spLocks noChangeAspect="1" noChangeShapeType="1"/>
            </p:cNvSpPr>
            <p:nvPr/>
          </p:nvSpPr>
          <p:spPr bwMode="auto">
            <a:xfrm>
              <a:off x="187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0" name="Line 263"/>
            <p:cNvSpPr>
              <a:spLocks noChangeAspect="1" noChangeShapeType="1"/>
            </p:cNvSpPr>
            <p:nvPr/>
          </p:nvSpPr>
          <p:spPr bwMode="auto">
            <a:xfrm>
              <a:off x="201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1" name="Line 264"/>
            <p:cNvSpPr>
              <a:spLocks noChangeAspect="1" noChangeShapeType="1"/>
            </p:cNvSpPr>
            <p:nvPr/>
          </p:nvSpPr>
          <p:spPr bwMode="auto">
            <a:xfrm>
              <a:off x="216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2" name="Line 265"/>
            <p:cNvSpPr>
              <a:spLocks noChangeAspect="1" noChangeShapeType="1"/>
            </p:cNvSpPr>
            <p:nvPr/>
          </p:nvSpPr>
          <p:spPr bwMode="auto">
            <a:xfrm>
              <a:off x="244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3" name="Line 266"/>
            <p:cNvSpPr>
              <a:spLocks noChangeAspect="1" noChangeShapeType="1"/>
            </p:cNvSpPr>
            <p:nvPr/>
          </p:nvSpPr>
          <p:spPr bwMode="auto">
            <a:xfrm>
              <a:off x="259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4" name="Line 267"/>
            <p:cNvSpPr>
              <a:spLocks noChangeAspect="1" noChangeShapeType="1"/>
            </p:cNvSpPr>
            <p:nvPr/>
          </p:nvSpPr>
          <p:spPr bwMode="auto">
            <a:xfrm>
              <a:off x="273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5" name="Line 268"/>
            <p:cNvSpPr>
              <a:spLocks noChangeAspect="1" noChangeShapeType="1"/>
            </p:cNvSpPr>
            <p:nvPr/>
          </p:nvSpPr>
          <p:spPr bwMode="auto">
            <a:xfrm>
              <a:off x="288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6" name="Line 269"/>
            <p:cNvSpPr>
              <a:spLocks noChangeAspect="1" noChangeShapeType="1"/>
            </p:cNvSpPr>
            <p:nvPr/>
          </p:nvSpPr>
          <p:spPr bwMode="auto">
            <a:xfrm>
              <a:off x="316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7" name="Line 270"/>
            <p:cNvSpPr>
              <a:spLocks noChangeAspect="1" noChangeShapeType="1"/>
            </p:cNvSpPr>
            <p:nvPr/>
          </p:nvSpPr>
          <p:spPr bwMode="auto">
            <a:xfrm>
              <a:off x="331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8" name="Line 271"/>
            <p:cNvSpPr>
              <a:spLocks noChangeAspect="1" noChangeShapeType="1"/>
            </p:cNvSpPr>
            <p:nvPr/>
          </p:nvSpPr>
          <p:spPr bwMode="auto">
            <a:xfrm>
              <a:off x="345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79" name="Line 272"/>
            <p:cNvSpPr>
              <a:spLocks noChangeAspect="1" noChangeShapeType="1"/>
            </p:cNvSpPr>
            <p:nvPr/>
          </p:nvSpPr>
          <p:spPr bwMode="auto">
            <a:xfrm>
              <a:off x="360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0" name="Line 273"/>
            <p:cNvSpPr>
              <a:spLocks noChangeAspect="1" noChangeShapeType="1"/>
            </p:cNvSpPr>
            <p:nvPr/>
          </p:nvSpPr>
          <p:spPr bwMode="auto">
            <a:xfrm>
              <a:off x="388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1" name="Line 274"/>
            <p:cNvSpPr>
              <a:spLocks noChangeAspect="1" noChangeShapeType="1"/>
            </p:cNvSpPr>
            <p:nvPr/>
          </p:nvSpPr>
          <p:spPr bwMode="auto">
            <a:xfrm>
              <a:off x="403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2" name="Line 275"/>
            <p:cNvSpPr>
              <a:spLocks noChangeAspect="1" noChangeShapeType="1"/>
            </p:cNvSpPr>
            <p:nvPr/>
          </p:nvSpPr>
          <p:spPr bwMode="auto">
            <a:xfrm>
              <a:off x="417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83" name="Line 276"/>
            <p:cNvSpPr>
              <a:spLocks noChangeAspect="1" noChangeShapeType="1"/>
            </p:cNvSpPr>
            <p:nvPr/>
          </p:nvSpPr>
          <p:spPr bwMode="auto">
            <a:xfrm>
              <a:off x="432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2835" name="Line 277"/>
          <p:cNvSpPr>
            <a:spLocks noChangeAspect="1" noChangeShapeType="1"/>
          </p:cNvSpPr>
          <p:nvPr/>
        </p:nvSpPr>
        <p:spPr bwMode="auto">
          <a:xfrm flipV="1">
            <a:off x="4926013" y="2333625"/>
            <a:ext cx="1587" cy="309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36" name="Line 278"/>
          <p:cNvSpPr>
            <a:spLocks noChangeAspect="1" noChangeShapeType="1"/>
          </p:cNvSpPr>
          <p:nvPr/>
        </p:nvSpPr>
        <p:spPr bwMode="auto">
          <a:xfrm flipV="1">
            <a:off x="8583613" y="2333625"/>
            <a:ext cx="1587" cy="309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37" name="Line 279"/>
          <p:cNvSpPr>
            <a:spLocks noChangeAspect="1" noChangeShapeType="1"/>
          </p:cNvSpPr>
          <p:nvPr/>
        </p:nvSpPr>
        <p:spPr bwMode="auto">
          <a:xfrm>
            <a:off x="4926013" y="5432425"/>
            <a:ext cx="3657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38" name="Line 280"/>
          <p:cNvSpPr>
            <a:spLocks noChangeAspect="1" noChangeShapeType="1"/>
          </p:cNvSpPr>
          <p:nvPr/>
        </p:nvSpPr>
        <p:spPr bwMode="auto">
          <a:xfrm>
            <a:off x="4926013" y="2333625"/>
            <a:ext cx="3657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39" name="Oval 281"/>
          <p:cNvSpPr>
            <a:spLocks noChangeAspect="1" noChangeArrowheads="1"/>
          </p:cNvSpPr>
          <p:nvPr/>
        </p:nvSpPr>
        <p:spPr bwMode="auto">
          <a:xfrm>
            <a:off x="5246688" y="5153025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0" name="Oval 282"/>
          <p:cNvSpPr>
            <a:spLocks noChangeAspect="1" noChangeArrowheads="1"/>
          </p:cNvSpPr>
          <p:nvPr/>
        </p:nvSpPr>
        <p:spPr bwMode="auto">
          <a:xfrm>
            <a:off x="5611813" y="499110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1" name="Oval 283"/>
          <p:cNvSpPr>
            <a:spLocks noChangeAspect="1" noChangeArrowheads="1"/>
          </p:cNvSpPr>
          <p:nvPr/>
        </p:nvSpPr>
        <p:spPr bwMode="auto">
          <a:xfrm>
            <a:off x="5978525" y="4757738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2" name="Oval 284"/>
          <p:cNvSpPr>
            <a:spLocks noChangeAspect="1" noChangeArrowheads="1"/>
          </p:cNvSpPr>
          <p:nvPr/>
        </p:nvSpPr>
        <p:spPr bwMode="auto">
          <a:xfrm>
            <a:off x="6343650" y="4471988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3" name="Oval 285"/>
          <p:cNvSpPr>
            <a:spLocks noChangeAspect="1" noChangeArrowheads="1"/>
          </p:cNvSpPr>
          <p:nvPr/>
        </p:nvSpPr>
        <p:spPr bwMode="auto">
          <a:xfrm>
            <a:off x="6708775" y="4127500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4" name="Oval 286"/>
          <p:cNvSpPr>
            <a:spLocks noChangeAspect="1" noChangeArrowheads="1"/>
          </p:cNvSpPr>
          <p:nvPr/>
        </p:nvSpPr>
        <p:spPr bwMode="auto">
          <a:xfrm>
            <a:off x="7075488" y="3741738"/>
            <a:ext cx="101600" cy="1016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5" name="Oval 287"/>
          <p:cNvSpPr>
            <a:spLocks noChangeAspect="1" noChangeArrowheads="1"/>
          </p:cNvSpPr>
          <p:nvPr/>
        </p:nvSpPr>
        <p:spPr bwMode="auto">
          <a:xfrm>
            <a:off x="5794375" y="4543425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6" name="Oval 288"/>
          <p:cNvSpPr>
            <a:spLocks noChangeAspect="1" noChangeArrowheads="1"/>
          </p:cNvSpPr>
          <p:nvPr/>
        </p:nvSpPr>
        <p:spPr bwMode="auto">
          <a:xfrm>
            <a:off x="6161088" y="4402138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7" name="Oval 289"/>
          <p:cNvSpPr>
            <a:spLocks noChangeAspect="1" noChangeArrowheads="1"/>
          </p:cNvSpPr>
          <p:nvPr/>
        </p:nvSpPr>
        <p:spPr bwMode="auto">
          <a:xfrm>
            <a:off x="6526213" y="4198938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8" name="Oval 290"/>
          <p:cNvSpPr>
            <a:spLocks noChangeAspect="1" noChangeArrowheads="1"/>
          </p:cNvSpPr>
          <p:nvPr/>
        </p:nvSpPr>
        <p:spPr bwMode="auto">
          <a:xfrm>
            <a:off x="6892925" y="3924300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49" name="Oval 291"/>
          <p:cNvSpPr>
            <a:spLocks noChangeAspect="1" noChangeArrowheads="1"/>
          </p:cNvSpPr>
          <p:nvPr/>
        </p:nvSpPr>
        <p:spPr bwMode="auto">
          <a:xfrm>
            <a:off x="7258050" y="3589338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0" name="Oval 292"/>
          <p:cNvSpPr>
            <a:spLocks noChangeAspect="1" noChangeArrowheads="1"/>
          </p:cNvSpPr>
          <p:nvPr/>
        </p:nvSpPr>
        <p:spPr bwMode="auto">
          <a:xfrm>
            <a:off x="7623175" y="3192463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1" name="Oval 293"/>
          <p:cNvSpPr>
            <a:spLocks noChangeAspect="1" noChangeArrowheads="1"/>
          </p:cNvSpPr>
          <p:nvPr/>
        </p:nvSpPr>
        <p:spPr bwMode="auto">
          <a:xfrm>
            <a:off x="7989888" y="2714625"/>
            <a:ext cx="101600" cy="101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2" name="Oval 294"/>
          <p:cNvSpPr>
            <a:spLocks noChangeAspect="1" noChangeArrowheads="1"/>
          </p:cNvSpPr>
          <p:nvPr/>
        </p:nvSpPr>
        <p:spPr bwMode="auto">
          <a:xfrm>
            <a:off x="5013325" y="5224463"/>
            <a:ext cx="80963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3" name="Oval 295"/>
          <p:cNvSpPr>
            <a:spLocks noChangeAspect="1" noChangeArrowheads="1"/>
          </p:cNvSpPr>
          <p:nvPr/>
        </p:nvSpPr>
        <p:spPr bwMode="auto">
          <a:xfrm>
            <a:off x="5184775" y="5194300"/>
            <a:ext cx="82550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4" name="Oval 296"/>
          <p:cNvSpPr>
            <a:spLocks noChangeAspect="1" noChangeArrowheads="1"/>
          </p:cNvSpPr>
          <p:nvPr/>
        </p:nvSpPr>
        <p:spPr bwMode="auto">
          <a:xfrm>
            <a:off x="5378450" y="5153025"/>
            <a:ext cx="80963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5" name="Oval 297"/>
          <p:cNvSpPr>
            <a:spLocks noChangeAspect="1" noChangeArrowheads="1"/>
          </p:cNvSpPr>
          <p:nvPr/>
        </p:nvSpPr>
        <p:spPr bwMode="auto">
          <a:xfrm>
            <a:off x="5561013" y="5081588"/>
            <a:ext cx="80962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6" name="Oval 298"/>
          <p:cNvSpPr>
            <a:spLocks noChangeAspect="1" noChangeArrowheads="1"/>
          </p:cNvSpPr>
          <p:nvPr/>
        </p:nvSpPr>
        <p:spPr bwMode="auto">
          <a:xfrm>
            <a:off x="5754688" y="5000625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7" name="Oval 299"/>
          <p:cNvSpPr>
            <a:spLocks noChangeAspect="1" noChangeArrowheads="1"/>
          </p:cNvSpPr>
          <p:nvPr/>
        </p:nvSpPr>
        <p:spPr bwMode="auto">
          <a:xfrm>
            <a:off x="5957888" y="4899025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8" name="Oval 300"/>
          <p:cNvSpPr>
            <a:spLocks noChangeAspect="1" noChangeArrowheads="1"/>
          </p:cNvSpPr>
          <p:nvPr/>
        </p:nvSpPr>
        <p:spPr bwMode="auto">
          <a:xfrm>
            <a:off x="6161088" y="4776788"/>
            <a:ext cx="80962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59" name="Oval 301"/>
          <p:cNvSpPr>
            <a:spLocks noChangeAspect="1" noChangeArrowheads="1"/>
          </p:cNvSpPr>
          <p:nvPr/>
        </p:nvSpPr>
        <p:spPr bwMode="auto">
          <a:xfrm>
            <a:off x="6364288" y="4635500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0" name="Oval 302"/>
          <p:cNvSpPr>
            <a:spLocks noChangeAspect="1" noChangeArrowheads="1"/>
          </p:cNvSpPr>
          <p:nvPr/>
        </p:nvSpPr>
        <p:spPr bwMode="auto">
          <a:xfrm>
            <a:off x="6577013" y="4462463"/>
            <a:ext cx="80962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1" name="Oval 303"/>
          <p:cNvSpPr>
            <a:spLocks noChangeAspect="1" noChangeArrowheads="1"/>
          </p:cNvSpPr>
          <p:nvPr/>
        </p:nvSpPr>
        <p:spPr bwMode="auto">
          <a:xfrm>
            <a:off x="6791325" y="4268788"/>
            <a:ext cx="80963" cy="82550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2" name="Oval 304"/>
          <p:cNvSpPr>
            <a:spLocks noChangeAspect="1" noChangeArrowheads="1"/>
          </p:cNvSpPr>
          <p:nvPr/>
        </p:nvSpPr>
        <p:spPr bwMode="auto">
          <a:xfrm>
            <a:off x="7024688" y="4035425"/>
            <a:ext cx="80962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3" name="Oval 305"/>
          <p:cNvSpPr>
            <a:spLocks noChangeAspect="1" noChangeArrowheads="1"/>
          </p:cNvSpPr>
          <p:nvPr/>
        </p:nvSpPr>
        <p:spPr bwMode="auto">
          <a:xfrm>
            <a:off x="7258050" y="3781425"/>
            <a:ext cx="80963" cy="80963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4" name="Oval 306"/>
          <p:cNvSpPr>
            <a:spLocks noChangeAspect="1" noChangeArrowheads="1"/>
          </p:cNvSpPr>
          <p:nvPr/>
        </p:nvSpPr>
        <p:spPr bwMode="auto">
          <a:xfrm>
            <a:off x="7512050" y="3487738"/>
            <a:ext cx="80963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5" name="Oval 307"/>
          <p:cNvSpPr>
            <a:spLocks noChangeAspect="1" noChangeArrowheads="1"/>
          </p:cNvSpPr>
          <p:nvPr/>
        </p:nvSpPr>
        <p:spPr bwMode="auto">
          <a:xfrm>
            <a:off x="7775575" y="3141663"/>
            <a:ext cx="82550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6" name="Oval 308"/>
          <p:cNvSpPr>
            <a:spLocks noChangeAspect="1" noChangeArrowheads="1"/>
          </p:cNvSpPr>
          <p:nvPr/>
        </p:nvSpPr>
        <p:spPr bwMode="auto">
          <a:xfrm>
            <a:off x="7939088" y="2928938"/>
            <a:ext cx="80962" cy="80962"/>
          </a:xfrm>
          <a:prstGeom prst="ellipse">
            <a:avLst/>
          </a:prstGeom>
          <a:solidFill>
            <a:srgbClr val="DD0806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7" name="Oval 309"/>
          <p:cNvSpPr>
            <a:spLocks noChangeAspect="1" noChangeArrowheads="1"/>
          </p:cNvSpPr>
          <p:nvPr/>
        </p:nvSpPr>
        <p:spPr bwMode="auto">
          <a:xfrm>
            <a:off x="5581650" y="45339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8" name="Oval 310"/>
          <p:cNvSpPr>
            <a:spLocks noChangeAspect="1" noChangeArrowheads="1"/>
          </p:cNvSpPr>
          <p:nvPr/>
        </p:nvSpPr>
        <p:spPr bwMode="auto">
          <a:xfrm>
            <a:off x="5784850" y="45037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69" name="Oval 311"/>
          <p:cNvSpPr>
            <a:spLocks noChangeAspect="1" noChangeArrowheads="1"/>
          </p:cNvSpPr>
          <p:nvPr/>
        </p:nvSpPr>
        <p:spPr bwMode="auto">
          <a:xfrm>
            <a:off x="5988050" y="44529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0" name="Oval 312"/>
          <p:cNvSpPr>
            <a:spLocks noChangeAspect="1" noChangeArrowheads="1"/>
          </p:cNvSpPr>
          <p:nvPr/>
        </p:nvSpPr>
        <p:spPr bwMode="auto">
          <a:xfrm>
            <a:off x="6191250" y="43815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1" name="Oval 313"/>
          <p:cNvSpPr>
            <a:spLocks noChangeAspect="1" noChangeArrowheads="1"/>
          </p:cNvSpPr>
          <p:nvPr/>
        </p:nvSpPr>
        <p:spPr bwMode="auto">
          <a:xfrm>
            <a:off x="6384925" y="43005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2" name="Oval 314"/>
          <p:cNvSpPr>
            <a:spLocks noChangeAspect="1" noChangeArrowheads="1"/>
          </p:cNvSpPr>
          <p:nvPr/>
        </p:nvSpPr>
        <p:spPr bwMode="auto">
          <a:xfrm>
            <a:off x="6588125" y="4187825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3" name="Oval 315"/>
          <p:cNvSpPr>
            <a:spLocks noChangeAspect="1" noChangeArrowheads="1"/>
          </p:cNvSpPr>
          <p:nvPr/>
        </p:nvSpPr>
        <p:spPr bwMode="auto">
          <a:xfrm>
            <a:off x="6791325" y="4065588"/>
            <a:ext cx="80963" cy="825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4" name="Oval 316"/>
          <p:cNvSpPr>
            <a:spLocks noChangeAspect="1" noChangeArrowheads="1"/>
          </p:cNvSpPr>
          <p:nvPr/>
        </p:nvSpPr>
        <p:spPr bwMode="auto">
          <a:xfrm>
            <a:off x="6994525" y="3913188"/>
            <a:ext cx="80963" cy="825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5" name="Oval 317"/>
          <p:cNvSpPr>
            <a:spLocks noChangeAspect="1" noChangeArrowheads="1"/>
          </p:cNvSpPr>
          <p:nvPr/>
        </p:nvSpPr>
        <p:spPr bwMode="auto">
          <a:xfrm>
            <a:off x="7197725" y="37417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6" name="Oval 318"/>
          <p:cNvSpPr>
            <a:spLocks noChangeAspect="1" noChangeArrowheads="1"/>
          </p:cNvSpPr>
          <p:nvPr/>
        </p:nvSpPr>
        <p:spPr bwMode="auto">
          <a:xfrm>
            <a:off x="7419975" y="3538538"/>
            <a:ext cx="82550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7" name="Oval 319"/>
          <p:cNvSpPr>
            <a:spLocks noChangeAspect="1" noChangeArrowheads="1"/>
          </p:cNvSpPr>
          <p:nvPr/>
        </p:nvSpPr>
        <p:spPr bwMode="auto">
          <a:xfrm>
            <a:off x="7643813" y="3314700"/>
            <a:ext cx="80962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8" name="Oval 320"/>
          <p:cNvSpPr>
            <a:spLocks noChangeAspect="1" noChangeArrowheads="1"/>
          </p:cNvSpPr>
          <p:nvPr/>
        </p:nvSpPr>
        <p:spPr bwMode="auto">
          <a:xfrm>
            <a:off x="7867650" y="3060700"/>
            <a:ext cx="80963" cy="809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79" name="Oval 321"/>
          <p:cNvSpPr>
            <a:spLocks noChangeAspect="1" noChangeArrowheads="1"/>
          </p:cNvSpPr>
          <p:nvPr/>
        </p:nvSpPr>
        <p:spPr bwMode="auto">
          <a:xfrm>
            <a:off x="8112125" y="2776538"/>
            <a:ext cx="80963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80" name="Oval 322"/>
          <p:cNvSpPr>
            <a:spLocks noChangeAspect="1" noChangeArrowheads="1"/>
          </p:cNvSpPr>
          <p:nvPr/>
        </p:nvSpPr>
        <p:spPr bwMode="auto">
          <a:xfrm>
            <a:off x="8345488" y="2471738"/>
            <a:ext cx="80962" cy="809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881" name="Rectangle 323"/>
          <p:cNvSpPr>
            <a:spLocks noChangeAspect="1" noChangeArrowheads="1"/>
          </p:cNvSpPr>
          <p:nvPr/>
        </p:nvSpPr>
        <p:spPr bwMode="auto">
          <a:xfrm>
            <a:off x="5765800" y="54419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pl-PL" sz="1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kumimoji="0" lang="pl-PL" sz="1800" b="1">
              <a:latin typeface="Times New Roman" pitchFamily="18" charset="0"/>
            </a:endParaRPr>
          </a:p>
        </p:txBody>
      </p:sp>
      <p:sp>
        <p:nvSpPr>
          <p:cNvPr id="32882" name="Rectangle 324"/>
          <p:cNvSpPr>
            <a:spLocks noChangeAspect="1" noChangeArrowheads="1"/>
          </p:cNvSpPr>
          <p:nvPr/>
        </p:nvSpPr>
        <p:spPr bwMode="auto">
          <a:xfrm>
            <a:off x="6638925" y="544195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pl-PL" sz="1800" b="1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kumimoji="0" lang="pl-PL" sz="1800" b="1">
              <a:latin typeface="Times New Roman" pitchFamily="18" charset="0"/>
            </a:endParaRPr>
          </a:p>
        </p:txBody>
      </p:sp>
      <p:sp>
        <p:nvSpPr>
          <p:cNvPr id="32883" name="Rectangle 325"/>
          <p:cNvSpPr>
            <a:spLocks noChangeAspect="1" noChangeArrowheads="1"/>
          </p:cNvSpPr>
          <p:nvPr/>
        </p:nvSpPr>
        <p:spPr bwMode="auto">
          <a:xfrm>
            <a:off x="7553325" y="544195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kumimoji="0" lang="pl-PL" sz="1800" b="1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kumimoji="0" lang="pl-PL" sz="1800" b="1">
              <a:latin typeface="Times New Roman" pitchFamily="18" charset="0"/>
            </a:endParaRPr>
          </a:p>
        </p:txBody>
      </p:sp>
      <p:grpSp>
        <p:nvGrpSpPr>
          <p:cNvPr id="20" name="Group 326"/>
          <p:cNvGrpSpPr>
            <a:grpSpLocks/>
          </p:cNvGrpSpPr>
          <p:nvPr/>
        </p:nvGrpSpPr>
        <p:grpSpPr bwMode="auto">
          <a:xfrm>
            <a:off x="7031038" y="4559300"/>
            <a:ext cx="1414462" cy="720725"/>
            <a:chOff x="4465" y="2464"/>
            <a:chExt cx="891" cy="454"/>
          </a:xfrm>
        </p:grpSpPr>
        <p:sp>
          <p:nvSpPr>
            <p:cNvPr id="33049" name="Rectangle 327"/>
            <p:cNvSpPr>
              <a:spLocks noChangeAspect="1" noChangeArrowheads="1"/>
            </p:cNvSpPr>
            <p:nvPr/>
          </p:nvSpPr>
          <p:spPr bwMode="auto">
            <a:xfrm>
              <a:off x="4468" y="2467"/>
              <a:ext cx="834" cy="4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0" name="Freeform 328"/>
            <p:cNvSpPr>
              <a:spLocks noChangeAspect="1"/>
            </p:cNvSpPr>
            <p:nvPr/>
          </p:nvSpPr>
          <p:spPr bwMode="auto">
            <a:xfrm>
              <a:off x="4465" y="2464"/>
              <a:ext cx="891" cy="454"/>
            </a:xfrm>
            <a:custGeom>
              <a:avLst/>
              <a:gdLst>
                <a:gd name="T0" fmla="*/ 14 w 504"/>
                <a:gd name="T1" fmla="*/ 6 h 568"/>
                <a:gd name="T2" fmla="*/ 0 w 504"/>
                <a:gd name="T3" fmla="*/ 0 h 568"/>
                <a:gd name="T4" fmla="*/ 0 w 504"/>
                <a:gd name="T5" fmla="*/ 435 h 568"/>
                <a:gd name="T6" fmla="*/ 42 w 504"/>
                <a:gd name="T7" fmla="*/ 454 h 568"/>
                <a:gd name="T8" fmla="*/ 891 w 504"/>
                <a:gd name="T9" fmla="*/ 454 h 568"/>
                <a:gd name="T10" fmla="*/ 891 w 504"/>
                <a:gd name="T11" fmla="*/ 19 h 568"/>
                <a:gd name="T12" fmla="*/ 849 w 504"/>
                <a:gd name="T13" fmla="*/ 0 h 568"/>
                <a:gd name="T14" fmla="*/ 0 w 504"/>
                <a:gd name="T15" fmla="*/ 0 h 568"/>
                <a:gd name="T16" fmla="*/ 14 w 504"/>
                <a:gd name="T17" fmla="*/ 6 h 568"/>
                <a:gd name="T18" fmla="*/ 14 w 504"/>
                <a:gd name="T19" fmla="*/ 428 h 568"/>
                <a:gd name="T20" fmla="*/ 834 w 504"/>
                <a:gd name="T21" fmla="*/ 428 h 568"/>
                <a:gd name="T22" fmla="*/ 834 w 504"/>
                <a:gd name="T23" fmla="*/ 6 h 568"/>
                <a:gd name="T24" fmla="*/ 14 w 504"/>
                <a:gd name="T25" fmla="*/ 6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4"/>
                <a:gd name="T40" fmla="*/ 0 h 568"/>
                <a:gd name="T41" fmla="*/ 504 w 504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4" h="568">
                  <a:moveTo>
                    <a:pt x="8" y="8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24" y="568"/>
                  </a:lnTo>
                  <a:lnTo>
                    <a:pt x="504" y="568"/>
                  </a:lnTo>
                  <a:lnTo>
                    <a:pt x="504" y="24"/>
                  </a:lnTo>
                  <a:lnTo>
                    <a:pt x="48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536"/>
                  </a:lnTo>
                  <a:lnTo>
                    <a:pt x="472" y="536"/>
                  </a:lnTo>
                  <a:lnTo>
                    <a:pt x="472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1" name="Line 329"/>
            <p:cNvSpPr>
              <a:spLocks noChangeAspect="1" noChangeShapeType="1"/>
            </p:cNvSpPr>
            <p:nvPr/>
          </p:nvSpPr>
          <p:spPr bwMode="auto">
            <a:xfrm>
              <a:off x="4516" y="2547"/>
              <a:ext cx="2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2" name="Oval 330"/>
            <p:cNvSpPr>
              <a:spLocks noChangeAspect="1" noChangeArrowheads="1"/>
            </p:cNvSpPr>
            <p:nvPr/>
          </p:nvSpPr>
          <p:spPr bwMode="auto">
            <a:xfrm>
              <a:off x="4596" y="2518"/>
              <a:ext cx="64" cy="6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3" name="Line 331"/>
            <p:cNvSpPr>
              <a:spLocks noChangeAspect="1" noChangeShapeType="1"/>
            </p:cNvSpPr>
            <p:nvPr/>
          </p:nvSpPr>
          <p:spPr bwMode="auto">
            <a:xfrm>
              <a:off x="4516" y="2637"/>
              <a:ext cx="21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4" name="Oval 332"/>
            <p:cNvSpPr>
              <a:spLocks noChangeAspect="1" noChangeArrowheads="1"/>
            </p:cNvSpPr>
            <p:nvPr/>
          </p:nvSpPr>
          <p:spPr bwMode="auto">
            <a:xfrm>
              <a:off x="4596" y="2608"/>
              <a:ext cx="64" cy="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5" name="Line 333"/>
            <p:cNvSpPr>
              <a:spLocks noChangeAspect="1" noChangeShapeType="1"/>
            </p:cNvSpPr>
            <p:nvPr/>
          </p:nvSpPr>
          <p:spPr bwMode="auto">
            <a:xfrm>
              <a:off x="4516" y="2726"/>
              <a:ext cx="218" cy="1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6" name="Oval 334"/>
            <p:cNvSpPr>
              <a:spLocks noChangeAspect="1" noChangeArrowheads="1"/>
            </p:cNvSpPr>
            <p:nvPr/>
          </p:nvSpPr>
          <p:spPr bwMode="auto">
            <a:xfrm>
              <a:off x="4603" y="2704"/>
              <a:ext cx="51" cy="51"/>
            </a:xfrm>
            <a:prstGeom prst="ellipse">
              <a:avLst/>
            </a:prstGeom>
            <a:solidFill>
              <a:srgbClr val="DD0806"/>
            </a:solidFill>
            <a:ln w="1270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7" name="Line 335"/>
            <p:cNvSpPr>
              <a:spLocks noChangeAspect="1" noChangeShapeType="1"/>
            </p:cNvSpPr>
            <p:nvPr/>
          </p:nvSpPr>
          <p:spPr bwMode="auto">
            <a:xfrm>
              <a:off x="4516" y="2816"/>
              <a:ext cx="218" cy="0"/>
            </a:xfrm>
            <a:prstGeom prst="line">
              <a:avLst/>
            </a:prstGeom>
            <a:noFill/>
            <a:ln w="635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8" name="Oval 336"/>
            <p:cNvSpPr>
              <a:spLocks noChangeAspect="1" noChangeArrowheads="1"/>
            </p:cNvSpPr>
            <p:nvPr/>
          </p:nvSpPr>
          <p:spPr bwMode="auto">
            <a:xfrm>
              <a:off x="4603" y="2793"/>
              <a:ext cx="51" cy="5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59" name="Rectangle 337"/>
            <p:cNvSpPr>
              <a:spLocks noChangeAspect="1" noChangeArrowheads="1"/>
            </p:cNvSpPr>
            <p:nvPr/>
          </p:nvSpPr>
          <p:spPr bwMode="auto">
            <a:xfrm>
              <a:off x="4746" y="2476"/>
              <a:ext cx="5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200" b="1">
                  <a:solidFill>
                    <a:srgbClr val="000000"/>
                  </a:solidFill>
                  <a:latin typeface="Arial" pitchFamily="34" charset="0"/>
                </a:rPr>
                <a:t>Exp. band 1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33060" name="Rectangle 338"/>
            <p:cNvSpPr>
              <a:spLocks noChangeAspect="1" noChangeArrowheads="1"/>
            </p:cNvSpPr>
            <p:nvPr/>
          </p:nvSpPr>
          <p:spPr bwMode="auto">
            <a:xfrm>
              <a:off x="4746" y="2572"/>
              <a:ext cx="5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200" b="1">
                  <a:solidFill>
                    <a:srgbClr val="000000"/>
                  </a:solidFill>
                  <a:latin typeface="Arial" pitchFamily="34" charset="0"/>
                </a:rPr>
                <a:t>Exp. band 2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33061" name="Rectangle 339"/>
            <p:cNvSpPr>
              <a:spLocks noChangeAspect="1" noChangeArrowheads="1"/>
            </p:cNvSpPr>
            <p:nvPr/>
          </p:nvSpPr>
          <p:spPr bwMode="auto">
            <a:xfrm>
              <a:off x="4746" y="2667"/>
              <a:ext cx="4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200" b="1">
                  <a:solidFill>
                    <a:srgbClr val="DD0806"/>
                  </a:solidFill>
                  <a:latin typeface="Arial" pitchFamily="34" charset="0"/>
                </a:rPr>
                <a:t>Th. band 1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33062" name="Rectangle 340"/>
            <p:cNvSpPr>
              <a:spLocks noChangeAspect="1" noChangeArrowheads="1"/>
            </p:cNvSpPr>
            <p:nvPr/>
          </p:nvSpPr>
          <p:spPr bwMode="auto">
            <a:xfrm>
              <a:off x="4746" y="2761"/>
              <a:ext cx="4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200" b="1">
                  <a:solidFill>
                    <a:srgbClr val="DD0806"/>
                  </a:solidFill>
                  <a:latin typeface="Arial" pitchFamily="34" charset="0"/>
                </a:rPr>
                <a:t>Th. band 2</a:t>
              </a:r>
              <a:endParaRPr kumimoji="0" lang="pl-PL" sz="2400" b="1">
                <a:latin typeface="Times New Roman" pitchFamily="18" charset="0"/>
              </a:endParaRPr>
            </a:p>
          </p:txBody>
        </p:sp>
      </p:grpSp>
      <p:sp>
        <p:nvSpPr>
          <p:cNvPr id="32885" name="Text Box 341"/>
          <p:cNvSpPr txBox="1">
            <a:spLocks noChangeArrowheads="1"/>
          </p:cNvSpPr>
          <p:nvPr/>
        </p:nvSpPr>
        <p:spPr bwMode="auto">
          <a:xfrm>
            <a:off x="1765300" y="5565775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Times New Roman" pitchFamily="18" charset="0"/>
              </a:rPr>
              <a:t>Angular momentum</a:t>
            </a:r>
          </a:p>
        </p:txBody>
      </p:sp>
      <p:sp>
        <p:nvSpPr>
          <p:cNvPr id="32886" name="Text Box 342"/>
          <p:cNvSpPr txBox="1">
            <a:spLocks noChangeArrowheads="1"/>
          </p:cNvSpPr>
          <p:nvPr/>
        </p:nvSpPr>
        <p:spPr bwMode="auto">
          <a:xfrm>
            <a:off x="5299075" y="5575300"/>
            <a:ext cx="283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Times New Roman" pitchFamily="18" charset="0"/>
              </a:rPr>
              <a:t>Angular momentum</a:t>
            </a:r>
          </a:p>
        </p:txBody>
      </p:sp>
      <p:sp>
        <p:nvSpPr>
          <p:cNvPr id="32887" name="Text Box 343"/>
          <p:cNvSpPr txBox="1">
            <a:spLocks noChangeArrowheads="1"/>
          </p:cNvSpPr>
          <p:nvPr/>
        </p:nvSpPr>
        <p:spPr bwMode="auto">
          <a:xfrm rot="-5400000">
            <a:off x="-719931" y="3718719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b="1">
                <a:latin typeface="Times New Roman" pitchFamily="18" charset="0"/>
              </a:rPr>
              <a:t>Excitation energy [MeV]</a:t>
            </a:r>
          </a:p>
        </p:txBody>
      </p:sp>
      <p:sp>
        <p:nvSpPr>
          <p:cNvPr id="32888" name="Text Box 344"/>
          <p:cNvSpPr txBox="1">
            <a:spLocks noChangeArrowheads="1"/>
          </p:cNvSpPr>
          <p:nvPr/>
        </p:nvSpPr>
        <p:spPr bwMode="auto">
          <a:xfrm>
            <a:off x="1403350" y="2433638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b="1">
                <a:latin typeface="Times New Roman" pitchFamily="18" charset="0"/>
              </a:rPr>
              <a:t>Hartree-Fock</a:t>
            </a:r>
          </a:p>
        </p:txBody>
      </p:sp>
      <p:grpSp>
        <p:nvGrpSpPr>
          <p:cNvPr id="21" name="Group 345"/>
          <p:cNvGrpSpPr>
            <a:grpSpLocks/>
          </p:cNvGrpSpPr>
          <p:nvPr/>
        </p:nvGrpSpPr>
        <p:grpSpPr bwMode="auto">
          <a:xfrm>
            <a:off x="5029200" y="2414588"/>
            <a:ext cx="2171700" cy="414337"/>
            <a:chOff x="3228" y="1143"/>
            <a:chExt cx="1368" cy="261"/>
          </a:xfrm>
        </p:grpSpPr>
        <p:sp>
          <p:nvSpPr>
            <p:cNvPr id="323930" name="AutoShape 346"/>
            <p:cNvSpPr>
              <a:spLocks noChangeArrowheads="1"/>
            </p:cNvSpPr>
            <p:nvPr/>
          </p:nvSpPr>
          <p:spPr bwMode="auto">
            <a:xfrm>
              <a:off x="3228" y="1176"/>
              <a:ext cx="1368" cy="2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3048" name="Text Box 347"/>
            <p:cNvSpPr txBox="1">
              <a:spLocks noChangeArrowheads="1"/>
            </p:cNvSpPr>
            <p:nvPr/>
          </p:nvSpPr>
          <p:spPr bwMode="auto">
            <a:xfrm>
              <a:off x="3230" y="1143"/>
              <a:ext cx="13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Isospin-projection</a:t>
              </a:r>
            </a:p>
          </p:txBody>
        </p:sp>
      </p:grpSp>
      <p:sp>
        <p:nvSpPr>
          <p:cNvPr id="32890" name="Text Box 348"/>
          <p:cNvSpPr txBox="1">
            <a:spLocks noChangeArrowheads="1"/>
          </p:cNvSpPr>
          <p:nvPr/>
        </p:nvSpPr>
        <p:spPr bwMode="auto">
          <a:xfrm rot="-5400000">
            <a:off x="4051300" y="1531938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b="1">
                <a:latin typeface="Symbol" pitchFamily="18" charset="2"/>
              </a:rPr>
              <a:t>a</a:t>
            </a:r>
            <a:r>
              <a:rPr kumimoji="0" lang="pl-PL" b="1" baseline="-25000">
                <a:latin typeface="Times New Roman" pitchFamily="18" charset="0"/>
              </a:rPr>
              <a:t>C</a:t>
            </a:r>
            <a:r>
              <a:rPr kumimoji="0" lang="pl-PL" b="1">
                <a:latin typeface="Times New Roman" pitchFamily="18" charset="0"/>
              </a:rPr>
              <a:t> [%]</a:t>
            </a:r>
          </a:p>
        </p:txBody>
      </p:sp>
      <p:sp>
        <p:nvSpPr>
          <p:cNvPr id="32891" name="Text Box 349"/>
          <p:cNvSpPr txBox="1">
            <a:spLocks noChangeArrowheads="1"/>
          </p:cNvSpPr>
          <p:nvPr/>
        </p:nvSpPr>
        <p:spPr bwMode="auto">
          <a:xfrm>
            <a:off x="6842125" y="17621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1800" b="1">
                <a:solidFill>
                  <a:srgbClr val="E40000"/>
                </a:solidFill>
                <a:latin typeface="Times New Roman" pitchFamily="18" charset="0"/>
              </a:rPr>
              <a:t>band 1</a:t>
            </a:r>
          </a:p>
        </p:txBody>
      </p:sp>
      <p:grpSp>
        <p:nvGrpSpPr>
          <p:cNvPr id="22" name="Group 350"/>
          <p:cNvGrpSpPr>
            <a:grpSpLocks/>
          </p:cNvGrpSpPr>
          <p:nvPr/>
        </p:nvGrpSpPr>
        <p:grpSpPr bwMode="auto">
          <a:xfrm>
            <a:off x="4759325" y="1235075"/>
            <a:ext cx="3825875" cy="1100138"/>
            <a:chOff x="2998" y="778"/>
            <a:chExt cx="2410" cy="693"/>
          </a:xfrm>
        </p:grpSpPr>
        <p:grpSp>
          <p:nvGrpSpPr>
            <p:cNvPr id="23" name="Group 351"/>
            <p:cNvGrpSpPr>
              <a:grpSpLocks/>
            </p:cNvGrpSpPr>
            <p:nvPr/>
          </p:nvGrpSpPr>
          <p:grpSpPr bwMode="auto">
            <a:xfrm>
              <a:off x="2998" y="778"/>
              <a:ext cx="2410" cy="693"/>
              <a:chOff x="1456" y="1768"/>
              <a:chExt cx="2410" cy="693"/>
            </a:xfrm>
          </p:grpSpPr>
          <p:grpSp>
            <p:nvGrpSpPr>
              <p:cNvPr id="24" name="Group 352"/>
              <p:cNvGrpSpPr>
                <a:grpSpLocks noChangeAspect="1"/>
              </p:cNvGrpSpPr>
              <p:nvPr/>
            </p:nvGrpSpPr>
            <p:grpSpPr bwMode="auto">
              <a:xfrm>
                <a:off x="1994" y="1813"/>
                <a:ext cx="1865" cy="257"/>
                <a:chOff x="2128" y="1824"/>
                <a:chExt cx="2328" cy="321"/>
              </a:xfrm>
            </p:grpSpPr>
            <p:sp>
              <p:nvSpPr>
                <p:cNvPr id="33033" name="Line 353"/>
                <p:cNvSpPr>
                  <a:spLocks noChangeAspect="1" noChangeShapeType="1"/>
                </p:cNvSpPr>
                <p:nvPr/>
              </p:nvSpPr>
              <p:spPr bwMode="auto">
                <a:xfrm>
                  <a:off x="2128" y="2144"/>
                  <a:ext cx="160" cy="1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4" name="Line 3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88" y="2136"/>
                  <a:ext cx="160" cy="8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5" name="Line 3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48" y="2128"/>
                  <a:ext cx="160" cy="8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6" name="Line 3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08" y="2112"/>
                  <a:ext cx="152" cy="16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7" name="Line 3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60" y="2096"/>
                  <a:ext cx="160" cy="16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8" name="Line 3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20" y="2072"/>
                  <a:ext cx="160" cy="24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9" name="Line 3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80" y="2056"/>
                  <a:ext cx="160" cy="16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0" name="Line 3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40" y="2032"/>
                  <a:ext cx="160" cy="24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1" name="Line 3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00" y="2008"/>
                  <a:ext cx="176" cy="24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2" name="Line 3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76" y="1984"/>
                  <a:ext cx="176" cy="24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3" name="Line 3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52" y="1952"/>
                  <a:ext cx="176" cy="32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4" name="Line 3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28" y="1912"/>
                  <a:ext cx="192" cy="40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5" name="Line 3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20" y="1872"/>
                  <a:ext cx="184" cy="40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46" name="Line 3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4" y="1824"/>
                  <a:ext cx="152" cy="48"/>
                </a:xfrm>
                <a:prstGeom prst="line">
                  <a:avLst/>
                </a:prstGeom>
                <a:noFill/>
                <a:ln w="6350" cap="rnd">
                  <a:solidFill>
                    <a:srgbClr val="C3050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5" name="Group 367"/>
              <p:cNvGrpSpPr>
                <a:grpSpLocks noChangeAspect="1"/>
              </p:cNvGrpSpPr>
              <p:nvPr/>
            </p:nvGrpSpPr>
            <p:grpSpPr bwMode="auto">
              <a:xfrm>
                <a:off x="1559" y="1768"/>
                <a:ext cx="38" cy="693"/>
                <a:chOff x="1584" y="1768"/>
                <a:chExt cx="48" cy="865"/>
              </a:xfrm>
            </p:grpSpPr>
            <p:sp>
              <p:nvSpPr>
                <p:cNvPr id="33027" name="Line 368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263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8" name="Line 369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245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9" name="Line 370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22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0" name="Line 371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211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1" name="Line 372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194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32" name="Line 373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176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6" name="Group 374"/>
              <p:cNvGrpSpPr>
                <a:grpSpLocks noChangeAspect="1"/>
              </p:cNvGrpSpPr>
              <p:nvPr/>
            </p:nvGrpSpPr>
            <p:grpSpPr bwMode="auto">
              <a:xfrm>
                <a:off x="3827" y="1768"/>
                <a:ext cx="38" cy="693"/>
                <a:chOff x="4416" y="1768"/>
                <a:chExt cx="48" cy="865"/>
              </a:xfrm>
            </p:grpSpPr>
            <p:sp>
              <p:nvSpPr>
                <p:cNvPr id="33021" name="Line 3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263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2" name="Line 3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245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3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22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4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211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5" name="Line 3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194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6" name="Line 3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176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7" name="Group 381"/>
              <p:cNvGrpSpPr>
                <a:grpSpLocks noChangeAspect="1"/>
              </p:cNvGrpSpPr>
              <p:nvPr/>
            </p:nvGrpSpPr>
            <p:grpSpPr bwMode="auto">
              <a:xfrm>
                <a:off x="1559" y="2422"/>
                <a:ext cx="2307" cy="38"/>
                <a:chOff x="1584" y="2584"/>
                <a:chExt cx="2881" cy="48"/>
              </a:xfrm>
            </p:grpSpPr>
            <p:sp>
              <p:nvSpPr>
                <p:cNvPr id="33000" name="Line 3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84" y="258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1" name="Line 3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4" y="258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2" name="Line 3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24" y="258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3" name="Line 3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44" y="258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4" name="Line 3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64" y="258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5" name="Line 3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8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6" name="Line 3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72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7" name="Line 3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6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8" name="Line 3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60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09" name="Line 3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48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0" name="Line 3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92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1" name="Line 3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36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2" name="Line 3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80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3" name="Line 3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4" name="Line 3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2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5" name="Line 3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56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6" name="Line 3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00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7" name="Line 3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88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8" name="Line 4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2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19" name="Line 4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76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20" name="Line 4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20" y="260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8" name="Group 403"/>
              <p:cNvGrpSpPr>
                <a:grpSpLocks noChangeAspect="1"/>
              </p:cNvGrpSpPr>
              <p:nvPr/>
            </p:nvGrpSpPr>
            <p:grpSpPr bwMode="auto">
              <a:xfrm>
                <a:off x="1559" y="1768"/>
                <a:ext cx="2307" cy="38"/>
                <a:chOff x="1584" y="1768"/>
                <a:chExt cx="2881" cy="48"/>
              </a:xfrm>
            </p:grpSpPr>
            <p:sp>
              <p:nvSpPr>
                <p:cNvPr id="32979" name="Line 404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176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0" name="Line 405"/>
                <p:cNvSpPr>
                  <a:spLocks noChangeAspect="1" noChangeShapeType="1"/>
                </p:cNvSpPr>
                <p:nvPr/>
              </p:nvSpPr>
              <p:spPr bwMode="auto">
                <a:xfrm>
                  <a:off x="2304" y="176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1" name="Line 406"/>
                <p:cNvSpPr>
                  <a:spLocks noChangeAspect="1" noChangeShapeType="1"/>
                </p:cNvSpPr>
                <p:nvPr/>
              </p:nvSpPr>
              <p:spPr bwMode="auto">
                <a:xfrm>
                  <a:off x="3024" y="176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2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3744" y="176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3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4464" y="1768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4" name="Line 409"/>
                <p:cNvSpPr>
                  <a:spLocks noChangeAspect="1" noChangeShapeType="1"/>
                </p:cNvSpPr>
                <p:nvPr/>
              </p:nvSpPr>
              <p:spPr bwMode="auto">
                <a:xfrm>
                  <a:off x="1728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5" name="Line 410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6" name="Line 411"/>
                <p:cNvSpPr>
                  <a:spLocks noChangeAspect="1" noChangeShapeType="1"/>
                </p:cNvSpPr>
                <p:nvPr/>
              </p:nvSpPr>
              <p:spPr bwMode="auto">
                <a:xfrm>
                  <a:off x="2016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7" name="Line 412"/>
                <p:cNvSpPr>
                  <a:spLocks noChangeAspect="1" noChangeShapeType="1"/>
                </p:cNvSpPr>
                <p:nvPr/>
              </p:nvSpPr>
              <p:spPr bwMode="auto">
                <a:xfrm>
                  <a:off x="2160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8" name="Line 41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89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0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2736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1" name="Line 416"/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2" name="Line 417"/>
                <p:cNvSpPr>
                  <a:spLocks noChangeAspect="1" noChangeShapeType="1"/>
                </p:cNvSpPr>
                <p:nvPr/>
              </p:nvSpPr>
              <p:spPr bwMode="auto">
                <a:xfrm>
                  <a:off x="3168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3" name="Line 418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4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3456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5" name="Line 420"/>
                <p:cNvSpPr>
                  <a:spLocks noChangeAspect="1" noChangeShapeType="1"/>
                </p:cNvSpPr>
                <p:nvPr/>
              </p:nvSpPr>
              <p:spPr bwMode="auto">
                <a:xfrm>
                  <a:off x="3600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6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3888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7" name="Line 422"/>
                <p:cNvSpPr>
                  <a:spLocks noChangeAspect="1" noChangeShapeType="1"/>
                </p:cNvSpPr>
                <p:nvPr/>
              </p:nvSpPr>
              <p:spPr bwMode="auto">
                <a:xfrm>
                  <a:off x="4032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8" name="Line 423"/>
                <p:cNvSpPr>
                  <a:spLocks noChangeAspect="1" noChangeShapeType="1"/>
                </p:cNvSpPr>
                <p:nvPr/>
              </p:nvSpPr>
              <p:spPr bwMode="auto">
                <a:xfrm>
                  <a:off x="4176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99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4320" y="1768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2925" name="Line 425"/>
              <p:cNvSpPr>
                <a:spLocks noChangeAspect="1" noChangeShapeType="1"/>
              </p:cNvSpPr>
              <p:nvPr/>
            </p:nvSpPr>
            <p:spPr bwMode="auto">
              <a:xfrm flipV="1">
                <a:off x="1559" y="1768"/>
                <a:ext cx="0" cy="6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26" name="Line 426"/>
              <p:cNvSpPr>
                <a:spLocks noChangeAspect="1" noChangeShapeType="1"/>
              </p:cNvSpPr>
              <p:nvPr/>
            </p:nvSpPr>
            <p:spPr bwMode="auto">
              <a:xfrm flipV="1">
                <a:off x="3865" y="1768"/>
                <a:ext cx="1" cy="6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27" name="Line 427"/>
              <p:cNvSpPr>
                <a:spLocks noChangeAspect="1" noChangeShapeType="1"/>
              </p:cNvSpPr>
              <p:nvPr/>
            </p:nvSpPr>
            <p:spPr bwMode="auto">
              <a:xfrm>
                <a:off x="1559" y="2460"/>
                <a:ext cx="230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28" name="Line 428"/>
              <p:cNvSpPr>
                <a:spLocks noChangeAspect="1" noChangeShapeType="1"/>
              </p:cNvSpPr>
              <p:nvPr/>
            </p:nvSpPr>
            <p:spPr bwMode="auto">
              <a:xfrm>
                <a:off x="1559" y="1768"/>
                <a:ext cx="230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9" name="Group 429"/>
              <p:cNvGrpSpPr>
                <a:grpSpLocks/>
              </p:cNvGrpSpPr>
              <p:nvPr/>
            </p:nvGrpSpPr>
            <p:grpSpPr bwMode="auto">
              <a:xfrm>
                <a:off x="1607" y="2297"/>
                <a:ext cx="1909" cy="64"/>
                <a:chOff x="1607" y="2297"/>
                <a:chExt cx="1909" cy="64"/>
              </a:xfrm>
            </p:grpSpPr>
            <p:grpSp>
              <p:nvGrpSpPr>
                <p:cNvPr id="30" name="Group 430"/>
                <p:cNvGrpSpPr>
                  <a:grpSpLocks noChangeAspect="1"/>
                </p:cNvGrpSpPr>
                <p:nvPr/>
              </p:nvGrpSpPr>
              <p:grpSpPr bwMode="auto">
                <a:xfrm>
                  <a:off x="1635" y="2326"/>
                  <a:ext cx="1846" cy="0"/>
                  <a:chOff x="1680" y="2464"/>
                  <a:chExt cx="2304" cy="1"/>
                </a:xfrm>
              </p:grpSpPr>
              <p:sp>
                <p:nvSpPr>
                  <p:cNvPr id="32965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80" y="2464"/>
                    <a:ext cx="136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66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16" y="2464"/>
                    <a:ext cx="152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67" name="Line 4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68" y="2464"/>
                    <a:ext cx="144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68" name="Line 4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464"/>
                    <a:ext cx="152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69" name="Line 4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64" y="2464"/>
                    <a:ext cx="160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0" name="Line 4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24" y="2464"/>
                    <a:ext cx="160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1" name="Line 4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84" y="2464"/>
                    <a:ext cx="160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2" name="Line 4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44" y="2464"/>
                    <a:ext cx="168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3" name="Line 4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12" y="2464"/>
                    <a:ext cx="168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4" name="Line 4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80" y="2464"/>
                    <a:ext cx="184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5" name="Line 4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4" y="2464"/>
                    <a:ext cx="184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6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8" y="2464"/>
                    <a:ext cx="200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7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48" y="2464"/>
                    <a:ext cx="208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32978" name="Line 4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56" y="2464"/>
                    <a:ext cx="128" cy="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E4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2950" name="Oval 445"/>
                <p:cNvSpPr>
                  <a:spLocks noChangeAspect="1" noChangeArrowheads="1"/>
                </p:cNvSpPr>
                <p:nvPr/>
              </p:nvSpPr>
              <p:spPr bwMode="auto">
                <a:xfrm>
                  <a:off x="1607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1" name="Oval 446"/>
                <p:cNvSpPr>
                  <a:spLocks noChangeAspect="1" noChangeArrowheads="1"/>
                </p:cNvSpPr>
                <p:nvPr/>
              </p:nvSpPr>
              <p:spPr bwMode="auto">
                <a:xfrm>
                  <a:off x="1716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2" name="Oval 44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7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3" name="Oval 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53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4" name="Oval 449"/>
                <p:cNvSpPr>
                  <a:spLocks noChangeAspect="1" noChangeArrowheads="1"/>
                </p:cNvSpPr>
                <p:nvPr/>
              </p:nvSpPr>
              <p:spPr bwMode="auto">
                <a:xfrm>
                  <a:off x="2074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5" name="Oval 450"/>
                <p:cNvSpPr>
                  <a:spLocks noChangeAspect="1" noChangeArrowheads="1"/>
                </p:cNvSpPr>
                <p:nvPr/>
              </p:nvSpPr>
              <p:spPr bwMode="auto">
                <a:xfrm>
                  <a:off x="2202" y="2297"/>
                  <a:ext cx="65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6" name="Oval 451"/>
                <p:cNvSpPr>
                  <a:spLocks noChangeAspect="1" noChangeArrowheads="1"/>
                </p:cNvSpPr>
                <p:nvPr/>
              </p:nvSpPr>
              <p:spPr bwMode="auto">
                <a:xfrm>
                  <a:off x="2331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7" name="Oval 4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59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8" name="Oval 45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3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59" name="Oval 4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8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60" name="Oval 4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75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61" name="Oval 4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3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62" name="Oval 457"/>
                <p:cNvSpPr>
                  <a:spLocks noChangeAspect="1" noChangeArrowheads="1"/>
                </p:cNvSpPr>
                <p:nvPr/>
              </p:nvSpPr>
              <p:spPr bwMode="auto">
                <a:xfrm>
                  <a:off x="3183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63" name="Oval 458"/>
                <p:cNvSpPr>
                  <a:spLocks noChangeAspect="1" noChangeArrowheads="1"/>
                </p:cNvSpPr>
                <p:nvPr/>
              </p:nvSpPr>
              <p:spPr bwMode="auto">
                <a:xfrm>
                  <a:off x="3349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64" name="Oval 45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2" y="2297"/>
                  <a:ext cx="64" cy="64"/>
                </a:xfrm>
                <a:prstGeom prst="ellipse">
                  <a:avLst/>
                </a:prstGeom>
                <a:solidFill>
                  <a:srgbClr val="E40000"/>
                </a:solidFill>
                <a:ln w="12700">
                  <a:solidFill>
                    <a:srgbClr val="E4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32930" name="Oval 460"/>
              <p:cNvSpPr>
                <a:spLocks noChangeAspect="1" noChangeArrowheads="1"/>
              </p:cNvSpPr>
              <p:nvPr/>
            </p:nvSpPr>
            <p:spPr bwMode="auto">
              <a:xfrm>
                <a:off x="1965" y="2040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1" name="Oval 461"/>
              <p:cNvSpPr>
                <a:spLocks noChangeAspect="1" noChangeArrowheads="1"/>
              </p:cNvSpPr>
              <p:nvPr/>
            </p:nvSpPr>
            <p:spPr bwMode="auto">
              <a:xfrm>
                <a:off x="2094" y="2040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2" name="Oval 462"/>
              <p:cNvSpPr>
                <a:spLocks noChangeAspect="1" noChangeArrowheads="1"/>
              </p:cNvSpPr>
              <p:nvPr/>
            </p:nvSpPr>
            <p:spPr bwMode="auto">
              <a:xfrm>
                <a:off x="2222" y="2034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3" name="Oval 463"/>
              <p:cNvSpPr>
                <a:spLocks noChangeAspect="1" noChangeArrowheads="1"/>
              </p:cNvSpPr>
              <p:nvPr/>
            </p:nvSpPr>
            <p:spPr bwMode="auto">
              <a:xfrm>
                <a:off x="2350" y="2028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4" name="Oval 464"/>
              <p:cNvSpPr>
                <a:spLocks noChangeAspect="1" noChangeArrowheads="1"/>
              </p:cNvSpPr>
              <p:nvPr/>
            </p:nvSpPr>
            <p:spPr bwMode="auto">
              <a:xfrm>
                <a:off x="2472" y="2015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5" name="Oval 465"/>
              <p:cNvSpPr>
                <a:spLocks noChangeAspect="1" noChangeArrowheads="1"/>
              </p:cNvSpPr>
              <p:nvPr/>
            </p:nvSpPr>
            <p:spPr bwMode="auto">
              <a:xfrm>
                <a:off x="2600" y="2002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6" name="Oval 466"/>
              <p:cNvSpPr>
                <a:spLocks noChangeAspect="1" noChangeArrowheads="1"/>
              </p:cNvSpPr>
              <p:nvPr/>
            </p:nvSpPr>
            <p:spPr bwMode="auto">
              <a:xfrm>
                <a:off x="2728" y="1983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7" name="Oval 467"/>
              <p:cNvSpPr>
                <a:spLocks noChangeAspect="1" noChangeArrowheads="1"/>
              </p:cNvSpPr>
              <p:nvPr/>
            </p:nvSpPr>
            <p:spPr bwMode="auto">
              <a:xfrm>
                <a:off x="2856" y="1970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8" name="Oval 468"/>
              <p:cNvSpPr>
                <a:spLocks noChangeAspect="1" noChangeArrowheads="1"/>
              </p:cNvSpPr>
              <p:nvPr/>
            </p:nvSpPr>
            <p:spPr bwMode="auto">
              <a:xfrm>
                <a:off x="2984" y="1951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39" name="Oval 469"/>
              <p:cNvSpPr>
                <a:spLocks noChangeAspect="1" noChangeArrowheads="1"/>
              </p:cNvSpPr>
              <p:nvPr/>
            </p:nvSpPr>
            <p:spPr bwMode="auto">
              <a:xfrm>
                <a:off x="3125" y="1931"/>
                <a:ext cx="64" cy="6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40" name="Oval 470"/>
              <p:cNvSpPr>
                <a:spLocks noChangeAspect="1" noChangeArrowheads="1"/>
              </p:cNvSpPr>
              <p:nvPr/>
            </p:nvSpPr>
            <p:spPr bwMode="auto">
              <a:xfrm>
                <a:off x="3266" y="1912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41" name="Oval 471"/>
              <p:cNvSpPr>
                <a:spLocks noChangeAspect="1" noChangeArrowheads="1"/>
              </p:cNvSpPr>
              <p:nvPr/>
            </p:nvSpPr>
            <p:spPr bwMode="auto">
              <a:xfrm>
                <a:off x="3407" y="1887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42" name="Oval 472"/>
              <p:cNvSpPr>
                <a:spLocks noChangeAspect="1" noChangeArrowheads="1"/>
              </p:cNvSpPr>
              <p:nvPr/>
            </p:nvSpPr>
            <p:spPr bwMode="auto">
              <a:xfrm>
                <a:off x="3561" y="1855"/>
                <a:ext cx="64" cy="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943" name="Oval 473"/>
              <p:cNvSpPr>
                <a:spLocks noChangeAspect="1" noChangeArrowheads="1"/>
              </p:cNvSpPr>
              <p:nvPr/>
            </p:nvSpPr>
            <p:spPr bwMode="auto">
              <a:xfrm>
                <a:off x="3708" y="1822"/>
                <a:ext cx="64" cy="6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31" name="Group 474"/>
              <p:cNvGrpSpPr>
                <a:grpSpLocks noChangeAspect="1"/>
              </p:cNvGrpSpPr>
              <p:nvPr/>
            </p:nvGrpSpPr>
            <p:grpSpPr bwMode="auto">
              <a:xfrm>
                <a:off x="1456" y="1821"/>
                <a:ext cx="64" cy="564"/>
                <a:chOff x="1456" y="1864"/>
                <a:chExt cx="80" cy="704"/>
              </a:xfrm>
            </p:grpSpPr>
            <p:sp>
              <p:nvSpPr>
                <p:cNvPr id="32945" name="Rectangle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1456" y="2376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32946" name="Rectangle 476"/>
                <p:cNvSpPr>
                  <a:spLocks noChangeAspect="1" noChangeArrowheads="1"/>
                </p:cNvSpPr>
                <p:nvPr/>
              </p:nvSpPr>
              <p:spPr bwMode="auto">
                <a:xfrm>
                  <a:off x="1456" y="2207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4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32947" name="Rectangle 477"/>
                <p:cNvSpPr>
                  <a:spLocks noChangeAspect="1" noChangeArrowheads="1"/>
                </p:cNvSpPr>
                <p:nvPr/>
              </p:nvSpPr>
              <p:spPr bwMode="auto">
                <a:xfrm>
                  <a:off x="1456" y="2033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6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32948" name="Rectangle 47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6" y="1864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8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919" name="Text Box 479"/>
            <p:cNvSpPr txBox="1">
              <a:spLocks noChangeArrowheads="1"/>
            </p:cNvSpPr>
            <p:nvPr/>
          </p:nvSpPr>
          <p:spPr bwMode="auto">
            <a:xfrm>
              <a:off x="3440" y="852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E40000"/>
                  </a:solidFill>
                  <a:latin typeface="Times New Roman" pitchFamily="18" charset="0"/>
                </a:rPr>
                <a:t>band 2</a:t>
              </a:r>
            </a:p>
          </p:txBody>
        </p:sp>
      </p:grpSp>
      <p:grpSp>
        <p:nvGrpSpPr>
          <p:cNvPr id="323904" name="Group 480"/>
          <p:cNvGrpSpPr>
            <a:grpSpLocks/>
          </p:cNvGrpSpPr>
          <p:nvPr/>
        </p:nvGrpSpPr>
        <p:grpSpPr bwMode="auto">
          <a:xfrm>
            <a:off x="4470400" y="3435350"/>
            <a:ext cx="933450" cy="538163"/>
            <a:chOff x="2434" y="2024"/>
            <a:chExt cx="588" cy="339"/>
          </a:xfrm>
        </p:grpSpPr>
        <p:sp>
          <p:nvSpPr>
            <p:cNvPr id="324065" name="Oval 481"/>
            <p:cNvSpPr>
              <a:spLocks noChangeArrowheads="1"/>
            </p:cNvSpPr>
            <p:nvPr/>
          </p:nvSpPr>
          <p:spPr bwMode="auto">
            <a:xfrm>
              <a:off x="2434" y="2024"/>
              <a:ext cx="588" cy="3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2917" name="Text Box 482"/>
            <p:cNvSpPr txBox="1">
              <a:spLocks noChangeArrowheads="1"/>
            </p:cNvSpPr>
            <p:nvPr/>
          </p:nvSpPr>
          <p:spPr bwMode="auto">
            <a:xfrm>
              <a:off x="2448" y="2036"/>
              <a:ext cx="4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800" b="1" baseline="30000">
                  <a:latin typeface="Times New Roman" pitchFamily="18" charset="0"/>
                </a:rPr>
                <a:t>56</a:t>
              </a:r>
              <a:r>
                <a:rPr kumimoji="0" lang="pl-PL" sz="2800" b="1">
                  <a:latin typeface="Times New Roman" pitchFamily="18" charset="0"/>
                </a:rPr>
                <a:t>Ni</a:t>
              </a:r>
            </a:p>
          </p:txBody>
        </p:sp>
      </p:grpSp>
      <p:sp>
        <p:nvSpPr>
          <p:cNvPr id="32894" name="Text Box 483"/>
          <p:cNvSpPr txBox="1">
            <a:spLocks noChangeArrowheads="1"/>
          </p:cNvSpPr>
          <p:nvPr/>
        </p:nvSpPr>
        <p:spPr bwMode="auto">
          <a:xfrm>
            <a:off x="1743071" y="130175"/>
            <a:ext cx="2101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Mean-field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23905" name="Group 484"/>
          <p:cNvGrpSpPr>
            <a:grpSpLocks/>
          </p:cNvGrpSpPr>
          <p:nvPr/>
        </p:nvGrpSpPr>
        <p:grpSpPr bwMode="auto">
          <a:xfrm>
            <a:off x="1385888" y="641350"/>
            <a:ext cx="2487612" cy="1582738"/>
            <a:chOff x="375" y="362"/>
            <a:chExt cx="1567" cy="997"/>
          </a:xfrm>
        </p:grpSpPr>
        <p:sp>
          <p:nvSpPr>
            <p:cNvPr id="32896" name="Line 485"/>
            <p:cNvSpPr>
              <a:spLocks noChangeShapeType="1"/>
            </p:cNvSpPr>
            <p:nvPr/>
          </p:nvSpPr>
          <p:spPr bwMode="auto">
            <a:xfrm>
              <a:off x="375" y="864"/>
              <a:ext cx="39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897" name="Line 486"/>
            <p:cNvSpPr>
              <a:spLocks noChangeShapeType="1"/>
            </p:cNvSpPr>
            <p:nvPr/>
          </p:nvSpPr>
          <p:spPr bwMode="auto">
            <a:xfrm>
              <a:off x="378" y="909"/>
              <a:ext cx="396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898" name="Line 487"/>
            <p:cNvSpPr>
              <a:spLocks noChangeShapeType="1"/>
            </p:cNvSpPr>
            <p:nvPr/>
          </p:nvSpPr>
          <p:spPr bwMode="auto">
            <a:xfrm>
              <a:off x="378" y="825"/>
              <a:ext cx="396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899" name="Text Box 488"/>
            <p:cNvSpPr txBox="1">
              <a:spLocks noChangeArrowheads="1"/>
            </p:cNvSpPr>
            <p:nvPr/>
          </p:nvSpPr>
          <p:spPr bwMode="auto">
            <a:xfrm>
              <a:off x="434" y="835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400">
                  <a:latin typeface="Symbol" pitchFamily="18" charset="2"/>
                </a:rPr>
                <a:t>p</a:t>
              </a:r>
              <a:r>
                <a:rPr lang="pl-PL" sz="2400" baseline="-25000"/>
                <a:t>ph</a:t>
              </a:r>
            </a:p>
          </p:txBody>
        </p:sp>
        <p:sp>
          <p:nvSpPr>
            <p:cNvPr id="32900" name="Text Box 489"/>
            <p:cNvSpPr txBox="1">
              <a:spLocks noChangeArrowheads="1"/>
            </p:cNvSpPr>
            <p:nvPr/>
          </p:nvSpPr>
          <p:spPr bwMode="auto">
            <a:xfrm>
              <a:off x="392" y="475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2400">
                  <a:latin typeface="Symbol" pitchFamily="18" charset="2"/>
                </a:rPr>
                <a:t>n</a:t>
              </a:r>
              <a:r>
                <a:rPr lang="pl-PL" sz="2400" baseline="-25000"/>
                <a:t>ph</a:t>
              </a:r>
            </a:p>
          </p:txBody>
        </p:sp>
        <p:grpSp>
          <p:nvGrpSpPr>
            <p:cNvPr id="323906" name="Group 490"/>
            <p:cNvGrpSpPr>
              <a:grpSpLocks/>
            </p:cNvGrpSpPr>
            <p:nvPr/>
          </p:nvGrpSpPr>
          <p:grpSpPr bwMode="auto">
            <a:xfrm>
              <a:off x="759" y="612"/>
              <a:ext cx="603" cy="252"/>
              <a:chOff x="489" y="2202"/>
              <a:chExt cx="603" cy="252"/>
            </a:xfrm>
          </p:grpSpPr>
          <p:sp>
            <p:nvSpPr>
              <p:cNvPr id="32914" name="Line 491"/>
              <p:cNvSpPr>
                <a:spLocks noChangeShapeType="1"/>
              </p:cNvSpPr>
              <p:nvPr/>
            </p:nvSpPr>
            <p:spPr bwMode="auto">
              <a:xfrm>
                <a:off x="696" y="2202"/>
                <a:ext cx="3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32915" name="Line 492"/>
              <p:cNvSpPr>
                <a:spLocks noChangeShapeType="1"/>
              </p:cNvSpPr>
              <p:nvPr/>
            </p:nvSpPr>
            <p:spPr bwMode="auto">
              <a:xfrm flipV="1">
                <a:off x="489" y="2202"/>
                <a:ext cx="207" cy="252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323907" name="Group 493"/>
            <p:cNvGrpSpPr>
              <a:grpSpLocks/>
            </p:cNvGrpSpPr>
            <p:nvPr/>
          </p:nvGrpSpPr>
          <p:grpSpPr bwMode="auto">
            <a:xfrm flipV="1">
              <a:off x="759" y="864"/>
              <a:ext cx="603" cy="252"/>
              <a:chOff x="489" y="2202"/>
              <a:chExt cx="603" cy="252"/>
            </a:xfrm>
          </p:grpSpPr>
          <p:sp>
            <p:nvSpPr>
              <p:cNvPr id="32912" name="Line 494"/>
              <p:cNvSpPr>
                <a:spLocks noChangeShapeType="1"/>
              </p:cNvSpPr>
              <p:nvPr/>
            </p:nvSpPr>
            <p:spPr bwMode="auto">
              <a:xfrm>
                <a:off x="696" y="2202"/>
                <a:ext cx="3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32913" name="Line 495"/>
              <p:cNvSpPr>
                <a:spLocks noChangeShapeType="1"/>
              </p:cNvSpPr>
              <p:nvPr/>
            </p:nvSpPr>
            <p:spPr bwMode="auto">
              <a:xfrm flipV="1">
                <a:off x="489" y="2202"/>
                <a:ext cx="207" cy="252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32903" name="Text Box 496"/>
            <p:cNvSpPr txBox="1">
              <a:spLocks noChangeArrowheads="1"/>
            </p:cNvSpPr>
            <p:nvPr/>
          </p:nvSpPr>
          <p:spPr bwMode="auto">
            <a:xfrm>
              <a:off x="962" y="1109"/>
              <a:ext cx="4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/>
                <a:t>T=0</a:t>
              </a:r>
            </a:p>
          </p:txBody>
        </p:sp>
        <p:sp>
          <p:nvSpPr>
            <p:cNvPr id="32904" name="Text Box 497"/>
            <p:cNvSpPr txBox="1">
              <a:spLocks noChangeArrowheads="1"/>
            </p:cNvSpPr>
            <p:nvPr/>
          </p:nvSpPr>
          <p:spPr bwMode="auto">
            <a:xfrm>
              <a:off x="971" y="362"/>
              <a:ext cx="3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/>
                <a:t>T=1</a:t>
              </a:r>
            </a:p>
          </p:txBody>
        </p:sp>
        <p:sp>
          <p:nvSpPr>
            <p:cNvPr id="32905" name="Line 498"/>
            <p:cNvSpPr>
              <a:spLocks noChangeShapeType="1"/>
            </p:cNvSpPr>
            <p:nvPr/>
          </p:nvSpPr>
          <p:spPr bwMode="auto">
            <a:xfrm>
              <a:off x="1047" y="867"/>
              <a:ext cx="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906" name="Text Box 499"/>
            <p:cNvSpPr txBox="1">
              <a:spLocks noChangeArrowheads="1"/>
            </p:cNvSpPr>
            <p:nvPr/>
          </p:nvSpPr>
          <p:spPr bwMode="auto">
            <a:xfrm>
              <a:off x="1385" y="702"/>
              <a:ext cx="5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1400"/>
                <a:t>centroid</a:t>
              </a:r>
            </a:p>
          </p:txBody>
        </p:sp>
        <p:sp>
          <p:nvSpPr>
            <p:cNvPr id="32907" name="Line 500"/>
            <p:cNvSpPr>
              <a:spLocks noChangeShapeType="1"/>
            </p:cNvSpPr>
            <p:nvPr/>
          </p:nvSpPr>
          <p:spPr bwMode="auto">
            <a:xfrm>
              <a:off x="1011" y="612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908" name="Line 501"/>
            <p:cNvSpPr>
              <a:spLocks noChangeShapeType="1"/>
            </p:cNvSpPr>
            <p:nvPr/>
          </p:nvSpPr>
          <p:spPr bwMode="auto">
            <a:xfrm>
              <a:off x="765" y="867"/>
              <a:ext cx="276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909" name="Text Box 502"/>
            <p:cNvSpPr txBox="1">
              <a:spLocks noChangeArrowheads="1"/>
            </p:cNvSpPr>
            <p:nvPr/>
          </p:nvSpPr>
          <p:spPr bwMode="auto">
            <a:xfrm>
              <a:off x="1049" y="597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1800">
                  <a:solidFill>
                    <a:srgbClr val="990099"/>
                  </a:solidFill>
                  <a:latin typeface="Symbol" pitchFamily="18" charset="2"/>
                </a:rPr>
                <a:t>dE</a:t>
              </a:r>
              <a:r>
                <a:rPr lang="pl-PL" sz="1800" baseline="-25000">
                  <a:solidFill>
                    <a:srgbClr val="990099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32910" name="Line 503"/>
            <p:cNvSpPr>
              <a:spLocks noChangeShapeType="1"/>
            </p:cNvSpPr>
            <p:nvPr/>
          </p:nvSpPr>
          <p:spPr bwMode="auto">
            <a:xfrm>
              <a:off x="1011" y="870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2911" name="Text Box 504"/>
            <p:cNvSpPr txBox="1">
              <a:spLocks noChangeArrowheads="1"/>
            </p:cNvSpPr>
            <p:nvPr/>
          </p:nvSpPr>
          <p:spPr bwMode="auto">
            <a:xfrm>
              <a:off x="1043" y="8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sz="1800">
                  <a:solidFill>
                    <a:srgbClr val="990099"/>
                  </a:solidFill>
                  <a:latin typeface="Symbol" pitchFamily="18" charset="2"/>
                </a:rPr>
                <a:t>dE</a:t>
              </a:r>
              <a:r>
                <a:rPr lang="pl-PL" sz="1800" baseline="-25000">
                  <a:solidFill>
                    <a:srgbClr val="990099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505" name="Text Box 483"/>
          <p:cNvSpPr txBox="1">
            <a:spLocks noChangeArrowheads="1"/>
          </p:cNvSpPr>
          <p:nvPr/>
        </p:nvSpPr>
        <p:spPr bwMode="auto">
          <a:xfrm>
            <a:off x="5855596" y="120650"/>
            <a:ext cx="19159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Isospin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projection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6" name="pole tekstowe 505"/>
          <p:cNvSpPr txBox="1"/>
          <p:nvPr/>
        </p:nvSpPr>
        <p:spPr>
          <a:xfrm>
            <a:off x="1112355" y="6343650"/>
            <a:ext cx="7351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rgbClr val="9900CC"/>
                </a:solidFill>
              </a:rPr>
              <a:t>W.Satuła</a:t>
            </a:r>
            <a:r>
              <a:rPr lang="pl-PL" sz="1600" dirty="0" smtClean="0">
                <a:solidFill>
                  <a:srgbClr val="9900CC"/>
                </a:solidFill>
              </a:rPr>
              <a:t>, </a:t>
            </a:r>
            <a:r>
              <a:rPr lang="pl-PL" sz="1600" dirty="0" err="1" smtClean="0">
                <a:solidFill>
                  <a:srgbClr val="9900CC"/>
                </a:solidFill>
              </a:rPr>
              <a:t>J.Dobaczewski</a:t>
            </a:r>
            <a:r>
              <a:rPr lang="pl-PL" sz="1600" dirty="0" smtClean="0">
                <a:solidFill>
                  <a:srgbClr val="9900CC"/>
                </a:solidFill>
              </a:rPr>
              <a:t>, </a:t>
            </a:r>
            <a:r>
              <a:rPr lang="pl-PL" sz="1600" dirty="0" err="1" smtClean="0">
                <a:solidFill>
                  <a:srgbClr val="9900CC"/>
                </a:solidFill>
              </a:rPr>
              <a:t>W.Nazarewicz</a:t>
            </a:r>
            <a:r>
              <a:rPr lang="pl-PL" sz="1600" dirty="0" smtClean="0">
                <a:solidFill>
                  <a:srgbClr val="9900CC"/>
                </a:solidFill>
              </a:rPr>
              <a:t>, </a:t>
            </a:r>
            <a:r>
              <a:rPr lang="pl-PL" sz="1600" dirty="0" err="1" smtClean="0">
                <a:solidFill>
                  <a:srgbClr val="9900CC"/>
                </a:solidFill>
              </a:rPr>
              <a:t>M.Rafalski</a:t>
            </a:r>
            <a:r>
              <a:rPr lang="pl-PL" sz="1600" dirty="0" smtClean="0">
                <a:solidFill>
                  <a:srgbClr val="9900CC"/>
                </a:solidFill>
              </a:rPr>
              <a:t>, PRC81 (2010) 054310</a:t>
            </a:r>
            <a:endParaRPr lang="pl-PL" sz="1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9" y="1375708"/>
            <a:ext cx="3114145" cy="64392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9" y="1481824"/>
            <a:ext cx="1324834" cy="2843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2" y="2536466"/>
            <a:ext cx="5347478" cy="10328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69" y="2730306"/>
            <a:ext cx="1224500" cy="4840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" y="3955077"/>
            <a:ext cx="2695328" cy="3741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8" y="4489703"/>
            <a:ext cx="4195092" cy="54115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5" y="6212284"/>
            <a:ext cx="3220510" cy="513521"/>
          </a:xfrm>
          <a:prstGeom prst="rect">
            <a:avLst/>
          </a:prstGeom>
        </p:spPr>
      </p:pic>
      <p:cxnSp>
        <p:nvCxnSpPr>
          <p:cNvPr id="11" name="Łącznik prosty ze strzałką 10"/>
          <p:cNvCxnSpPr/>
          <p:nvPr/>
        </p:nvCxnSpPr>
        <p:spPr bwMode="auto">
          <a:xfrm>
            <a:off x="4675367" y="1653871"/>
            <a:ext cx="16459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5098639" y="1253761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SVD</a:t>
            </a:r>
            <a:endParaRPr lang="pl-PL" b="1" dirty="0"/>
          </a:p>
        </p:txBody>
      </p:sp>
      <p:cxnSp>
        <p:nvCxnSpPr>
          <p:cNvPr id="14" name="Łącznik prosty ze strzałką 13"/>
          <p:cNvCxnSpPr/>
          <p:nvPr/>
        </p:nvCxnSpPr>
        <p:spPr bwMode="auto">
          <a:xfrm>
            <a:off x="7641203" y="975399"/>
            <a:ext cx="7952" cy="5567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6" name="pole tekstowe 15"/>
          <p:cNvSpPr txBox="1"/>
          <p:nvPr/>
        </p:nvSpPr>
        <p:spPr>
          <a:xfrm>
            <a:off x="6588355" y="390624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SVD </a:t>
            </a:r>
            <a:r>
              <a:rPr lang="pl-PL" sz="1800" b="1" dirty="0" err="1" smtClean="0"/>
              <a:t>eigenvalues</a:t>
            </a:r>
            <a:endParaRPr lang="pl-PL" sz="1800" b="1" dirty="0" smtClean="0"/>
          </a:p>
          <a:p>
            <a:r>
              <a:rPr lang="pl-PL" sz="1200" b="1" dirty="0" smtClean="0"/>
              <a:t>(diagonal </a:t>
            </a:r>
            <a:r>
              <a:rPr lang="pl-PL" sz="1400" b="1" dirty="0" err="1" smtClean="0"/>
              <a:t>matrix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cxnSp>
        <p:nvCxnSpPr>
          <p:cNvPr id="18" name="Łącznik prosty ze strzałką 17"/>
          <p:cNvCxnSpPr/>
          <p:nvPr/>
        </p:nvCxnSpPr>
        <p:spPr bwMode="auto">
          <a:xfrm>
            <a:off x="6321287" y="2997642"/>
            <a:ext cx="52478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9" name="pole tekstowe 18"/>
          <p:cNvSpPr txBox="1"/>
          <p:nvPr/>
        </p:nvSpPr>
        <p:spPr>
          <a:xfrm>
            <a:off x="70913" y="137192"/>
            <a:ext cx="618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Isospin-projection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is</a:t>
            </a:r>
            <a:r>
              <a:rPr lang="pl-PL" sz="2800" b="1" dirty="0" smtClean="0">
                <a:solidFill>
                  <a:srgbClr val="C00000"/>
                </a:solidFill>
              </a:rPr>
              <a:t> non-</a:t>
            </a:r>
            <a:r>
              <a:rPr lang="pl-PL" sz="2800" b="1" dirty="0" err="1" smtClean="0">
                <a:solidFill>
                  <a:srgbClr val="C00000"/>
                </a:solidFill>
              </a:rPr>
              <a:t>singular</a:t>
            </a:r>
            <a:r>
              <a:rPr lang="pl-PL" sz="2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910448" y="3214314"/>
            <a:ext cx="1688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>
                <a:solidFill>
                  <a:srgbClr val="CC0099"/>
                </a:solidFill>
              </a:rPr>
              <a:t>s</a:t>
            </a:r>
            <a:r>
              <a:rPr lang="pl-PL" sz="1400" b="1" dirty="0" err="1" smtClean="0">
                <a:solidFill>
                  <a:srgbClr val="CC0099"/>
                </a:solidFill>
              </a:rPr>
              <a:t>ingularity</a:t>
            </a:r>
            <a:r>
              <a:rPr lang="pl-PL" sz="1400" b="1" dirty="0" smtClean="0">
                <a:solidFill>
                  <a:srgbClr val="CC0099"/>
                </a:solidFill>
              </a:rPr>
              <a:t> </a:t>
            </a:r>
          </a:p>
          <a:p>
            <a:r>
              <a:rPr lang="pl-PL" sz="1400" b="1" dirty="0" smtClean="0">
                <a:solidFill>
                  <a:srgbClr val="CC0099"/>
                </a:solidFill>
              </a:rPr>
              <a:t>(</a:t>
            </a:r>
            <a:r>
              <a:rPr lang="pl-PL" sz="1400" b="1" dirty="0" err="1" smtClean="0">
                <a:solidFill>
                  <a:srgbClr val="CC0099"/>
                </a:solidFill>
              </a:rPr>
              <a:t>if</a:t>
            </a:r>
            <a:r>
              <a:rPr lang="pl-PL" sz="1400" b="1" dirty="0" smtClean="0">
                <a:solidFill>
                  <a:srgbClr val="CC0099"/>
                </a:solidFill>
              </a:rPr>
              <a:t> </a:t>
            </a:r>
            <a:r>
              <a:rPr lang="pl-PL" sz="1400" b="1" dirty="0" err="1" smtClean="0">
                <a:solidFill>
                  <a:srgbClr val="CC0099"/>
                </a:solidFill>
              </a:rPr>
              <a:t>any</a:t>
            </a:r>
            <a:r>
              <a:rPr lang="pl-PL" sz="1400" b="1" dirty="0" smtClean="0">
                <a:solidFill>
                  <a:srgbClr val="CC0099"/>
                </a:solidFill>
              </a:rPr>
              <a:t>) </a:t>
            </a:r>
            <a:r>
              <a:rPr lang="pl-PL" sz="1400" b="1" dirty="0" err="1" smtClean="0">
                <a:solidFill>
                  <a:srgbClr val="CC0099"/>
                </a:solidFill>
              </a:rPr>
              <a:t>at</a:t>
            </a:r>
            <a:r>
              <a:rPr lang="pl-PL" sz="1400" b="1" dirty="0" smtClean="0">
                <a:solidFill>
                  <a:srgbClr val="CC0099"/>
                </a:solidFill>
              </a:rPr>
              <a:t> </a:t>
            </a:r>
            <a:r>
              <a:rPr lang="pl-PL" sz="1400" b="1" dirty="0" smtClean="0">
                <a:solidFill>
                  <a:srgbClr val="CC0099"/>
                </a:solidFill>
                <a:latin typeface="Symbol" pitchFamily="18" charset="2"/>
              </a:rPr>
              <a:t>b=p</a:t>
            </a:r>
          </a:p>
          <a:p>
            <a:r>
              <a:rPr lang="pl-PL" sz="1400" b="1" dirty="0" err="1" smtClean="0">
                <a:solidFill>
                  <a:srgbClr val="CC0099"/>
                </a:solidFill>
              </a:rPr>
              <a:t>is</a:t>
            </a:r>
            <a:r>
              <a:rPr lang="pl-PL" sz="1400" b="1" dirty="0" smtClean="0">
                <a:solidFill>
                  <a:srgbClr val="CC0099"/>
                </a:solidFill>
              </a:rPr>
              <a:t> </a:t>
            </a:r>
            <a:r>
              <a:rPr lang="pl-PL" sz="1400" b="1" dirty="0" err="1" smtClean="0">
                <a:solidFill>
                  <a:srgbClr val="CC0099"/>
                </a:solidFill>
              </a:rPr>
              <a:t>inherited</a:t>
            </a:r>
            <a:r>
              <a:rPr lang="pl-PL" sz="1400" b="1" dirty="0" smtClean="0">
                <a:solidFill>
                  <a:srgbClr val="CC0099"/>
                </a:solidFill>
              </a:rPr>
              <a:t> by </a:t>
            </a:r>
            <a:r>
              <a:rPr lang="pl-PL" sz="1400" b="1" dirty="0" smtClean="0">
                <a:solidFill>
                  <a:srgbClr val="CC0099"/>
                </a:solidFill>
                <a:latin typeface="Symbol" pitchFamily="18" charset="2"/>
              </a:rPr>
              <a:t>r</a:t>
            </a:r>
            <a:endParaRPr lang="pl-PL" sz="1400" b="1" dirty="0">
              <a:solidFill>
                <a:srgbClr val="CC0099"/>
              </a:solidFill>
            </a:endParaRPr>
          </a:p>
        </p:txBody>
      </p:sp>
      <p:cxnSp>
        <p:nvCxnSpPr>
          <p:cNvPr id="25" name="Łącznik prosty ze strzałką 24"/>
          <p:cNvCxnSpPr/>
          <p:nvPr/>
        </p:nvCxnSpPr>
        <p:spPr bwMode="auto">
          <a:xfrm flipV="1">
            <a:off x="3101008" y="5030856"/>
            <a:ext cx="7952" cy="391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V="1">
            <a:off x="2458278" y="5030856"/>
            <a:ext cx="7952" cy="391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Łącznik prosty ze strzałką 26"/>
          <p:cNvCxnSpPr/>
          <p:nvPr/>
        </p:nvCxnSpPr>
        <p:spPr bwMode="auto">
          <a:xfrm flipV="1">
            <a:off x="1286586" y="5030856"/>
            <a:ext cx="7952" cy="391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Łącznik prosty ze strzałką 27"/>
          <p:cNvCxnSpPr/>
          <p:nvPr/>
        </p:nvCxnSpPr>
        <p:spPr bwMode="auto">
          <a:xfrm flipV="1">
            <a:off x="1772941" y="5030856"/>
            <a:ext cx="7952" cy="391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9" name="pole tekstowe 28"/>
          <p:cNvSpPr txBox="1"/>
          <p:nvPr/>
        </p:nvSpPr>
        <p:spPr>
          <a:xfrm>
            <a:off x="1044271" y="5422790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solidFill>
                  <a:srgbClr val="CC0099"/>
                </a:solidFill>
              </a:rPr>
              <a:t>1 + |N-Z| - </a:t>
            </a:r>
            <a:r>
              <a:rPr lang="pl-PL" sz="1800" dirty="0" smtClean="0">
                <a:solidFill>
                  <a:srgbClr val="CC0099"/>
                </a:solidFill>
                <a:latin typeface="Symbol" pitchFamily="18" charset="2"/>
              </a:rPr>
              <a:t>h  </a:t>
            </a:r>
            <a:r>
              <a:rPr lang="pl-PL" sz="1800" dirty="0" smtClean="0">
                <a:solidFill>
                  <a:srgbClr val="CC0099"/>
                </a:solidFill>
              </a:rPr>
              <a:t>+ |N-Z|+2k</a:t>
            </a:r>
            <a:endParaRPr lang="pl-PL" sz="1800" dirty="0">
              <a:solidFill>
                <a:srgbClr val="CC0099"/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 bwMode="auto">
          <a:xfrm flipV="1">
            <a:off x="3093056" y="5792122"/>
            <a:ext cx="7952" cy="391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1" name="pole tekstowe 30"/>
          <p:cNvSpPr txBox="1"/>
          <p:nvPr/>
        </p:nvSpPr>
        <p:spPr>
          <a:xfrm>
            <a:off x="3108960" y="5689064"/>
            <a:ext cx="1893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C0099"/>
                </a:solidFill>
              </a:rPr>
              <a:t>k</a:t>
            </a:r>
            <a:r>
              <a:rPr lang="pl-PL" sz="1400" dirty="0" smtClean="0">
                <a:solidFill>
                  <a:srgbClr val="CC0099"/>
                </a:solidFill>
              </a:rPr>
              <a:t> </a:t>
            </a:r>
            <a:r>
              <a:rPr lang="pl-PL" sz="1400" dirty="0" err="1" smtClean="0">
                <a:solidFill>
                  <a:srgbClr val="CC0099"/>
                </a:solidFill>
              </a:rPr>
              <a:t>is</a:t>
            </a:r>
            <a:r>
              <a:rPr lang="pl-PL" sz="1400" dirty="0" smtClean="0">
                <a:solidFill>
                  <a:srgbClr val="CC0099"/>
                </a:solidFill>
              </a:rPr>
              <a:t> a </a:t>
            </a:r>
            <a:r>
              <a:rPr lang="pl-PL" sz="1400" dirty="0" err="1" smtClean="0">
                <a:solidFill>
                  <a:srgbClr val="CC0099"/>
                </a:solidFill>
              </a:rPr>
              <a:t>multiplicity</a:t>
            </a:r>
            <a:r>
              <a:rPr lang="pl-PL" sz="1400" dirty="0" smtClean="0">
                <a:solidFill>
                  <a:srgbClr val="CC0099"/>
                </a:solidFill>
              </a:rPr>
              <a:t> of </a:t>
            </a:r>
          </a:p>
          <a:p>
            <a:r>
              <a:rPr lang="pl-PL" sz="1400" dirty="0" smtClean="0">
                <a:solidFill>
                  <a:srgbClr val="CC0099"/>
                </a:solidFill>
              </a:rPr>
              <a:t>zero </a:t>
            </a:r>
            <a:r>
              <a:rPr lang="pl-PL" sz="1400" dirty="0" err="1" smtClean="0">
                <a:solidFill>
                  <a:srgbClr val="CC0099"/>
                </a:solidFill>
              </a:rPr>
              <a:t>singular</a:t>
            </a:r>
            <a:r>
              <a:rPr lang="pl-PL" sz="1400" dirty="0" smtClean="0">
                <a:solidFill>
                  <a:srgbClr val="CC0099"/>
                </a:solidFill>
              </a:rPr>
              <a:t> </a:t>
            </a:r>
            <a:r>
              <a:rPr lang="pl-PL" sz="1400" dirty="0" err="1" smtClean="0">
                <a:solidFill>
                  <a:srgbClr val="CC0099"/>
                </a:solidFill>
              </a:rPr>
              <a:t>values</a:t>
            </a:r>
            <a:endParaRPr lang="pl-PL" sz="1400" dirty="0">
              <a:solidFill>
                <a:srgbClr val="CC0099"/>
              </a:solidFill>
            </a:endParaRPr>
          </a:p>
        </p:txBody>
      </p:sp>
      <p:sp>
        <p:nvSpPr>
          <p:cNvPr id="38" name="Dowolny kształt 37"/>
          <p:cNvSpPr/>
          <p:nvPr/>
        </p:nvSpPr>
        <p:spPr>
          <a:xfrm>
            <a:off x="4815337" y="5947576"/>
            <a:ext cx="419408" cy="549723"/>
          </a:xfrm>
          <a:custGeom>
            <a:avLst/>
            <a:gdLst>
              <a:gd name="connsiteX0" fmla="*/ 116325 w 419408"/>
              <a:gd name="connsiteY0" fmla="*/ 0 h 549723"/>
              <a:gd name="connsiteX1" fmla="*/ 418474 w 419408"/>
              <a:gd name="connsiteY1" fmla="*/ 270344 h 549723"/>
              <a:gd name="connsiteX2" fmla="*/ 28860 w 419408"/>
              <a:gd name="connsiteY2" fmla="*/ 532737 h 549723"/>
              <a:gd name="connsiteX3" fmla="*/ 28860 w 419408"/>
              <a:gd name="connsiteY3" fmla="*/ 524786 h 549723"/>
              <a:gd name="connsiteX4" fmla="*/ 28860 w 419408"/>
              <a:gd name="connsiteY4" fmla="*/ 524786 h 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408" h="549723">
                <a:moveTo>
                  <a:pt x="116325" y="0"/>
                </a:moveTo>
                <a:cubicBezTo>
                  <a:pt x="274688" y="90777"/>
                  <a:pt x="433051" y="181555"/>
                  <a:pt x="418474" y="270344"/>
                </a:cubicBezTo>
                <a:cubicBezTo>
                  <a:pt x="403897" y="359133"/>
                  <a:pt x="93796" y="490330"/>
                  <a:pt x="28860" y="532737"/>
                </a:cubicBezTo>
                <a:cubicBezTo>
                  <a:pt x="-36076" y="575144"/>
                  <a:pt x="28860" y="524786"/>
                  <a:pt x="28860" y="524786"/>
                </a:cubicBezTo>
                <a:lnTo>
                  <a:pt x="28860" y="524786"/>
                </a:lnTo>
              </a:path>
            </a:pathLst>
          </a:custGeom>
          <a:ln>
            <a:solidFill>
              <a:srgbClr val="CC0099"/>
            </a:solidFill>
            <a:tailEnd type="stealth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0" name="Łącznik prosty ze strzałką 39"/>
          <p:cNvCxnSpPr/>
          <p:nvPr/>
        </p:nvCxnSpPr>
        <p:spPr bwMode="auto">
          <a:xfrm flipV="1">
            <a:off x="4055165" y="5605670"/>
            <a:ext cx="2266122" cy="159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1" name="pole tekstowe 40"/>
          <p:cNvSpPr txBox="1"/>
          <p:nvPr/>
        </p:nvSpPr>
        <p:spPr>
          <a:xfrm>
            <a:off x="6581168" y="5392012"/>
            <a:ext cx="829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CC0099"/>
                </a:solidFill>
                <a:latin typeface="Symbol" pitchFamily="18" charset="2"/>
              </a:rPr>
              <a:t>h</a:t>
            </a:r>
            <a:r>
              <a:rPr lang="pl-PL" b="1" dirty="0" smtClean="0">
                <a:solidFill>
                  <a:srgbClr val="CC0099"/>
                </a:solidFill>
                <a:latin typeface="Symbol" pitchFamily="18" charset="2"/>
              </a:rPr>
              <a:t> </a:t>
            </a:r>
            <a:r>
              <a:rPr lang="pl-PL" b="1" dirty="0" smtClean="0">
                <a:solidFill>
                  <a:srgbClr val="CC0099"/>
                </a:solidFill>
              </a:rPr>
              <a:t>&gt; 3</a:t>
            </a:r>
            <a:endParaRPr lang="pl-PL" b="1" dirty="0">
              <a:solidFill>
                <a:srgbClr val="CC0099"/>
              </a:solidFill>
              <a:latin typeface="Symbol" pitchFamily="18" charset="2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4356849" y="5268901"/>
            <a:ext cx="1622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rgbClr val="CC0099"/>
                </a:solidFill>
              </a:rPr>
              <a:t>in the </a:t>
            </a:r>
            <a:r>
              <a:rPr lang="pl-PL" sz="1400" dirty="0" err="1" smtClean="0">
                <a:solidFill>
                  <a:srgbClr val="CC0099"/>
                </a:solidFill>
              </a:rPr>
              <a:t>worst</a:t>
            </a:r>
            <a:r>
              <a:rPr lang="pl-PL" sz="1400" dirty="0" smtClean="0">
                <a:solidFill>
                  <a:srgbClr val="CC0099"/>
                </a:solidFill>
              </a:rPr>
              <a:t> </a:t>
            </a:r>
            <a:r>
              <a:rPr lang="pl-PL" sz="1400" dirty="0" err="1" smtClean="0">
                <a:solidFill>
                  <a:srgbClr val="CC0099"/>
                </a:solidFill>
              </a:rPr>
              <a:t>case</a:t>
            </a:r>
            <a:endParaRPr lang="pl-PL" sz="1400" dirty="0">
              <a:solidFill>
                <a:srgbClr val="CC0099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41675" y="636845"/>
            <a:ext cx="4876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 err="1" smtClean="0">
                <a:solidFill>
                  <a:srgbClr val="C00000"/>
                </a:solidFill>
              </a:rPr>
              <a:t>W.Satuła</a:t>
            </a:r>
            <a:r>
              <a:rPr lang="pl-PL" sz="1050" dirty="0" smtClean="0">
                <a:solidFill>
                  <a:srgbClr val="C00000"/>
                </a:solidFill>
              </a:rPr>
              <a:t>, </a:t>
            </a:r>
            <a:r>
              <a:rPr lang="pl-PL" sz="1050" dirty="0" err="1" smtClean="0">
                <a:solidFill>
                  <a:srgbClr val="C00000"/>
                </a:solidFill>
              </a:rPr>
              <a:t>J.Dobaczewski</a:t>
            </a:r>
            <a:r>
              <a:rPr lang="pl-PL" sz="1050" dirty="0" smtClean="0">
                <a:solidFill>
                  <a:srgbClr val="C00000"/>
                </a:solidFill>
              </a:rPr>
              <a:t>, </a:t>
            </a:r>
            <a:r>
              <a:rPr lang="pl-PL" sz="1050" dirty="0" err="1" smtClean="0">
                <a:solidFill>
                  <a:srgbClr val="C00000"/>
                </a:solidFill>
              </a:rPr>
              <a:t>W.Nazarewicz</a:t>
            </a:r>
            <a:r>
              <a:rPr lang="pl-PL" sz="1050" dirty="0" smtClean="0">
                <a:solidFill>
                  <a:srgbClr val="C00000"/>
                </a:solidFill>
              </a:rPr>
              <a:t>, </a:t>
            </a:r>
            <a:r>
              <a:rPr lang="pl-PL" sz="1050" dirty="0" err="1" smtClean="0">
                <a:solidFill>
                  <a:srgbClr val="C00000"/>
                </a:solidFill>
              </a:rPr>
              <a:t>M.Rafalski</a:t>
            </a:r>
            <a:r>
              <a:rPr lang="pl-PL" sz="1050" dirty="0" smtClean="0">
                <a:solidFill>
                  <a:srgbClr val="C00000"/>
                </a:solidFill>
              </a:rPr>
              <a:t>, PRC81 (2010) 054310</a:t>
            </a:r>
            <a:endParaRPr lang="pl-PL" sz="1050" dirty="0">
              <a:solidFill>
                <a:srgbClr val="C00000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581168" y="3899834"/>
            <a:ext cx="2390775" cy="858835"/>
            <a:chOff x="6581168" y="3981453"/>
            <a:chExt cx="2390775" cy="858835"/>
          </a:xfrm>
        </p:grpSpPr>
        <p:grpSp>
          <p:nvGrpSpPr>
            <p:cNvPr id="36" name="Group 419"/>
            <p:cNvGrpSpPr>
              <a:grpSpLocks/>
            </p:cNvGrpSpPr>
            <p:nvPr/>
          </p:nvGrpSpPr>
          <p:grpSpPr bwMode="auto">
            <a:xfrm>
              <a:off x="7146318" y="4113213"/>
              <a:ext cx="1485900" cy="727075"/>
              <a:chOff x="2283" y="3273"/>
              <a:chExt cx="936" cy="458"/>
            </a:xfrm>
          </p:grpSpPr>
          <p:sp>
            <p:nvSpPr>
              <p:cNvPr id="37" name="Text Box 417"/>
              <p:cNvSpPr txBox="1">
                <a:spLocks noChangeArrowheads="1"/>
              </p:cNvSpPr>
              <p:nvPr/>
            </p:nvSpPr>
            <p:spPr bwMode="auto">
              <a:xfrm>
                <a:off x="2283" y="3519"/>
                <a:ext cx="1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>
                    <a:latin typeface="Times New Roman" pitchFamily="18" charset="0"/>
                  </a:rPr>
                  <a:t>ij</a:t>
                </a:r>
              </a:p>
            </p:txBody>
          </p:sp>
          <p:sp>
            <p:nvSpPr>
              <p:cNvPr id="39" name="Text Box 418"/>
              <p:cNvSpPr txBox="1">
                <a:spLocks noChangeArrowheads="1"/>
              </p:cNvSpPr>
              <p:nvPr/>
            </p:nvSpPr>
            <p:spPr bwMode="auto">
              <a:xfrm>
                <a:off x="2996" y="3273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>
                    <a:latin typeface="Times New Roman" pitchFamily="18" charset="0"/>
                  </a:rPr>
                  <a:t>-1</a:t>
                </a:r>
              </a:p>
            </p:txBody>
          </p:sp>
        </p:grpSp>
        <p:sp>
          <p:nvSpPr>
            <p:cNvPr id="43" name="Text Box 416"/>
            <p:cNvSpPr txBox="1">
              <a:spLocks noChangeArrowheads="1"/>
            </p:cNvSpPr>
            <p:nvPr/>
          </p:nvSpPr>
          <p:spPr bwMode="auto">
            <a:xfrm>
              <a:off x="6581168" y="3981453"/>
              <a:ext cx="23907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Symbol" pitchFamily="18" charset="2"/>
                </a:rPr>
                <a:t>r </a:t>
              </a:r>
              <a:r>
                <a:rPr lang="pl-PL" sz="2800" dirty="0">
                  <a:latin typeface="Times New Roman" pitchFamily="18" charset="0"/>
                </a:rPr>
                <a:t>=</a:t>
              </a:r>
              <a:r>
                <a:rPr lang="pl-PL" sz="4000" dirty="0">
                  <a:latin typeface="Symbol" pitchFamily="18" charset="2"/>
                </a:rPr>
                <a:t>S</a:t>
              </a:r>
              <a:r>
                <a:rPr lang="pl-PL" sz="2800" dirty="0"/>
                <a:t> </a:t>
              </a:r>
              <a:r>
                <a:rPr lang="pl-PL" sz="2800" dirty="0" err="1">
                  <a:latin typeface="Symbol" pitchFamily="18" charset="2"/>
                </a:rPr>
                <a:t>y</a:t>
              </a:r>
              <a:r>
                <a:rPr lang="pl-PL" sz="2800" baseline="-25000" dirty="0" err="1">
                  <a:latin typeface="Times New Roman" pitchFamily="18" charset="0"/>
                </a:rPr>
                <a:t>i</a:t>
              </a:r>
              <a:r>
                <a:rPr lang="pl-PL" sz="2800" baseline="20000" dirty="0">
                  <a:latin typeface="Times New Roman" pitchFamily="18" charset="0"/>
                </a:rPr>
                <a:t>*</a:t>
              </a:r>
              <a:r>
                <a:rPr lang="pl-PL" sz="2800" dirty="0"/>
                <a:t> </a:t>
              </a:r>
              <a:r>
                <a:rPr lang="pl-PL" sz="2800" i="1" dirty="0" err="1">
                  <a:latin typeface="Times New Roman" pitchFamily="18" charset="0"/>
                </a:rPr>
                <a:t>O</a:t>
              </a:r>
              <a:r>
                <a:rPr lang="pl-PL" sz="2800" baseline="-25000" dirty="0" err="1">
                  <a:latin typeface="Times New Roman" pitchFamily="18" charset="0"/>
                </a:rPr>
                <a:t>ij</a:t>
              </a:r>
              <a:r>
                <a:rPr lang="pl-PL" sz="2800" dirty="0"/>
                <a:t> </a:t>
              </a:r>
              <a:r>
                <a:rPr lang="pl-PL" sz="2800" dirty="0" err="1">
                  <a:latin typeface="Symbol" pitchFamily="18" charset="2"/>
                </a:rPr>
                <a:t>j</a:t>
              </a:r>
              <a:r>
                <a:rPr lang="pl-PL" sz="2800" baseline="-25000" dirty="0" err="1">
                  <a:latin typeface="Times New Roman" pitchFamily="18" charset="0"/>
                </a:rPr>
                <a:t>j</a:t>
              </a:r>
              <a:endParaRPr lang="pl-PL" sz="2800" baseline="-25000" dirty="0">
                <a:latin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6645754" y="4103628"/>
              <a:ext cx="338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~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086100" y="1347787"/>
            <a:ext cx="3429000" cy="2133600"/>
            <a:chOff x="1944" y="1336"/>
            <a:chExt cx="2160" cy="134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1944" y="1336"/>
              <a:ext cx="720" cy="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664" y="1336"/>
              <a:ext cx="720" cy="8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384" y="2208"/>
              <a:ext cx="720" cy="4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514600" y="915987"/>
            <a:ext cx="76200" cy="3875088"/>
            <a:chOff x="1584" y="1064"/>
            <a:chExt cx="48" cy="2441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584" y="30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584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584" y="22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84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584" y="147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7010400" y="915987"/>
            <a:ext cx="76200" cy="3875088"/>
            <a:chOff x="4416" y="1064"/>
            <a:chExt cx="48" cy="2441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4416" y="30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4416" y="2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416" y="22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16" y="18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4416" y="147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25146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30861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42291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53721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65151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7086600" y="47132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25146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30861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42291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53721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65151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7086600" y="915987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 flipV="1">
            <a:off x="2514600" y="915987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7086600" y="915987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2514600" y="4789487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>
            <a:off x="2514600" y="915987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6" name="Oval 55"/>
          <p:cNvSpPr>
            <a:spLocks noChangeArrowheads="1"/>
          </p:cNvSpPr>
          <p:nvPr/>
        </p:nvSpPr>
        <p:spPr bwMode="auto">
          <a:xfrm>
            <a:off x="3028950" y="26749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4171950" y="12906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5314950" y="26749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6457950" y="3424237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0" name="Group 91"/>
          <p:cNvGrpSpPr>
            <a:grpSpLocks/>
          </p:cNvGrpSpPr>
          <p:nvPr/>
        </p:nvGrpSpPr>
        <p:grpSpPr bwMode="auto">
          <a:xfrm>
            <a:off x="2184400" y="1433512"/>
            <a:ext cx="254000" cy="2895600"/>
            <a:chOff x="1400" y="1408"/>
            <a:chExt cx="160" cy="1824"/>
          </a:xfrm>
        </p:grpSpPr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1456" y="304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</a:t>
              </a:r>
              <a:endParaRPr lang="pl-PL" sz="2000" b="1"/>
            </a:p>
          </p:txBody>
        </p:sp>
        <p:sp>
          <p:nvSpPr>
            <p:cNvPr id="52" name="Rectangle 61"/>
            <p:cNvSpPr>
              <a:spLocks noChangeArrowheads="1"/>
            </p:cNvSpPr>
            <p:nvPr/>
          </p:nvSpPr>
          <p:spPr bwMode="auto">
            <a:xfrm>
              <a:off x="1400" y="2632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10</a:t>
              </a:r>
              <a:endParaRPr lang="pl-PL" sz="2000" b="1"/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1400" y="2224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20</a:t>
              </a:r>
              <a:endParaRPr lang="pl-PL" sz="2000" b="1"/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1400" y="1816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30</a:t>
              </a:r>
              <a:endParaRPr lang="pl-PL" sz="2000" b="1"/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1400" y="1408"/>
              <a:ext cx="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40</a:t>
              </a:r>
              <a:endParaRPr lang="pl-PL" sz="2000" b="1"/>
            </a:p>
          </p:txBody>
        </p:sp>
      </p:grpSp>
      <p:grpSp>
        <p:nvGrpSpPr>
          <p:cNvPr id="56" name="Group 92"/>
          <p:cNvGrpSpPr>
            <a:grpSpLocks/>
          </p:cNvGrpSpPr>
          <p:nvPr/>
        </p:nvGrpSpPr>
        <p:grpSpPr bwMode="auto">
          <a:xfrm>
            <a:off x="3009900" y="4789487"/>
            <a:ext cx="3556000" cy="304800"/>
            <a:chOff x="1920" y="3576"/>
            <a:chExt cx="2240" cy="192"/>
          </a:xfrm>
        </p:grpSpPr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1920" y="357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1</a:t>
              </a:r>
              <a:endParaRPr lang="pl-PL" sz="2000" b="1"/>
            </a:p>
          </p:txBody>
        </p:sp>
        <p:sp>
          <p:nvSpPr>
            <p:cNvPr id="58" name="Rectangle 70"/>
            <p:cNvSpPr>
              <a:spLocks noChangeArrowheads="1"/>
            </p:cNvSpPr>
            <p:nvPr/>
          </p:nvSpPr>
          <p:spPr bwMode="auto">
            <a:xfrm>
              <a:off x="2640" y="357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3</a:t>
              </a:r>
              <a:endParaRPr lang="pl-PL" sz="2000" b="1"/>
            </a:p>
          </p:txBody>
        </p:sp>
        <p:sp>
          <p:nvSpPr>
            <p:cNvPr id="59" name="Rectangle 72"/>
            <p:cNvSpPr>
              <a:spLocks noChangeArrowheads="1"/>
            </p:cNvSpPr>
            <p:nvPr/>
          </p:nvSpPr>
          <p:spPr bwMode="auto">
            <a:xfrm>
              <a:off x="3360" y="357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5</a:t>
              </a:r>
              <a:endParaRPr lang="pl-PL" sz="2000" b="1"/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4080" y="357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7</a:t>
              </a:r>
              <a:endParaRPr lang="pl-PL" sz="2000" b="1"/>
            </a:p>
          </p:txBody>
        </p:sp>
      </p:grpSp>
      <p:sp>
        <p:nvSpPr>
          <p:cNvPr id="61" name="Text Box 90"/>
          <p:cNvSpPr txBox="1">
            <a:spLocks noChangeArrowheads="1"/>
          </p:cNvSpPr>
          <p:nvPr/>
        </p:nvSpPr>
        <p:spPr bwMode="auto">
          <a:xfrm rot="16200000">
            <a:off x="1130300" y="2540000"/>
            <a:ext cx="129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2800" b="1">
                <a:latin typeface="Symbol" pitchFamily="18" charset="2"/>
              </a:rPr>
              <a:t>a</a:t>
            </a:r>
            <a:r>
              <a:rPr lang="pl-PL" sz="2800" b="1" baseline="-25000"/>
              <a:t>C  </a:t>
            </a:r>
            <a:r>
              <a:rPr lang="pl-PL" sz="2800" b="1"/>
              <a:t>[%]</a:t>
            </a:r>
            <a:endParaRPr lang="pl-PL" sz="2800" b="1" baseline="-25000"/>
          </a:p>
        </p:txBody>
      </p:sp>
      <p:sp>
        <p:nvSpPr>
          <p:cNvPr id="62" name="Text Box 93"/>
          <p:cNvSpPr txBox="1">
            <a:spLocks noChangeArrowheads="1"/>
          </p:cNvSpPr>
          <p:nvPr/>
        </p:nvSpPr>
        <p:spPr bwMode="auto">
          <a:xfrm>
            <a:off x="4556125" y="494506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b="1"/>
              <a:t>2K</a:t>
            </a:r>
          </a:p>
        </p:txBody>
      </p:sp>
      <p:sp>
        <p:nvSpPr>
          <p:cNvPr id="64" name="AutoShape 99"/>
          <p:cNvSpPr>
            <a:spLocks noChangeArrowheads="1"/>
          </p:cNvSpPr>
          <p:nvPr/>
        </p:nvSpPr>
        <p:spPr bwMode="auto">
          <a:xfrm>
            <a:off x="4943475" y="1055687"/>
            <a:ext cx="1981200" cy="1085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Times New Roman" pitchFamily="18" charset="0"/>
            </a:endParaRPr>
          </a:p>
        </p:txBody>
      </p:sp>
      <p:grpSp>
        <p:nvGrpSpPr>
          <p:cNvPr id="65" name="Group 97"/>
          <p:cNvGrpSpPr>
            <a:grpSpLocks/>
          </p:cNvGrpSpPr>
          <p:nvPr/>
        </p:nvGrpSpPr>
        <p:grpSpPr bwMode="auto">
          <a:xfrm>
            <a:off x="6111875" y="1204912"/>
            <a:ext cx="431800" cy="127000"/>
            <a:chOff x="1786" y="2518"/>
            <a:chExt cx="272" cy="80"/>
          </a:xfrm>
        </p:grpSpPr>
        <p:sp>
          <p:nvSpPr>
            <p:cNvPr id="71" name="Line 80"/>
            <p:cNvSpPr>
              <a:spLocks noChangeShapeType="1"/>
            </p:cNvSpPr>
            <p:nvPr/>
          </p:nvSpPr>
          <p:spPr bwMode="auto">
            <a:xfrm>
              <a:off x="1786" y="2554"/>
              <a:ext cx="2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Oval 81"/>
            <p:cNvSpPr>
              <a:spLocks noChangeArrowheads="1"/>
            </p:cNvSpPr>
            <p:nvPr/>
          </p:nvSpPr>
          <p:spPr bwMode="auto">
            <a:xfrm>
              <a:off x="1886" y="2518"/>
              <a:ext cx="80" cy="8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6" name="Group 98"/>
          <p:cNvGrpSpPr>
            <a:grpSpLocks/>
          </p:cNvGrpSpPr>
          <p:nvPr/>
        </p:nvGrpSpPr>
        <p:grpSpPr bwMode="auto">
          <a:xfrm>
            <a:off x="6102350" y="1839912"/>
            <a:ext cx="431800" cy="127000"/>
            <a:chOff x="1786" y="2786"/>
            <a:chExt cx="272" cy="80"/>
          </a:xfrm>
        </p:grpSpPr>
        <p:sp>
          <p:nvSpPr>
            <p:cNvPr id="69" name="Line 83"/>
            <p:cNvSpPr>
              <a:spLocks noChangeShapeType="1"/>
            </p:cNvSpPr>
            <p:nvPr/>
          </p:nvSpPr>
          <p:spPr bwMode="auto">
            <a:xfrm>
              <a:off x="1786" y="2822"/>
              <a:ext cx="2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Oval 84"/>
            <p:cNvSpPr>
              <a:spLocks noChangeArrowheads="1"/>
            </p:cNvSpPr>
            <p:nvPr/>
          </p:nvSpPr>
          <p:spPr bwMode="auto">
            <a:xfrm>
              <a:off x="1886" y="2786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7" name="Text Box 94"/>
          <p:cNvSpPr txBox="1">
            <a:spLocks noChangeArrowheads="1"/>
          </p:cNvSpPr>
          <p:nvPr/>
        </p:nvSpPr>
        <p:spPr bwMode="auto">
          <a:xfrm>
            <a:off x="5013325" y="1708150"/>
            <a:ext cx="7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600" b="1"/>
              <a:t>isospin</a:t>
            </a:r>
          </a:p>
        </p:txBody>
      </p:sp>
      <p:grpSp>
        <p:nvGrpSpPr>
          <p:cNvPr id="76" name="Grupa 75"/>
          <p:cNvGrpSpPr/>
          <p:nvPr/>
        </p:nvGrpSpPr>
        <p:grpSpPr>
          <a:xfrm>
            <a:off x="3028950" y="1108075"/>
            <a:ext cx="3873500" cy="3065462"/>
            <a:chOff x="3028950" y="1108075"/>
            <a:chExt cx="3873500" cy="3065462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086100" y="4103687"/>
              <a:ext cx="3429000" cy="1588"/>
              <a:chOff x="1944" y="3072"/>
              <a:chExt cx="2160" cy="1"/>
            </a:xfrm>
          </p:grpSpPr>
          <p:sp>
            <p:nvSpPr>
              <p:cNvPr id="3" name="Line 3"/>
              <p:cNvSpPr>
                <a:spLocks noChangeShapeType="1"/>
              </p:cNvSpPr>
              <p:nvPr/>
            </p:nvSpPr>
            <p:spPr bwMode="auto">
              <a:xfrm>
                <a:off x="1944" y="3072"/>
                <a:ext cx="720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" name="Line 4"/>
              <p:cNvSpPr>
                <a:spLocks noChangeShapeType="1"/>
              </p:cNvSpPr>
              <p:nvPr/>
            </p:nvSpPr>
            <p:spPr bwMode="auto">
              <a:xfrm>
                <a:off x="2664" y="3072"/>
                <a:ext cx="720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3384" y="3072"/>
                <a:ext cx="720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2" name="Oval 51"/>
            <p:cNvSpPr>
              <a:spLocks noChangeArrowheads="1"/>
            </p:cNvSpPr>
            <p:nvPr/>
          </p:nvSpPr>
          <p:spPr bwMode="auto">
            <a:xfrm>
              <a:off x="3028950" y="4046537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Oval 52"/>
            <p:cNvSpPr>
              <a:spLocks noChangeArrowheads="1"/>
            </p:cNvSpPr>
            <p:nvPr/>
          </p:nvSpPr>
          <p:spPr bwMode="auto">
            <a:xfrm>
              <a:off x="4171950" y="4046537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5314950" y="4046537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>
              <a:off x="6457950" y="4046537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Text Box 95"/>
            <p:cNvSpPr txBox="1">
              <a:spLocks noChangeArrowheads="1"/>
            </p:cNvSpPr>
            <p:nvPr/>
          </p:nvSpPr>
          <p:spPr bwMode="auto">
            <a:xfrm>
              <a:off x="4994275" y="1108075"/>
              <a:ext cx="19081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l" eaLnBrk="1" hangingPunct="1"/>
              <a:r>
                <a:rPr lang="pl-PL" sz="1600" b="1" dirty="0" err="1"/>
                <a:t>isospin</a:t>
              </a:r>
              <a:r>
                <a:rPr lang="pl-PL" sz="1600" b="1" dirty="0"/>
                <a:t> &amp; </a:t>
              </a:r>
            </a:p>
            <a:p>
              <a:pPr algn="l" eaLnBrk="1" hangingPunct="1"/>
              <a:r>
                <a:rPr lang="pl-PL" sz="1600" b="1" dirty="0" err="1"/>
                <a:t>angular</a:t>
              </a:r>
              <a:r>
                <a:rPr lang="pl-PL" sz="1600" b="1" dirty="0"/>
                <a:t> </a:t>
              </a:r>
              <a:r>
                <a:rPr lang="pl-PL" sz="1600" b="1" dirty="0" err="1"/>
                <a:t>momentum</a:t>
              </a:r>
              <a:endParaRPr lang="pl-PL" sz="1600" b="1" dirty="0"/>
            </a:p>
          </p:txBody>
        </p:sp>
        <p:sp>
          <p:nvSpPr>
            <p:cNvPr id="73" name="Text Box 101"/>
            <p:cNvSpPr txBox="1">
              <a:spLocks noChangeArrowheads="1"/>
            </p:cNvSpPr>
            <p:nvPr/>
          </p:nvSpPr>
          <p:spPr bwMode="auto">
            <a:xfrm>
              <a:off x="4127500" y="3611562"/>
              <a:ext cx="153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pl-PL" b="1"/>
                <a:t>0.586(2)%</a:t>
              </a:r>
            </a:p>
          </p:txBody>
        </p:sp>
      </p:grpSp>
      <p:sp>
        <p:nvSpPr>
          <p:cNvPr id="74" name="pole tekstowe 73"/>
          <p:cNvSpPr txBox="1"/>
          <p:nvPr/>
        </p:nvSpPr>
        <p:spPr>
          <a:xfrm>
            <a:off x="1750063" y="54114"/>
            <a:ext cx="5816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30000" dirty="0" smtClean="0"/>
              <a:t>42</a:t>
            </a:r>
            <a:r>
              <a:rPr lang="pl-PL" sz="2400" b="1" dirty="0" smtClean="0"/>
              <a:t>Sc – </a:t>
            </a:r>
            <a:r>
              <a:rPr lang="pl-PL" sz="2400" b="1" dirty="0" err="1" smtClean="0"/>
              <a:t>isospin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projection</a:t>
            </a:r>
            <a:r>
              <a:rPr lang="pl-PL" sz="2400" b="1" dirty="0" smtClean="0"/>
              <a:t> from [K,-K] </a:t>
            </a:r>
          </a:p>
          <a:p>
            <a:r>
              <a:rPr lang="pl-PL" sz="2400" b="1" dirty="0" err="1" smtClean="0"/>
              <a:t>configurations</a:t>
            </a:r>
            <a:r>
              <a:rPr lang="pl-PL" sz="2400" b="1" dirty="0" smtClean="0"/>
              <a:t> with K=1/2,…,7/2</a:t>
            </a:r>
            <a:endParaRPr lang="pl-PL" sz="2400" b="1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1028117" y="5413434"/>
            <a:ext cx="7475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</a:t>
            </a:r>
            <a:r>
              <a:rPr lang="pl-PL" dirty="0" err="1" smtClean="0"/>
              <a:t>sospin</a:t>
            </a:r>
            <a:r>
              <a:rPr lang="pl-PL" dirty="0" smtClean="0"/>
              <a:t> and </a:t>
            </a:r>
            <a:r>
              <a:rPr lang="pl-PL" dirty="0" err="1" smtClean="0"/>
              <a:t>angular-momentum</a:t>
            </a:r>
            <a:r>
              <a:rPr lang="pl-PL" dirty="0" smtClean="0"/>
              <a:t> </a:t>
            </a:r>
            <a:r>
              <a:rPr lang="pl-PL" dirty="0" err="1" smtClean="0"/>
              <a:t>projected</a:t>
            </a:r>
            <a:r>
              <a:rPr lang="pl-PL" dirty="0" smtClean="0"/>
              <a:t> DFT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ill-defined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 err="1" smtClean="0"/>
              <a:t>except</a:t>
            </a:r>
            <a:r>
              <a:rPr lang="pl-PL" dirty="0" smtClean="0"/>
              <a:t> for the hamiltonian-</a:t>
            </a:r>
            <a:r>
              <a:rPr lang="pl-PL" dirty="0" err="1" smtClean="0"/>
              <a:t>driven</a:t>
            </a:r>
            <a:r>
              <a:rPr lang="pl-PL" dirty="0" smtClean="0"/>
              <a:t> </a:t>
            </a:r>
            <a:r>
              <a:rPr lang="pl-PL" dirty="0" err="1" smtClean="0"/>
              <a:t>functionals</a:t>
            </a:r>
            <a:endParaRPr lang="pl-PL" dirty="0"/>
          </a:p>
        </p:txBody>
      </p:sp>
      <p:sp>
        <p:nvSpPr>
          <p:cNvPr id="77" name="pole tekstowe 76"/>
          <p:cNvSpPr txBox="1"/>
          <p:nvPr/>
        </p:nvSpPr>
        <p:spPr>
          <a:xfrm>
            <a:off x="1193409" y="6048195"/>
            <a:ext cx="7083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there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no </a:t>
            </a:r>
            <a:r>
              <a:rPr lang="pl-PL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alternative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but </a:t>
            </a:r>
            <a:r>
              <a:rPr lang="pl-PL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Skyrme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SV</a:t>
            </a:r>
            <a:endParaRPr lang="pl-PL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68575" y="1003300"/>
            <a:ext cx="4051301" cy="3467102"/>
            <a:chOff x="1600" y="1232"/>
            <a:chExt cx="2552" cy="2184"/>
          </a:xfrm>
        </p:grpSpPr>
        <p:sp>
          <p:nvSpPr>
            <p:cNvPr id="328" name="Line 3"/>
            <p:cNvSpPr>
              <a:spLocks noChangeShapeType="1"/>
            </p:cNvSpPr>
            <p:nvPr/>
          </p:nvSpPr>
          <p:spPr bwMode="auto">
            <a:xfrm flipH="1" flipV="1">
              <a:off x="4120" y="3008"/>
              <a:ext cx="32" cy="40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9" name="Line 4"/>
            <p:cNvSpPr>
              <a:spLocks noChangeShapeType="1"/>
            </p:cNvSpPr>
            <p:nvPr/>
          </p:nvSpPr>
          <p:spPr bwMode="auto">
            <a:xfrm flipH="1" flipV="1">
              <a:off x="4096" y="2784"/>
              <a:ext cx="24" cy="2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0" name="Line 5"/>
            <p:cNvSpPr>
              <a:spLocks noChangeShapeType="1"/>
            </p:cNvSpPr>
            <p:nvPr/>
          </p:nvSpPr>
          <p:spPr bwMode="auto">
            <a:xfrm flipH="1" flipV="1">
              <a:off x="4072" y="2632"/>
              <a:ext cx="24" cy="15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1" name="Line 6"/>
            <p:cNvSpPr>
              <a:spLocks noChangeShapeType="1"/>
            </p:cNvSpPr>
            <p:nvPr/>
          </p:nvSpPr>
          <p:spPr bwMode="auto">
            <a:xfrm flipH="1" flipV="1">
              <a:off x="4048" y="2520"/>
              <a:ext cx="24" cy="11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2" name="Line 7"/>
            <p:cNvSpPr>
              <a:spLocks noChangeShapeType="1"/>
            </p:cNvSpPr>
            <p:nvPr/>
          </p:nvSpPr>
          <p:spPr bwMode="auto">
            <a:xfrm flipH="1" flipV="1">
              <a:off x="4024" y="2424"/>
              <a:ext cx="24" cy="9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3" name="Line 8"/>
            <p:cNvSpPr>
              <a:spLocks noChangeShapeType="1"/>
            </p:cNvSpPr>
            <p:nvPr/>
          </p:nvSpPr>
          <p:spPr bwMode="auto">
            <a:xfrm flipH="1" flipV="1">
              <a:off x="3992" y="2344"/>
              <a:ext cx="32" cy="80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4" name="Line 9"/>
            <p:cNvSpPr>
              <a:spLocks noChangeShapeType="1"/>
            </p:cNvSpPr>
            <p:nvPr/>
          </p:nvSpPr>
          <p:spPr bwMode="auto">
            <a:xfrm flipH="1" flipV="1">
              <a:off x="3968" y="2280"/>
              <a:ext cx="24" cy="6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5" name="Line 10"/>
            <p:cNvSpPr>
              <a:spLocks noChangeShapeType="1"/>
            </p:cNvSpPr>
            <p:nvPr/>
          </p:nvSpPr>
          <p:spPr bwMode="auto">
            <a:xfrm flipH="1" flipV="1">
              <a:off x="3944" y="2216"/>
              <a:ext cx="24" cy="6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6" name="Line 11"/>
            <p:cNvSpPr>
              <a:spLocks noChangeShapeType="1"/>
            </p:cNvSpPr>
            <p:nvPr/>
          </p:nvSpPr>
          <p:spPr bwMode="auto">
            <a:xfrm flipH="1" flipV="1">
              <a:off x="3920" y="2168"/>
              <a:ext cx="24" cy="4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7" name="Line 12"/>
            <p:cNvSpPr>
              <a:spLocks noChangeShapeType="1"/>
            </p:cNvSpPr>
            <p:nvPr/>
          </p:nvSpPr>
          <p:spPr bwMode="auto">
            <a:xfrm flipH="1" flipV="1">
              <a:off x="3896" y="2120"/>
              <a:ext cx="24" cy="4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" name="Line 13"/>
            <p:cNvSpPr>
              <a:spLocks noChangeShapeType="1"/>
            </p:cNvSpPr>
            <p:nvPr/>
          </p:nvSpPr>
          <p:spPr bwMode="auto">
            <a:xfrm flipH="1" flipV="1">
              <a:off x="3864" y="2072"/>
              <a:ext cx="32" cy="4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9" name="Line 14"/>
            <p:cNvSpPr>
              <a:spLocks noChangeShapeType="1"/>
            </p:cNvSpPr>
            <p:nvPr/>
          </p:nvSpPr>
          <p:spPr bwMode="auto">
            <a:xfrm flipH="1" flipV="1">
              <a:off x="3840" y="2032"/>
              <a:ext cx="24" cy="40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0" name="Line 15"/>
            <p:cNvSpPr>
              <a:spLocks noChangeShapeType="1"/>
            </p:cNvSpPr>
            <p:nvPr/>
          </p:nvSpPr>
          <p:spPr bwMode="auto">
            <a:xfrm flipH="1" flipV="1">
              <a:off x="3816" y="2000"/>
              <a:ext cx="24" cy="3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1" name="Line 16"/>
            <p:cNvSpPr>
              <a:spLocks noChangeShapeType="1"/>
            </p:cNvSpPr>
            <p:nvPr/>
          </p:nvSpPr>
          <p:spPr bwMode="auto">
            <a:xfrm flipH="1" flipV="1">
              <a:off x="3792" y="1968"/>
              <a:ext cx="24" cy="3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2" name="Line 17"/>
            <p:cNvSpPr>
              <a:spLocks noChangeShapeType="1"/>
            </p:cNvSpPr>
            <p:nvPr/>
          </p:nvSpPr>
          <p:spPr bwMode="auto">
            <a:xfrm flipH="1" flipV="1">
              <a:off x="3760" y="1936"/>
              <a:ext cx="32" cy="3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3" name="Line 18"/>
            <p:cNvSpPr>
              <a:spLocks noChangeShapeType="1"/>
            </p:cNvSpPr>
            <p:nvPr/>
          </p:nvSpPr>
          <p:spPr bwMode="auto">
            <a:xfrm flipH="1" flipV="1">
              <a:off x="3736" y="1904"/>
              <a:ext cx="24" cy="3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4" name="Line 19"/>
            <p:cNvSpPr>
              <a:spLocks noChangeShapeType="1"/>
            </p:cNvSpPr>
            <p:nvPr/>
          </p:nvSpPr>
          <p:spPr bwMode="auto">
            <a:xfrm flipH="1" flipV="1">
              <a:off x="3712" y="1872"/>
              <a:ext cx="24" cy="32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5" name="Line 20"/>
            <p:cNvSpPr>
              <a:spLocks noChangeShapeType="1"/>
            </p:cNvSpPr>
            <p:nvPr/>
          </p:nvSpPr>
          <p:spPr bwMode="auto">
            <a:xfrm flipH="1" flipV="1">
              <a:off x="3688" y="1848"/>
              <a:ext cx="24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6" name="Line 21"/>
            <p:cNvSpPr>
              <a:spLocks noChangeShapeType="1"/>
            </p:cNvSpPr>
            <p:nvPr/>
          </p:nvSpPr>
          <p:spPr bwMode="auto">
            <a:xfrm flipH="1" flipV="1">
              <a:off x="3664" y="1824"/>
              <a:ext cx="24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7" name="Line 22"/>
            <p:cNvSpPr>
              <a:spLocks noChangeShapeType="1"/>
            </p:cNvSpPr>
            <p:nvPr/>
          </p:nvSpPr>
          <p:spPr bwMode="auto">
            <a:xfrm flipH="1" flipV="1">
              <a:off x="3632" y="1800"/>
              <a:ext cx="32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" name="Line 23"/>
            <p:cNvSpPr>
              <a:spLocks noChangeShapeType="1"/>
            </p:cNvSpPr>
            <p:nvPr/>
          </p:nvSpPr>
          <p:spPr bwMode="auto">
            <a:xfrm flipH="1" flipV="1">
              <a:off x="3608" y="1776"/>
              <a:ext cx="24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9" name="Line 24"/>
            <p:cNvSpPr>
              <a:spLocks noChangeShapeType="1"/>
            </p:cNvSpPr>
            <p:nvPr/>
          </p:nvSpPr>
          <p:spPr bwMode="auto">
            <a:xfrm flipH="1" flipV="1">
              <a:off x="3584" y="1760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0" name="Line 25"/>
            <p:cNvSpPr>
              <a:spLocks noChangeShapeType="1"/>
            </p:cNvSpPr>
            <p:nvPr/>
          </p:nvSpPr>
          <p:spPr bwMode="auto">
            <a:xfrm flipH="1" flipV="1">
              <a:off x="3560" y="1736"/>
              <a:ext cx="24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1" name="Line 26"/>
            <p:cNvSpPr>
              <a:spLocks noChangeShapeType="1"/>
            </p:cNvSpPr>
            <p:nvPr/>
          </p:nvSpPr>
          <p:spPr bwMode="auto">
            <a:xfrm flipH="1" flipV="1">
              <a:off x="3536" y="1720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2" name="Line 27"/>
            <p:cNvSpPr>
              <a:spLocks noChangeShapeType="1"/>
            </p:cNvSpPr>
            <p:nvPr/>
          </p:nvSpPr>
          <p:spPr bwMode="auto">
            <a:xfrm flipH="1" flipV="1">
              <a:off x="3504" y="1696"/>
              <a:ext cx="32" cy="24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3" name="Line 28"/>
            <p:cNvSpPr>
              <a:spLocks noChangeShapeType="1"/>
            </p:cNvSpPr>
            <p:nvPr/>
          </p:nvSpPr>
          <p:spPr bwMode="auto">
            <a:xfrm flipH="1" flipV="1">
              <a:off x="3480" y="1680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4" name="Line 29"/>
            <p:cNvSpPr>
              <a:spLocks noChangeShapeType="1"/>
            </p:cNvSpPr>
            <p:nvPr/>
          </p:nvSpPr>
          <p:spPr bwMode="auto">
            <a:xfrm flipH="1" flipV="1">
              <a:off x="3456" y="1664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5" name="Line 30"/>
            <p:cNvSpPr>
              <a:spLocks noChangeShapeType="1"/>
            </p:cNvSpPr>
            <p:nvPr/>
          </p:nvSpPr>
          <p:spPr bwMode="auto">
            <a:xfrm flipH="1" flipV="1">
              <a:off x="3432" y="1648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6" name="Line 31"/>
            <p:cNvSpPr>
              <a:spLocks noChangeShapeType="1"/>
            </p:cNvSpPr>
            <p:nvPr/>
          </p:nvSpPr>
          <p:spPr bwMode="auto">
            <a:xfrm flipH="1" flipV="1">
              <a:off x="3400" y="1632"/>
              <a:ext cx="32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7" name="Line 32"/>
            <p:cNvSpPr>
              <a:spLocks noChangeShapeType="1"/>
            </p:cNvSpPr>
            <p:nvPr/>
          </p:nvSpPr>
          <p:spPr bwMode="auto">
            <a:xfrm flipH="1" flipV="1">
              <a:off x="3376" y="1616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8" name="Line 33"/>
            <p:cNvSpPr>
              <a:spLocks noChangeShapeType="1"/>
            </p:cNvSpPr>
            <p:nvPr/>
          </p:nvSpPr>
          <p:spPr bwMode="auto">
            <a:xfrm flipH="1" flipV="1">
              <a:off x="3352" y="1600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9" name="Line 34"/>
            <p:cNvSpPr>
              <a:spLocks noChangeShapeType="1"/>
            </p:cNvSpPr>
            <p:nvPr/>
          </p:nvSpPr>
          <p:spPr bwMode="auto">
            <a:xfrm flipH="1" flipV="1">
              <a:off x="3328" y="159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0" name="Line 35"/>
            <p:cNvSpPr>
              <a:spLocks noChangeShapeType="1"/>
            </p:cNvSpPr>
            <p:nvPr/>
          </p:nvSpPr>
          <p:spPr bwMode="auto">
            <a:xfrm flipH="1" flipV="1">
              <a:off x="3304" y="1576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1" name="Line 36"/>
            <p:cNvSpPr>
              <a:spLocks noChangeShapeType="1"/>
            </p:cNvSpPr>
            <p:nvPr/>
          </p:nvSpPr>
          <p:spPr bwMode="auto">
            <a:xfrm flipH="1" flipV="1">
              <a:off x="3272" y="1560"/>
              <a:ext cx="32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2" name="Line 37"/>
            <p:cNvSpPr>
              <a:spLocks noChangeShapeType="1"/>
            </p:cNvSpPr>
            <p:nvPr/>
          </p:nvSpPr>
          <p:spPr bwMode="auto">
            <a:xfrm flipH="1" flipV="1">
              <a:off x="3248" y="155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3" name="Line 38"/>
            <p:cNvSpPr>
              <a:spLocks noChangeShapeType="1"/>
            </p:cNvSpPr>
            <p:nvPr/>
          </p:nvSpPr>
          <p:spPr bwMode="auto">
            <a:xfrm flipH="1" flipV="1">
              <a:off x="3224" y="1536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4" name="Line 39"/>
            <p:cNvSpPr>
              <a:spLocks noChangeShapeType="1"/>
            </p:cNvSpPr>
            <p:nvPr/>
          </p:nvSpPr>
          <p:spPr bwMode="auto">
            <a:xfrm flipH="1" flipV="1">
              <a:off x="3200" y="152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5" name="Line 40"/>
            <p:cNvSpPr>
              <a:spLocks noChangeShapeType="1"/>
            </p:cNvSpPr>
            <p:nvPr/>
          </p:nvSpPr>
          <p:spPr bwMode="auto">
            <a:xfrm flipH="1" flipV="1">
              <a:off x="3168" y="1512"/>
              <a:ext cx="32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6" name="Line 41"/>
            <p:cNvSpPr>
              <a:spLocks noChangeShapeType="1"/>
            </p:cNvSpPr>
            <p:nvPr/>
          </p:nvSpPr>
          <p:spPr bwMode="auto">
            <a:xfrm flipH="1" flipV="1">
              <a:off x="3144" y="1504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7" name="Line 42"/>
            <p:cNvSpPr>
              <a:spLocks noChangeShapeType="1"/>
            </p:cNvSpPr>
            <p:nvPr/>
          </p:nvSpPr>
          <p:spPr bwMode="auto">
            <a:xfrm flipH="1" flipV="1">
              <a:off x="3120" y="1496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8" name="Line 43"/>
            <p:cNvSpPr>
              <a:spLocks noChangeShapeType="1"/>
            </p:cNvSpPr>
            <p:nvPr/>
          </p:nvSpPr>
          <p:spPr bwMode="auto">
            <a:xfrm flipH="1" flipV="1">
              <a:off x="3096" y="1480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9" name="Line 44"/>
            <p:cNvSpPr>
              <a:spLocks noChangeShapeType="1"/>
            </p:cNvSpPr>
            <p:nvPr/>
          </p:nvSpPr>
          <p:spPr bwMode="auto">
            <a:xfrm flipH="1" flipV="1">
              <a:off x="3072" y="147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0" name="Line 45"/>
            <p:cNvSpPr>
              <a:spLocks noChangeShapeType="1"/>
            </p:cNvSpPr>
            <p:nvPr/>
          </p:nvSpPr>
          <p:spPr bwMode="auto">
            <a:xfrm flipH="1" flipV="1">
              <a:off x="3040" y="1464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1" name="Line 46"/>
            <p:cNvSpPr>
              <a:spLocks noChangeShapeType="1"/>
            </p:cNvSpPr>
            <p:nvPr/>
          </p:nvSpPr>
          <p:spPr bwMode="auto">
            <a:xfrm flipH="1" flipV="1">
              <a:off x="3016" y="1456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2" name="Line 47"/>
            <p:cNvSpPr>
              <a:spLocks noChangeShapeType="1"/>
            </p:cNvSpPr>
            <p:nvPr/>
          </p:nvSpPr>
          <p:spPr bwMode="auto">
            <a:xfrm flipH="1" flipV="1">
              <a:off x="2992" y="144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3" name="Line 48"/>
            <p:cNvSpPr>
              <a:spLocks noChangeShapeType="1"/>
            </p:cNvSpPr>
            <p:nvPr/>
          </p:nvSpPr>
          <p:spPr bwMode="auto">
            <a:xfrm flipH="1" flipV="1">
              <a:off x="2968" y="1432"/>
              <a:ext cx="24" cy="16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4" name="Line 49"/>
            <p:cNvSpPr>
              <a:spLocks noChangeShapeType="1"/>
            </p:cNvSpPr>
            <p:nvPr/>
          </p:nvSpPr>
          <p:spPr bwMode="auto">
            <a:xfrm flipH="1" flipV="1">
              <a:off x="2944" y="1424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5" name="Line 50"/>
            <p:cNvSpPr>
              <a:spLocks noChangeShapeType="1"/>
            </p:cNvSpPr>
            <p:nvPr/>
          </p:nvSpPr>
          <p:spPr bwMode="auto">
            <a:xfrm flipH="1" flipV="1">
              <a:off x="2912" y="1416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6" name="Line 51"/>
            <p:cNvSpPr>
              <a:spLocks noChangeShapeType="1"/>
            </p:cNvSpPr>
            <p:nvPr/>
          </p:nvSpPr>
          <p:spPr bwMode="auto">
            <a:xfrm flipH="1" flipV="1">
              <a:off x="2888" y="140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7" name="Line 52"/>
            <p:cNvSpPr>
              <a:spLocks noChangeShapeType="1"/>
            </p:cNvSpPr>
            <p:nvPr/>
          </p:nvSpPr>
          <p:spPr bwMode="auto">
            <a:xfrm flipH="1" flipV="1">
              <a:off x="2864" y="1400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8" name="Line 53"/>
            <p:cNvSpPr>
              <a:spLocks noChangeShapeType="1"/>
            </p:cNvSpPr>
            <p:nvPr/>
          </p:nvSpPr>
          <p:spPr bwMode="auto">
            <a:xfrm flipH="1" flipV="1">
              <a:off x="2840" y="139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9" name="Line 54"/>
            <p:cNvSpPr>
              <a:spLocks noChangeShapeType="1"/>
            </p:cNvSpPr>
            <p:nvPr/>
          </p:nvSpPr>
          <p:spPr bwMode="auto">
            <a:xfrm flipH="1">
              <a:off x="2808" y="1392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0" name="Line 55"/>
            <p:cNvSpPr>
              <a:spLocks noChangeShapeType="1"/>
            </p:cNvSpPr>
            <p:nvPr/>
          </p:nvSpPr>
          <p:spPr bwMode="auto">
            <a:xfrm flipH="1" flipV="1">
              <a:off x="2784" y="1384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1" name="Line 56"/>
            <p:cNvSpPr>
              <a:spLocks noChangeShapeType="1"/>
            </p:cNvSpPr>
            <p:nvPr/>
          </p:nvSpPr>
          <p:spPr bwMode="auto">
            <a:xfrm flipH="1" flipV="1">
              <a:off x="2760" y="1376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2" name="Line 57"/>
            <p:cNvSpPr>
              <a:spLocks noChangeShapeType="1"/>
            </p:cNvSpPr>
            <p:nvPr/>
          </p:nvSpPr>
          <p:spPr bwMode="auto">
            <a:xfrm flipH="1" flipV="1">
              <a:off x="2736" y="136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3" name="Line 58"/>
            <p:cNvSpPr>
              <a:spLocks noChangeShapeType="1"/>
            </p:cNvSpPr>
            <p:nvPr/>
          </p:nvSpPr>
          <p:spPr bwMode="auto">
            <a:xfrm flipH="1" flipV="1">
              <a:off x="2712" y="1360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4" name="Line 59"/>
            <p:cNvSpPr>
              <a:spLocks noChangeShapeType="1"/>
            </p:cNvSpPr>
            <p:nvPr/>
          </p:nvSpPr>
          <p:spPr bwMode="auto">
            <a:xfrm flipH="1" flipV="1">
              <a:off x="2680" y="1352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5" name="Line 60"/>
            <p:cNvSpPr>
              <a:spLocks noChangeShapeType="1"/>
            </p:cNvSpPr>
            <p:nvPr/>
          </p:nvSpPr>
          <p:spPr bwMode="auto">
            <a:xfrm flipH="1">
              <a:off x="2656" y="1352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6" name="Line 61"/>
            <p:cNvSpPr>
              <a:spLocks noChangeShapeType="1"/>
            </p:cNvSpPr>
            <p:nvPr/>
          </p:nvSpPr>
          <p:spPr bwMode="auto">
            <a:xfrm flipH="1" flipV="1">
              <a:off x="2632" y="1344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7" name="Line 62"/>
            <p:cNvSpPr>
              <a:spLocks noChangeShapeType="1"/>
            </p:cNvSpPr>
            <p:nvPr/>
          </p:nvSpPr>
          <p:spPr bwMode="auto">
            <a:xfrm flipH="1" flipV="1">
              <a:off x="2608" y="1336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8" name="Line 63"/>
            <p:cNvSpPr>
              <a:spLocks noChangeShapeType="1"/>
            </p:cNvSpPr>
            <p:nvPr/>
          </p:nvSpPr>
          <p:spPr bwMode="auto">
            <a:xfrm flipH="1">
              <a:off x="2584" y="1336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9" name="Line 64"/>
            <p:cNvSpPr>
              <a:spLocks noChangeShapeType="1"/>
            </p:cNvSpPr>
            <p:nvPr/>
          </p:nvSpPr>
          <p:spPr bwMode="auto">
            <a:xfrm flipH="1" flipV="1">
              <a:off x="2552" y="1328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0" name="Line 65"/>
            <p:cNvSpPr>
              <a:spLocks noChangeShapeType="1"/>
            </p:cNvSpPr>
            <p:nvPr/>
          </p:nvSpPr>
          <p:spPr bwMode="auto">
            <a:xfrm flipH="1" flipV="1">
              <a:off x="2528" y="1320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1" name="Line 66"/>
            <p:cNvSpPr>
              <a:spLocks noChangeShapeType="1"/>
            </p:cNvSpPr>
            <p:nvPr/>
          </p:nvSpPr>
          <p:spPr bwMode="auto">
            <a:xfrm flipH="1">
              <a:off x="2504" y="132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2" name="Line 67"/>
            <p:cNvSpPr>
              <a:spLocks noChangeShapeType="1"/>
            </p:cNvSpPr>
            <p:nvPr/>
          </p:nvSpPr>
          <p:spPr bwMode="auto">
            <a:xfrm flipH="1" flipV="1">
              <a:off x="2480" y="131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3" name="Line 68"/>
            <p:cNvSpPr>
              <a:spLocks noChangeShapeType="1"/>
            </p:cNvSpPr>
            <p:nvPr/>
          </p:nvSpPr>
          <p:spPr bwMode="auto">
            <a:xfrm flipH="1" flipV="1">
              <a:off x="2448" y="1304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4" name="Line 69"/>
            <p:cNvSpPr>
              <a:spLocks noChangeShapeType="1"/>
            </p:cNvSpPr>
            <p:nvPr/>
          </p:nvSpPr>
          <p:spPr bwMode="auto">
            <a:xfrm flipH="1">
              <a:off x="2424" y="1304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5" name="Line 70"/>
            <p:cNvSpPr>
              <a:spLocks noChangeShapeType="1"/>
            </p:cNvSpPr>
            <p:nvPr/>
          </p:nvSpPr>
          <p:spPr bwMode="auto">
            <a:xfrm flipH="1" flipV="1">
              <a:off x="2400" y="1296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6" name="Line 71"/>
            <p:cNvSpPr>
              <a:spLocks noChangeShapeType="1"/>
            </p:cNvSpPr>
            <p:nvPr/>
          </p:nvSpPr>
          <p:spPr bwMode="auto">
            <a:xfrm flipH="1">
              <a:off x="2376" y="1296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7" name="Line 72"/>
            <p:cNvSpPr>
              <a:spLocks noChangeShapeType="1"/>
            </p:cNvSpPr>
            <p:nvPr/>
          </p:nvSpPr>
          <p:spPr bwMode="auto">
            <a:xfrm flipH="1" flipV="1">
              <a:off x="2352" y="128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8" name="Line 73"/>
            <p:cNvSpPr>
              <a:spLocks noChangeShapeType="1"/>
            </p:cNvSpPr>
            <p:nvPr/>
          </p:nvSpPr>
          <p:spPr bwMode="auto">
            <a:xfrm flipH="1">
              <a:off x="2320" y="1288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" name="Line 74"/>
            <p:cNvSpPr>
              <a:spLocks noChangeShapeType="1"/>
            </p:cNvSpPr>
            <p:nvPr/>
          </p:nvSpPr>
          <p:spPr bwMode="auto">
            <a:xfrm flipH="1" flipV="1">
              <a:off x="2296" y="1280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" name="Line 75"/>
            <p:cNvSpPr>
              <a:spLocks noChangeShapeType="1"/>
            </p:cNvSpPr>
            <p:nvPr/>
          </p:nvSpPr>
          <p:spPr bwMode="auto">
            <a:xfrm flipH="1">
              <a:off x="2272" y="128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1" name="Line 76"/>
            <p:cNvSpPr>
              <a:spLocks noChangeShapeType="1"/>
            </p:cNvSpPr>
            <p:nvPr/>
          </p:nvSpPr>
          <p:spPr bwMode="auto">
            <a:xfrm flipH="1">
              <a:off x="2248" y="128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2" name="Line 77"/>
            <p:cNvSpPr>
              <a:spLocks noChangeShapeType="1"/>
            </p:cNvSpPr>
            <p:nvPr/>
          </p:nvSpPr>
          <p:spPr bwMode="auto">
            <a:xfrm flipH="1" flipV="1">
              <a:off x="2224" y="127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3" name="Line 78"/>
            <p:cNvSpPr>
              <a:spLocks noChangeShapeType="1"/>
            </p:cNvSpPr>
            <p:nvPr/>
          </p:nvSpPr>
          <p:spPr bwMode="auto">
            <a:xfrm flipH="1">
              <a:off x="2192" y="1272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4" name="Line 79"/>
            <p:cNvSpPr>
              <a:spLocks noChangeShapeType="1"/>
            </p:cNvSpPr>
            <p:nvPr/>
          </p:nvSpPr>
          <p:spPr bwMode="auto">
            <a:xfrm flipH="1" flipV="1">
              <a:off x="2168" y="1264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5" name="Line 80"/>
            <p:cNvSpPr>
              <a:spLocks noChangeShapeType="1"/>
            </p:cNvSpPr>
            <p:nvPr/>
          </p:nvSpPr>
          <p:spPr bwMode="auto">
            <a:xfrm flipH="1">
              <a:off x="2144" y="1264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6" name="Line 81"/>
            <p:cNvSpPr>
              <a:spLocks noChangeShapeType="1"/>
            </p:cNvSpPr>
            <p:nvPr/>
          </p:nvSpPr>
          <p:spPr bwMode="auto">
            <a:xfrm flipH="1">
              <a:off x="2120" y="1264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7" name="Line 82"/>
            <p:cNvSpPr>
              <a:spLocks noChangeShapeType="1"/>
            </p:cNvSpPr>
            <p:nvPr/>
          </p:nvSpPr>
          <p:spPr bwMode="auto">
            <a:xfrm flipH="1" flipV="1">
              <a:off x="2088" y="1256"/>
              <a:ext cx="32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8" name="Line 83"/>
            <p:cNvSpPr>
              <a:spLocks noChangeShapeType="1"/>
            </p:cNvSpPr>
            <p:nvPr/>
          </p:nvSpPr>
          <p:spPr bwMode="auto">
            <a:xfrm flipH="1">
              <a:off x="2064" y="1256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9" name="Line 84"/>
            <p:cNvSpPr>
              <a:spLocks noChangeShapeType="1"/>
            </p:cNvSpPr>
            <p:nvPr/>
          </p:nvSpPr>
          <p:spPr bwMode="auto">
            <a:xfrm flipH="1">
              <a:off x="2040" y="1256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0" name="Line 85"/>
            <p:cNvSpPr>
              <a:spLocks noChangeShapeType="1"/>
            </p:cNvSpPr>
            <p:nvPr/>
          </p:nvSpPr>
          <p:spPr bwMode="auto">
            <a:xfrm flipH="1">
              <a:off x="2016" y="1256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" name="Line 86"/>
            <p:cNvSpPr>
              <a:spLocks noChangeShapeType="1"/>
            </p:cNvSpPr>
            <p:nvPr/>
          </p:nvSpPr>
          <p:spPr bwMode="auto">
            <a:xfrm flipH="1" flipV="1">
              <a:off x="1992" y="1248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2" name="Line 87"/>
            <p:cNvSpPr>
              <a:spLocks noChangeShapeType="1"/>
            </p:cNvSpPr>
            <p:nvPr/>
          </p:nvSpPr>
          <p:spPr bwMode="auto">
            <a:xfrm flipH="1">
              <a:off x="1960" y="1248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3" name="Line 88"/>
            <p:cNvSpPr>
              <a:spLocks noChangeShapeType="1"/>
            </p:cNvSpPr>
            <p:nvPr/>
          </p:nvSpPr>
          <p:spPr bwMode="auto">
            <a:xfrm flipH="1">
              <a:off x="1936" y="1248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4" name="Line 89"/>
            <p:cNvSpPr>
              <a:spLocks noChangeShapeType="1"/>
            </p:cNvSpPr>
            <p:nvPr/>
          </p:nvSpPr>
          <p:spPr bwMode="auto">
            <a:xfrm flipH="1">
              <a:off x="1912" y="1248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5" name="Line 90"/>
            <p:cNvSpPr>
              <a:spLocks noChangeShapeType="1"/>
            </p:cNvSpPr>
            <p:nvPr/>
          </p:nvSpPr>
          <p:spPr bwMode="auto">
            <a:xfrm flipH="1" flipV="1">
              <a:off x="1888" y="1240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6" name="Line 91"/>
            <p:cNvSpPr>
              <a:spLocks noChangeShapeType="1"/>
            </p:cNvSpPr>
            <p:nvPr/>
          </p:nvSpPr>
          <p:spPr bwMode="auto">
            <a:xfrm flipH="1">
              <a:off x="1864" y="124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7" name="Line 92"/>
            <p:cNvSpPr>
              <a:spLocks noChangeShapeType="1"/>
            </p:cNvSpPr>
            <p:nvPr/>
          </p:nvSpPr>
          <p:spPr bwMode="auto">
            <a:xfrm flipH="1">
              <a:off x="1832" y="1240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8" name="Line 93"/>
            <p:cNvSpPr>
              <a:spLocks noChangeShapeType="1"/>
            </p:cNvSpPr>
            <p:nvPr/>
          </p:nvSpPr>
          <p:spPr bwMode="auto">
            <a:xfrm flipH="1">
              <a:off x="1808" y="124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9" name="Line 94"/>
            <p:cNvSpPr>
              <a:spLocks noChangeShapeType="1"/>
            </p:cNvSpPr>
            <p:nvPr/>
          </p:nvSpPr>
          <p:spPr bwMode="auto">
            <a:xfrm flipH="1">
              <a:off x="1784" y="124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" name="Line 95"/>
            <p:cNvSpPr>
              <a:spLocks noChangeShapeType="1"/>
            </p:cNvSpPr>
            <p:nvPr/>
          </p:nvSpPr>
          <p:spPr bwMode="auto">
            <a:xfrm flipH="1">
              <a:off x="1760" y="124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1" name="Line 96"/>
            <p:cNvSpPr>
              <a:spLocks noChangeShapeType="1"/>
            </p:cNvSpPr>
            <p:nvPr/>
          </p:nvSpPr>
          <p:spPr bwMode="auto">
            <a:xfrm flipH="1">
              <a:off x="1728" y="1240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2" name="Line 97"/>
            <p:cNvSpPr>
              <a:spLocks noChangeShapeType="1"/>
            </p:cNvSpPr>
            <p:nvPr/>
          </p:nvSpPr>
          <p:spPr bwMode="auto">
            <a:xfrm flipH="1">
              <a:off x="1704" y="1240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3" name="Line 98"/>
            <p:cNvSpPr>
              <a:spLocks noChangeShapeType="1"/>
            </p:cNvSpPr>
            <p:nvPr/>
          </p:nvSpPr>
          <p:spPr bwMode="auto">
            <a:xfrm flipH="1" flipV="1">
              <a:off x="1680" y="1232"/>
              <a:ext cx="24" cy="8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4" name="Line 99"/>
            <p:cNvSpPr>
              <a:spLocks noChangeShapeType="1"/>
            </p:cNvSpPr>
            <p:nvPr/>
          </p:nvSpPr>
          <p:spPr bwMode="auto">
            <a:xfrm flipH="1">
              <a:off x="1656" y="1232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5" name="Line 100"/>
            <p:cNvSpPr>
              <a:spLocks noChangeShapeType="1"/>
            </p:cNvSpPr>
            <p:nvPr/>
          </p:nvSpPr>
          <p:spPr bwMode="auto">
            <a:xfrm flipH="1">
              <a:off x="1632" y="1232"/>
              <a:ext cx="24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6" name="Line 101"/>
            <p:cNvSpPr>
              <a:spLocks noChangeShapeType="1"/>
            </p:cNvSpPr>
            <p:nvPr/>
          </p:nvSpPr>
          <p:spPr bwMode="auto">
            <a:xfrm flipH="1">
              <a:off x="1600" y="1232"/>
              <a:ext cx="32" cy="1"/>
            </a:xfrm>
            <a:prstGeom prst="line">
              <a:avLst/>
            </a:prstGeom>
            <a:noFill/>
            <a:ln w="28575">
              <a:solidFill>
                <a:srgbClr val="C3050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2543175" y="1003300"/>
            <a:ext cx="76200" cy="3608389"/>
            <a:chOff x="1584" y="1232"/>
            <a:chExt cx="48" cy="2273"/>
          </a:xfrm>
        </p:grpSpPr>
        <p:sp>
          <p:nvSpPr>
            <p:cNvPr id="323" name="Line 103"/>
            <p:cNvSpPr>
              <a:spLocks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4" name="Line 104"/>
            <p:cNvSpPr>
              <a:spLocks noChangeShapeType="1"/>
            </p:cNvSpPr>
            <p:nvPr/>
          </p:nvSpPr>
          <p:spPr bwMode="auto">
            <a:xfrm>
              <a:off x="1584" y="29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5" name="Line 105"/>
            <p:cNvSpPr>
              <a:spLocks noChangeShapeType="1"/>
            </p:cNvSpPr>
            <p:nvPr/>
          </p:nvSpPr>
          <p:spPr bwMode="auto">
            <a:xfrm>
              <a:off x="1584" y="23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6" name="Line 106"/>
            <p:cNvSpPr>
              <a:spLocks noChangeShapeType="1"/>
            </p:cNvSpPr>
            <p:nvPr/>
          </p:nvSpPr>
          <p:spPr bwMode="auto">
            <a:xfrm>
              <a:off x="1584" y="18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" name="Line 107"/>
            <p:cNvSpPr>
              <a:spLocks noChangeShapeType="1"/>
            </p:cNvSpPr>
            <p:nvPr/>
          </p:nvSpPr>
          <p:spPr bwMode="auto">
            <a:xfrm>
              <a:off x="1584" y="1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7038977" y="1003300"/>
            <a:ext cx="76200" cy="3608389"/>
            <a:chOff x="4416" y="1232"/>
            <a:chExt cx="48" cy="2273"/>
          </a:xfrm>
        </p:grpSpPr>
        <p:sp>
          <p:nvSpPr>
            <p:cNvPr id="318" name="Line 109"/>
            <p:cNvSpPr>
              <a:spLocks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9" name="Line 110"/>
            <p:cNvSpPr>
              <a:spLocks noChangeShapeType="1"/>
            </p:cNvSpPr>
            <p:nvPr/>
          </p:nvSpPr>
          <p:spPr bwMode="auto">
            <a:xfrm flipH="1">
              <a:off x="4416" y="293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0" name="Line 111"/>
            <p:cNvSpPr>
              <a:spLocks noChangeShapeType="1"/>
            </p:cNvSpPr>
            <p:nvPr/>
          </p:nvSpPr>
          <p:spPr bwMode="auto">
            <a:xfrm flipH="1">
              <a:off x="4416" y="23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1" name="Line 112"/>
            <p:cNvSpPr>
              <a:spLocks noChangeShapeType="1"/>
            </p:cNvSpPr>
            <p:nvPr/>
          </p:nvSpPr>
          <p:spPr bwMode="auto">
            <a:xfrm flipH="1">
              <a:off x="4416" y="18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2" name="Line 113"/>
            <p:cNvSpPr>
              <a:spLocks noChangeShapeType="1"/>
            </p:cNvSpPr>
            <p:nvPr/>
          </p:nvSpPr>
          <p:spPr bwMode="auto">
            <a:xfrm flipH="1">
              <a:off x="4416" y="12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2543175" y="4533902"/>
            <a:ext cx="4573589" cy="76200"/>
            <a:chOff x="1584" y="3456"/>
            <a:chExt cx="2881" cy="48"/>
          </a:xfrm>
        </p:grpSpPr>
        <p:sp>
          <p:nvSpPr>
            <p:cNvPr id="282" name="Line 115"/>
            <p:cNvSpPr>
              <a:spLocks noChangeShapeType="1"/>
            </p:cNvSpPr>
            <p:nvPr/>
          </p:nvSpPr>
          <p:spPr bwMode="auto">
            <a:xfrm flipV="1">
              <a:off x="15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3" name="Line 116"/>
            <p:cNvSpPr>
              <a:spLocks noChangeShapeType="1"/>
            </p:cNvSpPr>
            <p:nvPr/>
          </p:nvSpPr>
          <p:spPr bwMode="auto">
            <a:xfrm flipV="1">
              <a:off x="1992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4" name="Line 117"/>
            <p:cNvSpPr>
              <a:spLocks noChangeShapeType="1"/>
            </p:cNvSpPr>
            <p:nvPr/>
          </p:nvSpPr>
          <p:spPr bwMode="auto">
            <a:xfrm flipV="1">
              <a:off x="2408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5" name="Line 118"/>
            <p:cNvSpPr>
              <a:spLocks noChangeShapeType="1"/>
            </p:cNvSpPr>
            <p:nvPr/>
          </p:nvSpPr>
          <p:spPr bwMode="auto">
            <a:xfrm flipV="1">
              <a:off x="2816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" name="Line 119"/>
            <p:cNvSpPr>
              <a:spLocks noChangeShapeType="1"/>
            </p:cNvSpPr>
            <p:nvPr/>
          </p:nvSpPr>
          <p:spPr bwMode="auto">
            <a:xfrm flipV="1">
              <a:off x="3232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7" name="Line 120"/>
            <p:cNvSpPr>
              <a:spLocks noChangeShapeType="1"/>
            </p:cNvSpPr>
            <p:nvPr/>
          </p:nvSpPr>
          <p:spPr bwMode="auto">
            <a:xfrm flipV="1">
              <a:off x="3640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8" name="Line 121"/>
            <p:cNvSpPr>
              <a:spLocks noChangeShapeType="1"/>
            </p:cNvSpPr>
            <p:nvPr/>
          </p:nvSpPr>
          <p:spPr bwMode="auto">
            <a:xfrm flipV="1">
              <a:off x="4056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9" name="Line 122"/>
            <p:cNvSpPr>
              <a:spLocks noChangeShapeType="1"/>
            </p:cNvSpPr>
            <p:nvPr/>
          </p:nvSpPr>
          <p:spPr bwMode="auto">
            <a:xfrm flipV="1">
              <a:off x="44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0" name="Line 123"/>
            <p:cNvSpPr>
              <a:spLocks noChangeShapeType="1"/>
            </p:cNvSpPr>
            <p:nvPr/>
          </p:nvSpPr>
          <p:spPr bwMode="auto">
            <a:xfrm flipV="1">
              <a:off x="166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1" name="Line 124"/>
            <p:cNvSpPr>
              <a:spLocks noChangeShapeType="1"/>
            </p:cNvSpPr>
            <p:nvPr/>
          </p:nvSpPr>
          <p:spPr bwMode="auto">
            <a:xfrm flipV="1">
              <a:off x="175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2" name="Line 125"/>
            <p:cNvSpPr>
              <a:spLocks noChangeShapeType="1"/>
            </p:cNvSpPr>
            <p:nvPr/>
          </p:nvSpPr>
          <p:spPr bwMode="auto">
            <a:xfrm flipV="1">
              <a:off x="183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3" name="Line 126"/>
            <p:cNvSpPr>
              <a:spLocks noChangeShapeType="1"/>
            </p:cNvSpPr>
            <p:nvPr/>
          </p:nvSpPr>
          <p:spPr bwMode="auto">
            <a:xfrm flipV="1">
              <a:off x="191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4" name="Line 127"/>
            <p:cNvSpPr>
              <a:spLocks noChangeShapeType="1"/>
            </p:cNvSpPr>
            <p:nvPr/>
          </p:nvSpPr>
          <p:spPr bwMode="auto">
            <a:xfrm flipV="1">
              <a:off x="208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5" name="Line 128"/>
            <p:cNvSpPr>
              <a:spLocks noChangeShapeType="1"/>
            </p:cNvSpPr>
            <p:nvPr/>
          </p:nvSpPr>
          <p:spPr bwMode="auto">
            <a:xfrm flipV="1">
              <a:off x="216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6" name="Line 129"/>
            <p:cNvSpPr>
              <a:spLocks noChangeShapeType="1"/>
            </p:cNvSpPr>
            <p:nvPr/>
          </p:nvSpPr>
          <p:spPr bwMode="auto">
            <a:xfrm flipV="1">
              <a:off x="224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" name="Line 130"/>
            <p:cNvSpPr>
              <a:spLocks noChangeShapeType="1"/>
            </p:cNvSpPr>
            <p:nvPr/>
          </p:nvSpPr>
          <p:spPr bwMode="auto">
            <a:xfrm flipV="1">
              <a:off x="232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8" name="Line 131"/>
            <p:cNvSpPr>
              <a:spLocks noChangeShapeType="1"/>
            </p:cNvSpPr>
            <p:nvPr/>
          </p:nvSpPr>
          <p:spPr bwMode="auto">
            <a:xfrm flipV="1">
              <a:off x="248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9" name="Line 132"/>
            <p:cNvSpPr>
              <a:spLocks noChangeShapeType="1"/>
            </p:cNvSpPr>
            <p:nvPr/>
          </p:nvSpPr>
          <p:spPr bwMode="auto">
            <a:xfrm flipV="1">
              <a:off x="256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0" name="Line 133"/>
            <p:cNvSpPr>
              <a:spLocks noChangeShapeType="1"/>
            </p:cNvSpPr>
            <p:nvPr/>
          </p:nvSpPr>
          <p:spPr bwMode="auto">
            <a:xfrm flipV="1">
              <a:off x="265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1" name="Line 134"/>
            <p:cNvSpPr>
              <a:spLocks noChangeShapeType="1"/>
            </p:cNvSpPr>
            <p:nvPr/>
          </p:nvSpPr>
          <p:spPr bwMode="auto">
            <a:xfrm flipV="1">
              <a:off x="273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2" name="Line 135"/>
            <p:cNvSpPr>
              <a:spLocks noChangeShapeType="1"/>
            </p:cNvSpPr>
            <p:nvPr/>
          </p:nvSpPr>
          <p:spPr bwMode="auto">
            <a:xfrm flipV="1">
              <a:off x="290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3" name="Line 136"/>
            <p:cNvSpPr>
              <a:spLocks noChangeShapeType="1"/>
            </p:cNvSpPr>
            <p:nvPr/>
          </p:nvSpPr>
          <p:spPr bwMode="auto">
            <a:xfrm flipV="1">
              <a:off x="298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4" name="Line 137"/>
            <p:cNvSpPr>
              <a:spLocks noChangeShapeType="1"/>
            </p:cNvSpPr>
            <p:nvPr/>
          </p:nvSpPr>
          <p:spPr bwMode="auto">
            <a:xfrm flipV="1">
              <a:off x="306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5" name="Line 138"/>
            <p:cNvSpPr>
              <a:spLocks noChangeShapeType="1"/>
            </p:cNvSpPr>
            <p:nvPr/>
          </p:nvSpPr>
          <p:spPr bwMode="auto">
            <a:xfrm flipV="1">
              <a:off x="314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6" name="Line 139"/>
            <p:cNvSpPr>
              <a:spLocks noChangeShapeType="1"/>
            </p:cNvSpPr>
            <p:nvPr/>
          </p:nvSpPr>
          <p:spPr bwMode="auto">
            <a:xfrm flipV="1">
              <a:off x="331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7" name="Line 140"/>
            <p:cNvSpPr>
              <a:spLocks noChangeShapeType="1"/>
            </p:cNvSpPr>
            <p:nvPr/>
          </p:nvSpPr>
          <p:spPr bwMode="auto">
            <a:xfrm flipV="1">
              <a:off x="339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8" name="Line 141"/>
            <p:cNvSpPr>
              <a:spLocks noChangeShapeType="1"/>
            </p:cNvSpPr>
            <p:nvPr/>
          </p:nvSpPr>
          <p:spPr bwMode="auto">
            <a:xfrm flipV="1">
              <a:off x="348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" name="Line 142"/>
            <p:cNvSpPr>
              <a:spLocks noChangeShapeType="1"/>
            </p:cNvSpPr>
            <p:nvPr/>
          </p:nvSpPr>
          <p:spPr bwMode="auto">
            <a:xfrm flipV="1">
              <a:off x="356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0" name="Line 143"/>
            <p:cNvSpPr>
              <a:spLocks noChangeShapeType="1"/>
            </p:cNvSpPr>
            <p:nvPr/>
          </p:nvSpPr>
          <p:spPr bwMode="auto">
            <a:xfrm flipV="1">
              <a:off x="372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1" name="Line 144"/>
            <p:cNvSpPr>
              <a:spLocks noChangeShapeType="1"/>
            </p:cNvSpPr>
            <p:nvPr/>
          </p:nvSpPr>
          <p:spPr bwMode="auto">
            <a:xfrm flipV="1">
              <a:off x="380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2" name="Line 145"/>
            <p:cNvSpPr>
              <a:spLocks noChangeShapeType="1"/>
            </p:cNvSpPr>
            <p:nvPr/>
          </p:nvSpPr>
          <p:spPr bwMode="auto">
            <a:xfrm flipV="1">
              <a:off x="388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3" name="Line 146"/>
            <p:cNvSpPr>
              <a:spLocks noChangeShapeType="1"/>
            </p:cNvSpPr>
            <p:nvPr/>
          </p:nvSpPr>
          <p:spPr bwMode="auto">
            <a:xfrm flipV="1">
              <a:off x="396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4" name="Line 147"/>
            <p:cNvSpPr>
              <a:spLocks noChangeShapeType="1"/>
            </p:cNvSpPr>
            <p:nvPr/>
          </p:nvSpPr>
          <p:spPr bwMode="auto">
            <a:xfrm flipV="1">
              <a:off x="413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5" name="Line 148"/>
            <p:cNvSpPr>
              <a:spLocks noChangeShapeType="1"/>
            </p:cNvSpPr>
            <p:nvPr/>
          </p:nvSpPr>
          <p:spPr bwMode="auto">
            <a:xfrm flipV="1">
              <a:off x="421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6" name="Line 149"/>
            <p:cNvSpPr>
              <a:spLocks noChangeShapeType="1"/>
            </p:cNvSpPr>
            <p:nvPr/>
          </p:nvSpPr>
          <p:spPr bwMode="auto">
            <a:xfrm flipV="1">
              <a:off x="429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" name="Line 150"/>
            <p:cNvSpPr>
              <a:spLocks noChangeShapeType="1"/>
            </p:cNvSpPr>
            <p:nvPr/>
          </p:nvSpPr>
          <p:spPr bwMode="auto">
            <a:xfrm flipV="1">
              <a:off x="438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2543175" y="736600"/>
            <a:ext cx="4573589" cy="76200"/>
            <a:chOff x="1584" y="1064"/>
            <a:chExt cx="2881" cy="48"/>
          </a:xfrm>
        </p:grpSpPr>
        <p:sp>
          <p:nvSpPr>
            <p:cNvPr id="246" name="Line 152"/>
            <p:cNvSpPr>
              <a:spLocks noChangeShapeType="1"/>
            </p:cNvSpPr>
            <p:nvPr/>
          </p:nvSpPr>
          <p:spPr bwMode="auto">
            <a:xfrm>
              <a:off x="15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7" name="Line 153"/>
            <p:cNvSpPr>
              <a:spLocks noChangeShapeType="1"/>
            </p:cNvSpPr>
            <p:nvPr/>
          </p:nvSpPr>
          <p:spPr bwMode="auto">
            <a:xfrm>
              <a:off x="1992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8" name="Line 154"/>
            <p:cNvSpPr>
              <a:spLocks noChangeShapeType="1"/>
            </p:cNvSpPr>
            <p:nvPr/>
          </p:nvSpPr>
          <p:spPr bwMode="auto">
            <a:xfrm>
              <a:off x="2408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Line 155"/>
            <p:cNvSpPr>
              <a:spLocks noChangeShapeType="1"/>
            </p:cNvSpPr>
            <p:nvPr/>
          </p:nvSpPr>
          <p:spPr bwMode="auto">
            <a:xfrm>
              <a:off x="2816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0" name="Line 156"/>
            <p:cNvSpPr>
              <a:spLocks noChangeShapeType="1"/>
            </p:cNvSpPr>
            <p:nvPr/>
          </p:nvSpPr>
          <p:spPr bwMode="auto">
            <a:xfrm>
              <a:off x="3232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1" name="Line 157"/>
            <p:cNvSpPr>
              <a:spLocks noChangeShapeType="1"/>
            </p:cNvSpPr>
            <p:nvPr/>
          </p:nvSpPr>
          <p:spPr bwMode="auto">
            <a:xfrm>
              <a:off x="3640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2" name="Line 158"/>
            <p:cNvSpPr>
              <a:spLocks noChangeShapeType="1"/>
            </p:cNvSpPr>
            <p:nvPr/>
          </p:nvSpPr>
          <p:spPr bwMode="auto">
            <a:xfrm>
              <a:off x="4056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3" name="Line 159"/>
            <p:cNvSpPr>
              <a:spLocks noChangeShapeType="1"/>
            </p:cNvSpPr>
            <p:nvPr/>
          </p:nvSpPr>
          <p:spPr bwMode="auto">
            <a:xfrm>
              <a:off x="44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4" name="Line 160"/>
            <p:cNvSpPr>
              <a:spLocks noChangeShapeType="1"/>
            </p:cNvSpPr>
            <p:nvPr/>
          </p:nvSpPr>
          <p:spPr bwMode="auto">
            <a:xfrm>
              <a:off x="166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5" name="Line 161"/>
            <p:cNvSpPr>
              <a:spLocks noChangeShapeType="1"/>
            </p:cNvSpPr>
            <p:nvPr/>
          </p:nvSpPr>
          <p:spPr bwMode="auto">
            <a:xfrm>
              <a:off x="175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" name="Line 162"/>
            <p:cNvSpPr>
              <a:spLocks noChangeShapeType="1"/>
            </p:cNvSpPr>
            <p:nvPr/>
          </p:nvSpPr>
          <p:spPr bwMode="auto">
            <a:xfrm>
              <a:off x="183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7" name="Line 163"/>
            <p:cNvSpPr>
              <a:spLocks noChangeShapeType="1"/>
            </p:cNvSpPr>
            <p:nvPr/>
          </p:nvSpPr>
          <p:spPr bwMode="auto">
            <a:xfrm>
              <a:off x="191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" name="Line 164"/>
            <p:cNvSpPr>
              <a:spLocks noChangeShapeType="1"/>
            </p:cNvSpPr>
            <p:nvPr/>
          </p:nvSpPr>
          <p:spPr bwMode="auto">
            <a:xfrm>
              <a:off x="208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" name="Line 165"/>
            <p:cNvSpPr>
              <a:spLocks noChangeShapeType="1"/>
            </p:cNvSpPr>
            <p:nvPr/>
          </p:nvSpPr>
          <p:spPr bwMode="auto">
            <a:xfrm>
              <a:off x="216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" name="Line 166"/>
            <p:cNvSpPr>
              <a:spLocks noChangeShapeType="1"/>
            </p:cNvSpPr>
            <p:nvPr/>
          </p:nvSpPr>
          <p:spPr bwMode="auto">
            <a:xfrm>
              <a:off x="224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1" name="Line 167"/>
            <p:cNvSpPr>
              <a:spLocks noChangeShapeType="1"/>
            </p:cNvSpPr>
            <p:nvPr/>
          </p:nvSpPr>
          <p:spPr bwMode="auto">
            <a:xfrm>
              <a:off x="232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2" name="Line 168"/>
            <p:cNvSpPr>
              <a:spLocks noChangeShapeType="1"/>
            </p:cNvSpPr>
            <p:nvPr/>
          </p:nvSpPr>
          <p:spPr bwMode="auto">
            <a:xfrm>
              <a:off x="248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3" name="Line 169"/>
            <p:cNvSpPr>
              <a:spLocks noChangeShapeType="1"/>
            </p:cNvSpPr>
            <p:nvPr/>
          </p:nvSpPr>
          <p:spPr bwMode="auto">
            <a:xfrm>
              <a:off x="256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4" name="Line 170"/>
            <p:cNvSpPr>
              <a:spLocks noChangeShapeType="1"/>
            </p:cNvSpPr>
            <p:nvPr/>
          </p:nvSpPr>
          <p:spPr bwMode="auto">
            <a:xfrm>
              <a:off x="265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5" name="Line 171"/>
            <p:cNvSpPr>
              <a:spLocks noChangeShapeType="1"/>
            </p:cNvSpPr>
            <p:nvPr/>
          </p:nvSpPr>
          <p:spPr bwMode="auto">
            <a:xfrm>
              <a:off x="273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" name="Line 172"/>
            <p:cNvSpPr>
              <a:spLocks noChangeShapeType="1"/>
            </p:cNvSpPr>
            <p:nvPr/>
          </p:nvSpPr>
          <p:spPr bwMode="auto">
            <a:xfrm>
              <a:off x="290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Line 173"/>
            <p:cNvSpPr>
              <a:spLocks noChangeShapeType="1"/>
            </p:cNvSpPr>
            <p:nvPr/>
          </p:nvSpPr>
          <p:spPr bwMode="auto">
            <a:xfrm>
              <a:off x="298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8" name="Line 174"/>
            <p:cNvSpPr>
              <a:spLocks noChangeShapeType="1"/>
            </p:cNvSpPr>
            <p:nvPr/>
          </p:nvSpPr>
          <p:spPr bwMode="auto">
            <a:xfrm>
              <a:off x="306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9" name="Line 175"/>
            <p:cNvSpPr>
              <a:spLocks noChangeShapeType="1"/>
            </p:cNvSpPr>
            <p:nvPr/>
          </p:nvSpPr>
          <p:spPr bwMode="auto">
            <a:xfrm>
              <a:off x="314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0" name="Line 176"/>
            <p:cNvSpPr>
              <a:spLocks noChangeShapeType="1"/>
            </p:cNvSpPr>
            <p:nvPr/>
          </p:nvSpPr>
          <p:spPr bwMode="auto">
            <a:xfrm>
              <a:off x="331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1" name="Line 177"/>
            <p:cNvSpPr>
              <a:spLocks noChangeShapeType="1"/>
            </p:cNvSpPr>
            <p:nvPr/>
          </p:nvSpPr>
          <p:spPr bwMode="auto">
            <a:xfrm>
              <a:off x="3392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2" name="Line 178"/>
            <p:cNvSpPr>
              <a:spLocks noChangeShapeType="1"/>
            </p:cNvSpPr>
            <p:nvPr/>
          </p:nvSpPr>
          <p:spPr bwMode="auto">
            <a:xfrm>
              <a:off x="348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3" name="Line 179"/>
            <p:cNvSpPr>
              <a:spLocks noChangeShapeType="1"/>
            </p:cNvSpPr>
            <p:nvPr/>
          </p:nvSpPr>
          <p:spPr bwMode="auto">
            <a:xfrm>
              <a:off x="356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4" name="Line 180"/>
            <p:cNvSpPr>
              <a:spLocks noChangeShapeType="1"/>
            </p:cNvSpPr>
            <p:nvPr/>
          </p:nvSpPr>
          <p:spPr bwMode="auto">
            <a:xfrm>
              <a:off x="3720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5" name="Line 181"/>
            <p:cNvSpPr>
              <a:spLocks noChangeShapeType="1"/>
            </p:cNvSpPr>
            <p:nvPr/>
          </p:nvSpPr>
          <p:spPr bwMode="auto">
            <a:xfrm>
              <a:off x="380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6" name="Line 182"/>
            <p:cNvSpPr>
              <a:spLocks noChangeShapeType="1"/>
            </p:cNvSpPr>
            <p:nvPr/>
          </p:nvSpPr>
          <p:spPr bwMode="auto">
            <a:xfrm>
              <a:off x="388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7" name="Line 183"/>
            <p:cNvSpPr>
              <a:spLocks noChangeShapeType="1"/>
            </p:cNvSpPr>
            <p:nvPr/>
          </p:nvSpPr>
          <p:spPr bwMode="auto">
            <a:xfrm>
              <a:off x="3968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8" name="Line 184"/>
            <p:cNvSpPr>
              <a:spLocks noChangeShapeType="1"/>
            </p:cNvSpPr>
            <p:nvPr/>
          </p:nvSpPr>
          <p:spPr bwMode="auto">
            <a:xfrm>
              <a:off x="413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9" name="Line 185"/>
            <p:cNvSpPr>
              <a:spLocks noChangeShapeType="1"/>
            </p:cNvSpPr>
            <p:nvPr/>
          </p:nvSpPr>
          <p:spPr bwMode="auto">
            <a:xfrm>
              <a:off x="421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0" name="Line 186"/>
            <p:cNvSpPr>
              <a:spLocks noChangeShapeType="1"/>
            </p:cNvSpPr>
            <p:nvPr/>
          </p:nvSpPr>
          <p:spPr bwMode="auto">
            <a:xfrm>
              <a:off x="4296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1" name="Line 187"/>
            <p:cNvSpPr>
              <a:spLocks noChangeShapeType="1"/>
            </p:cNvSpPr>
            <p:nvPr/>
          </p:nvSpPr>
          <p:spPr bwMode="auto">
            <a:xfrm>
              <a:off x="4384" y="106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Line 188"/>
          <p:cNvSpPr>
            <a:spLocks noChangeShapeType="1"/>
          </p:cNvSpPr>
          <p:nvPr/>
        </p:nvSpPr>
        <p:spPr bwMode="auto">
          <a:xfrm flipV="1">
            <a:off x="2543175" y="736600"/>
            <a:ext cx="1588" cy="38735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" name="Line 189"/>
          <p:cNvSpPr>
            <a:spLocks noChangeShapeType="1"/>
          </p:cNvSpPr>
          <p:nvPr/>
        </p:nvSpPr>
        <p:spPr bwMode="auto">
          <a:xfrm flipV="1">
            <a:off x="7115177" y="736600"/>
            <a:ext cx="1588" cy="38735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Line 190"/>
          <p:cNvSpPr>
            <a:spLocks noChangeShapeType="1"/>
          </p:cNvSpPr>
          <p:nvPr/>
        </p:nvSpPr>
        <p:spPr bwMode="auto">
          <a:xfrm>
            <a:off x="2543175" y="4610102"/>
            <a:ext cx="4572001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" name="Line 191"/>
          <p:cNvSpPr>
            <a:spLocks noChangeShapeType="1"/>
          </p:cNvSpPr>
          <p:nvPr/>
        </p:nvSpPr>
        <p:spPr bwMode="auto">
          <a:xfrm>
            <a:off x="2543175" y="736600"/>
            <a:ext cx="4572001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8" name="Group 192"/>
          <p:cNvGrpSpPr>
            <a:grpSpLocks/>
          </p:cNvGrpSpPr>
          <p:nvPr/>
        </p:nvGrpSpPr>
        <p:grpSpPr bwMode="auto">
          <a:xfrm>
            <a:off x="1670050" y="838200"/>
            <a:ext cx="776288" cy="3898902"/>
            <a:chOff x="1208" y="1176"/>
            <a:chExt cx="489" cy="2456"/>
          </a:xfrm>
        </p:grpSpPr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1208" y="3440"/>
              <a:ext cx="4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0.0001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2" name="Rectangle 194"/>
            <p:cNvSpPr>
              <a:spLocks noChangeArrowheads="1"/>
            </p:cNvSpPr>
            <p:nvPr/>
          </p:nvSpPr>
          <p:spPr bwMode="auto">
            <a:xfrm>
              <a:off x="1264" y="2880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0.001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3" name="Rectangle 195"/>
            <p:cNvSpPr>
              <a:spLocks noChangeArrowheads="1"/>
            </p:cNvSpPr>
            <p:nvPr/>
          </p:nvSpPr>
          <p:spPr bwMode="auto">
            <a:xfrm>
              <a:off x="1320" y="2312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0.01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4" name="Rectangle 196"/>
            <p:cNvSpPr>
              <a:spLocks noChangeArrowheads="1"/>
            </p:cNvSpPr>
            <p:nvPr/>
          </p:nvSpPr>
          <p:spPr bwMode="auto">
            <a:xfrm>
              <a:off x="1376" y="1744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0.1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5" name="Rectangle 197"/>
            <p:cNvSpPr>
              <a:spLocks noChangeArrowheads="1"/>
            </p:cNvSpPr>
            <p:nvPr/>
          </p:nvSpPr>
          <p:spPr bwMode="auto">
            <a:xfrm>
              <a:off x="1456" y="117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kumimoji="0" lang="pl-PL" b="1">
                <a:latin typeface="Times New Roman" pitchFamily="18" charset="0"/>
              </a:endParaRPr>
            </a:p>
          </p:txBody>
        </p:sp>
      </p:grpSp>
      <p:grpSp>
        <p:nvGrpSpPr>
          <p:cNvPr id="23" name="Group 198"/>
          <p:cNvGrpSpPr>
            <a:grpSpLocks/>
          </p:cNvGrpSpPr>
          <p:nvPr/>
        </p:nvGrpSpPr>
        <p:grpSpPr bwMode="auto">
          <a:xfrm>
            <a:off x="2466975" y="4667252"/>
            <a:ext cx="4200526" cy="304800"/>
            <a:chOff x="1560" y="3576"/>
            <a:chExt cx="2646" cy="192"/>
          </a:xfrm>
        </p:grpSpPr>
        <p:sp>
          <p:nvSpPr>
            <p:cNvPr id="234" name="Rectangle 199"/>
            <p:cNvSpPr>
              <a:spLocks noChangeArrowheads="1"/>
            </p:cNvSpPr>
            <p:nvPr/>
          </p:nvSpPr>
          <p:spPr bwMode="auto">
            <a:xfrm>
              <a:off x="1560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0.0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35" name="Rectangle 200"/>
            <p:cNvSpPr>
              <a:spLocks noChangeArrowheads="1"/>
            </p:cNvSpPr>
            <p:nvPr/>
          </p:nvSpPr>
          <p:spPr bwMode="auto">
            <a:xfrm>
              <a:off x="1928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0.5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36" name="Rectangle 201"/>
            <p:cNvSpPr>
              <a:spLocks noChangeArrowheads="1"/>
            </p:cNvSpPr>
            <p:nvPr/>
          </p:nvSpPr>
          <p:spPr bwMode="auto">
            <a:xfrm>
              <a:off x="2342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37" name="Rectangle 202"/>
            <p:cNvSpPr>
              <a:spLocks noChangeArrowheads="1"/>
            </p:cNvSpPr>
            <p:nvPr/>
          </p:nvSpPr>
          <p:spPr bwMode="auto">
            <a:xfrm>
              <a:off x="2734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1.5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38" name="Rectangle 203"/>
            <p:cNvSpPr>
              <a:spLocks noChangeArrowheads="1"/>
            </p:cNvSpPr>
            <p:nvPr/>
          </p:nvSpPr>
          <p:spPr bwMode="auto">
            <a:xfrm>
              <a:off x="3160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2.0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39" name="Rectangle 204"/>
            <p:cNvSpPr>
              <a:spLocks noChangeArrowheads="1"/>
            </p:cNvSpPr>
            <p:nvPr/>
          </p:nvSpPr>
          <p:spPr bwMode="auto">
            <a:xfrm>
              <a:off x="3576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2.5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0" name="Rectangle 205"/>
            <p:cNvSpPr>
              <a:spLocks noChangeArrowheads="1"/>
            </p:cNvSpPr>
            <p:nvPr/>
          </p:nvSpPr>
          <p:spPr bwMode="auto">
            <a:xfrm>
              <a:off x="3984" y="3576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Arial" pitchFamily="34" charset="0"/>
                </a:rPr>
                <a:t>3.0</a:t>
              </a:r>
              <a:endParaRPr kumimoji="0" lang="pl-PL" b="1">
                <a:latin typeface="Times New Roman" pitchFamily="18" charset="0"/>
              </a:endParaRPr>
            </a:p>
          </p:txBody>
        </p:sp>
      </p:grpSp>
      <p:sp>
        <p:nvSpPr>
          <p:cNvPr id="25" name="Text Box 206"/>
          <p:cNvSpPr txBox="1">
            <a:spLocks noChangeArrowheads="1"/>
          </p:cNvSpPr>
          <p:nvPr/>
        </p:nvSpPr>
        <p:spPr bwMode="auto">
          <a:xfrm rot="16200000">
            <a:off x="150812" y="2505076"/>
            <a:ext cx="234950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3200" b="1">
                <a:latin typeface="Times New Roman" pitchFamily="18" charset="0"/>
              </a:rPr>
              <a:t>|OVERLAP|</a:t>
            </a:r>
          </a:p>
        </p:txBody>
      </p:sp>
      <p:sp>
        <p:nvSpPr>
          <p:cNvPr id="26" name="Text Box 207"/>
          <p:cNvSpPr txBox="1">
            <a:spLocks noChangeArrowheads="1"/>
          </p:cNvSpPr>
          <p:nvPr/>
        </p:nvSpPr>
        <p:spPr bwMode="auto">
          <a:xfrm>
            <a:off x="5918201" y="4883152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Symbol" pitchFamily="18" charset="2"/>
              </a:rPr>
              <a:t>b</a:t>
            </a:r>
            <a:r>
              <a:rPr kumimoji="0" lang="pl-PL" sz="2400" b="1" baseline="-25000">
                <a:latin typeface="Times New Roman" pitchFamily="18" charset="0"/>
              </a:rPr>
              <a:t>T</a:t>
            </a:r>
            <a:r>
              <a:rPr kumimoji="0" lang="pl-PL" sz="2400" b="1">
                <a:latin typeface="Times New Roman" pitchFamily="18" charset="0"/>
              </a:rPr>
              <a:t> [rad]</a:t>
            </a:r>
            <a:endParaRPr kumimoji="0" lang="pl-PL" sz="2400" b="1" baseline="-25000">
              <a:latin typeface="Times New Roman" pitchFamily="18" charset="0"/>
            </a:endParaRPr>
          </a:p>
        </p:txBody>
      </p:sp>
      <p:sp>
        <p:nvSpPr>
          <p:cNvPr id="27" name="Line 208"/>
          <p:cNvSpPr>
            <a:spLocks noChangeShapeType="1"/>
          </p:cNvSpPr>
          <p:nvPr/>
        </p:nvSpPr>
        <p:spPr bwMode="auto">
          <a:xfrm flipV="1">
            <a:off x="6638926" y="2847976"/>
            <a:ext cx="1524000" cy="13430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lg" len="lg"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8" name="Text Box 209"/>
          <p:cNvSpPr txBox="1">
            <a:spLocks noChangeArrowheads="1"/>
          </p:cNvSpPr>
          <p:nvPr/>
        </p:nvSpPr>
        <p:spPr bwMode="auto">
          <a:xfrm>
            <a:off x="7604127" y="2384426"/>
            <a:ext cx="113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 dirty="0" err="1">
                <a:solidFill>
                  <a:srgbClr val="FF0000"/>
                </a:solidFill>
                <a:latin typeface="Times New Roman" pitchFamily="18" charset="0"/>
              </a:rPr>
              <a:t>only</a:t>
            </a:r>
            <a:r>
              <a:rPr kumimoji="0" lang="pl-PL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sz="2400" b="1" dirty="0" smtClean="0">
                <a:solidFill>
                  <a:srgbClr val="FF0000"/>
                </a:solidFill>
                <a:latin typeface="Times New Roman" pitchFamily="18" charset="0"/>
              </a:rPr>
              <a:t>IP</a:t>
            </a:r>
            <a:endParaRPr kumimoji="0" lang="pl-PL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210"/>
          <p:cNvGrpSpPr>
            <a:grpSpLocks/>
          </p:cNvGrpSpPr>
          <p:nvPr/>
        </p:nvGrpSpPr>
        <p:grpSpPr bwMode="auto">
          <a:xfrm>
            <a:off x="2568575" y="1041400"/>
            <a:ext cx="4051301" cy="2501901"/>
            <a:chOff x="1600" y="1256"/>
            <a:chExt cx="2552" cy="1576"/>
          </a:xfrm>
        </p:grpSpPr>
        <p:sp>
          <p:nvSpPr>
            <p:cNvPr id="135" name="Line 211"/>
            <p:cNvSpPr>
              <a:spLocks noChangeShapeType="1"/>
            </p:cNvSpPr>
            <p:nvPr/>
          </p:nvSpPr>
          <p:spPr bwMode="auto">
            <a:xfrm flipH="1">
              <a:off x="4120" y="1824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6" name="Line 212"/>
            <p:cNvSpPr>
              <a:spLocks noChangeShapeType="1"/>
            </p:cNvSpPr>
            <p:nvPr/>
          </p:nvSpPr>
          <p:spPr bwMode="auto">
            <a:xfrm flipH="1">
              <a:off x="4096" y="182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7" name="Line 213"/>
            <p:cNvSpPr>
              <a:spLocks noChangeShapeType="1"/>
            </p:cNvSpPr>
            <p:nvPr/>
          </p:nvSpPr>
          <p:spPr bwMode="auto">
            <a:xfrm flipH="1">
              <a:off x="4072" y="182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8" name="Line 214"/>
            <p:cNvSpPr>
              <a:spLocks noChangeShapeType="1"/>
            </p:cNvSpPr>
            <p:nvPr/>
          </p:nvSpPr>
          <p:spPr bwMode="auto">
            <a:xfrm flipH="1">
              <a:off x="4048" y="1832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9" name="Line 215"/>
            <p:cNvSpPr>
              <a:spLocks noChangeShapeType="1"/>
            </p:cNvSpPr>
            <p:nvPr/>
          </p:nvSpPr>
          <p:spPr bwMode="auto">
            <a:xfrm flipH="1">
              <a:off x="4024" y="1832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0" name="Line 216"/>
            <p:cNvSpPr>
              <a:spLocks noChangeShapeType="1"/>
            </p:cNvSpPr>
            <p:nvPr/>
          </p:nvSpPr>
          <p:spPr bwMode="auto">
            <a:xfrm flipH="1">
              <a:off x="3992" y="1840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1" name="Line 217"/>
            <p:cNvSpPr>
              <a:spLocks noChangeShapeType="1"/>
            </p:cNvSpPr>
            <p:nvPr/>
          </p:nvSpPr>
          <p:spPr bwMode="auto">
            <a:xfrm flipH="1">
              <a:off x="3968" y="1848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2" name="Line 218"/>
            <p:cNvSpPr>
              <a:spLocks noChangeShapeType="1"/>
            </p:cNvSpPr>
            <p:nvPr/>
          </p:nvSpPr>
          <p:spPr bwMode="auto">
            <a:xfrm flipH="1">
              <a:off x="3944" y="186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3" name="Line 219"/>
            <p:cNvSpPr>
              <a:spLocks noChangeShapeType="1"/>
            </p:cNvSpPr>
            <p:nvPr/>
          </p:nvSpPr>
          <p:spPr bwMode="auto">
            <a:xfrm flipH="1">
              <a:off x="3920" y="1872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4" name="Line 220"/>
            <p:cNvSpPr>
              <a:spLocks noChangeShapeType="1"/>
            </p:cNvSpPr>
            <p:nvPr/>
          </p:nvSpPr>
          <p:spPr bwMode="auto">
            <a:xfrm flipH="1">
              <a:off x="3896" y="1888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5" name="Line 221"/>
            <p:cNvSpPr>
              <a:spLocks noChangeShapeType="1"/>
            </p:cNvSpPr>
            <p:nvPr/>
          </p:nvSpPr>
          <p:spPr bwMode="auto">
            <a:xfrm flipH="1">
              <a:off x="3864" y="1904"/>
              <a:ext cx="32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6" name="Line 222"/>
            <p:cNvSpPr>
              <a:spLocks noChangeShapeType="1"/>
            </p:cNvSpPr>
            <p:nvPr/>
          </p:nvSpPr>
          <p:spPr bwMode="auto">
            <a:xfrm flipH="1">
              <a:off x="3840" y="1928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7" name="Line 223"/>
            <p:cNvSpPr>
              <a:spLocks noChangeShapeType="1"/>
            </p:cNvSpPr>
            <p:nvPr/>
          </p:nvSpPr>
          <p:spPr bwMode="auto">
            <a:xfrm flipH="1">
              <a:off x="3816" y="1952"/>
              <a:ext cx="24" cy="3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8" name="Line 224"/>
            <p:cNvSpPr>
              <a:spLocks noChangeShapeType="1"/>
            </p:cNvSpPr>
            <p:nvPr/>
          </p:nvSpPr>
          <p:spPr bwMode="auto">
            <a:xfrm flipH="1">
              <a:off x="3792" y="1984"/>
              <a:ext cx="24" cy="40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9" name="Line 225"/>
            <p:cNvSpPr>
              <a:spLocks noChangeShapeType="1"/>
            </p:cNvSpPr>
            <p:nvPr/>
          </p:nvSpPr>
          <p:spPr bwMode="auto">
            <a:xfrm flipH="1">
              <a:off x="3760" y="2024"/>
              <a:ext cx="32" cy="40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Line 226"/>
            <p:cNvSpPr>
              <a:spLocks noChangeShapeType="1"/>
            </p:cNvSpPr>
            <p:nvPr/>
          </p:nvSpPr>
          <p:spPr bwMode="auto">
            <a:xfrm flipH="1">
              <a:off x="3736" y="2064"/>
              <a:ext cx="24" cy="6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1" name="Line 227"/>
            <p:cNvSpPr>
              <a:spLocks noChangeShapeType="1"/>
            </p:cNvSpPr>
            <p:nvPr/>
          </p:nvSpPr>
          <p:spPr bwMode="auto">
            <a:xfrm flipH="1">
              <a:off x="3712" y="2128"/>
              <a:ext cx="24" cy="8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2" name="Line 228"/>
            <p:cNvSpPr>
              <a:spLocks noChangeShapeType="1"/>
            </p:cNvSpPr>
            <p:nvPr/>
          </p:nvSpPr>
          <p:spPr bwMode="auto">
            <a:xfrm flipH="1">
              <a:off x="3688" y="2216"/>
              <a:ext cx="24" cy="14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3" name="Line 229"/>
            <p:cNvSpPr>
              <a:spLocks noChangeShapeType="1"/>
            </p:cNvSpPr>
            <p:nvPr/>
          </p:nvSpPr>
          <p:spPr bwMode="auto">
            <a:xfrm flipH="1">
              <a:off x="3664" y="2360"/>
              <a:ext cx="24" cy="47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4" name="Line 230"/>
            <p:cNvSpPr>
              <a:spLocks noChangeShapeType="1"/>
            </p:cNvSpPr>
            <p:nvPr/>
          </p:nvSpPr>
          <p:spPr bwMode="auto">
            <a:xfrm flipH="1" flipV="1">
              <a:off x="3632" y="2440"/>
              <a:ext cx="32" cy="39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5" name="Line 231"/>
            <p:cNvSpPr>
              <a:spLocks noChangeShapeType="1"/>
            </p:cNvSpPr>
            <p:nvPr/>
          </p:nvSpPr>
          <p:spPr bwMode="auto">
            <a:xfrm flipH="1" flipV="1">
              <a:off x="3608" y="2240"/>
              <a:ext cx="24" cy="200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6" name="Line 232"/>
            <p:cNvSpPr>
              <a:spLocks noChangeShapeType="1"/>
            </p:cNvSpPr>
            <p:nvPr/>
          </p:nvSpPr>
          <p:spPr bwMode="auto">
            <a:xfrm flipH="1" flipV="1">
              <a:off x="3584" y="2128"/>
              <a:ext cx="24" cy="11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7" name="Line 233"/>
            <p:cNvSpPr>
              <a:spLocks noChangeShapeType="1"/>
            </p:cNvSpPr>
            <p:nvPr/>
          </p:nvSpPr>
          <p:spPr bwMode="auto">
            <a:xfrm flipH="1" flipV="1">
              <a:off x="3560" y="2048"/>
              <a:ext cx="24" cy="80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8" name="Line 234"/>
            <p:cNvSpPr>
              <a:spLocks noChangeShapeType="1"/>
            </p:cNvSpPr>
            <p:nvPr/>
          </p:nvSpPr>
          <p:spPr bwMode="auto">
            <a:xfrm flipH="1" flipV="1">
              <a:off x="3536" y="1984"/>
              <a:ext cx="24" cy="6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9" name="Line 235"/>
            <p:cNvSpPr>
              <a:spLocks noChangeShapeType="1"/>
            </p:cNvSpPr>
            <p:nvPr/>
          </p:nvSpPr>
          <p:spPr bwMode="auto">
            <a:xfrm flipH="1" flipV="1">
              <a:off x="3504" y="1936"/>
              <a:ext cx="32" cy="4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0" name="Line 236"/>
            <p:cNvSpPr>
              <a:spLocks noChangeShapeType="1"/>
            </p:cNvSpPr>
            <p:nvPr/>
          </p:nvSpPr>
          <p:spPr bwMode="auto">
            <a:xfrm flipH="1" flipV="1">
              <a:off x="3480" y="1888"/>
              <a:ext cx="24" cy="4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1" name="Line 237"/>
            <p:cNvSpPr>
              <a:spLocks noChangeShapeType="1"/>
            </p:cNvSpPr>
            <p:nvPr/>
          </p:nvSpPr>
          <p:spPr bwMode="auto">
            <a:xfrm flipH="1" flipV="1">
              <a:off x="3456" y="1848"/>
              <a:ext cx="24" cy="40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2" name="Line 238"/>
            <p:cNvSpPr>
              <a:spLocks noChangeShapeType="1"/>
            </p:cNvSpPr>
            <p:nvPr/>
          </p:nvSpPr>
          <p:spPr bwMode="auto">
            <a:xfrm flipH="1" flipV="1">
              <a:off x="3432" y="1816"/>
              <a:ext cx="24" cy="3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3" name="Line 239"/>
            <p:cNvSpPr>
              <a:spLocks noChangeShapeType="1"/>
            </p:cNvSpPr>
            <p:nvPr/>
          </p:nvSpPr>
          <p:spPr bwMode="auto">
            <a:xfrm flipH="1" flipV="1">
              <a:off x="3400" y="1784"/>
              <a:ext cx="32" cy="32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" name="Line 240"/>
            <p:cNvSpPr>
              <a:spLocks noChangeShapeType="1"/>
            </p:cNvSpPr>
            <p:nvPr/>
          </p:nvSpPr>
          <p:spPr bwMode="auto">
            <a:xfrm flipH="1" flipV="1">
              <a:off x="3376" y="1760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5" name="Line 241"/>
            <p:cNvSpPr>
              <a:spLocks noChangeShapeType="1"/>
            </p:cNvSpPr>
            <p:nvPr/>
          </p:nvSpPr>
          <p:spPr bwMode="auto">
            <a:xfrm flipH="1" flipV="1">
              <a:off x="3352" y="1736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6" name="Line 242"/>
            <p:cNvSpPr>
              <a:spLocks noChangeShapeType="1"/>
            </p:cNvSpPr>
            <p:nvPr/>
          </p:nvSpPr>
          <p:spPr bwMode="auto">
            <a:xfrm flipH="1" flipV="1">
              <a:off x="3328" y="1712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7" name="Line 243"/>
            <p:cNvSpPr>
              <a:spLocks noChangeShapeType="1"/>
            </p:cNvSpPr>
            <p:nvPr/>
          </p:nvSpPr>
          <p:spPr bwMode="auto">
            <a:xfrm flipH="1" flipV="1">
              <a:off x="3304" y="1688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Line 244"/>
            <p:cNvSpPr>
              <a:spLocks noChangeShapeType="1"/>
            </p:cNvSpPr>
            <p:nvPr/>
          </p:nvSpPr>
          <p:spPr bwMode="auto">
            <a:xfrm flipH="1" flipV="1">
              <a:off x="3272" y="1672"/>
              <a:ext cx="32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9" name="Line 245"/>
            <p:cNvSpPr>
              <a:spLocks noChangeShapeType="1"/>
            </p:cNvSpPr>
            <p:nvPr/>
          </p:nvSpPr>
          <p:spPr bwMode="auto">
            <a:xfrm flipH="1" flipV="1">
              <a:off x="3248" y="1648"/>
              <a:ext cx="24" cy="24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0" name="Line 246"/>
            <p:cNvSpPr>
              <a:spLocks noChangeShapeType="1"/>
            </p:cNvSpPr>
            <p:nvPr/>
          </p:nvSpPr>
          <p:spPr bwMode="auto">
            <a:xfrm flipH="1" flipV="1">
              <a:off x="3224" y="1632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1" name="Line 247"/>
            <p:cNvSpPr>
              <a:spLocks noChangeShapeType="1"/>
            </p:cNvSpPr>
            <p:nvPr/>
          </p:nvSpPr>
          <p:spPr bwMode="auto">
            <a:xfrm flipH="1" flipV="1">
              <a:off x="3200" y="1616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2" name="Line 248"/>
            <p:cNvSpPr>
              <a:spLocks noChangeShapeType="1"/>
            </p:cNvSpPr>
            <p:nvPr/>
          </p:nvSpPr>
          <p:spPr bwMode="auto">
            <a:xfrm flipH="1" flipV="1">
              <a:off x="3168" y="1600"/>
              <a:ext cx="32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Line 249"/>
            <p:cNvSpPr>
              <a:spLocks noChangeShapeType="1"/>
            </p:cNvSpPr>
            <p:nvPr/>
          </p:nvSpPr>
          <p:spPr bwMode="auto">
            <a:xfrm flipH="1" flipV="1">
              <a:off x="3144" y="1584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4" name="Line 250"/>
            <p:cNvSpPr>
              <a:spLocks noChangeShapeType="1"/>
            </p:cNvSpPr>
            <p:nvPr/>
          </p:nvSpPr>
          <p:spPr bwMode="auto">
            <a:xfrm flipH="1" flipV="1">
              <a:off x="3120" y="1568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" name="Line 251"/>
            <p:cNvSpPr>
              <a:spLocks noChangeShapeType="1"/>
            </p:cNvSpPr>
            <p:nvPr/>
          </p:nvSpPr>
          <p:spPr bwMode="auto">
            <a:xfrm flipH="1" flipV="1">
              <a:off x="3096" y="1552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6" name="Line 252"/>
            <p:cNvSpPr>
              <a:spLocks noChangeShapeType="1"/>
            </p:cNvSpPr>
            <p:nvPr/>
          </p:nvSpPr>
          <p:spPr bwMode="auto">
            <a:xfrm flipH="1" flipV="1">
              <a:off x="3072" y="154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" name="Line 253"/>
            <p:cNvSpPr>
              <a:spLocks noChangeShapeType="1"/>
            </p:cNvSpPr>
            <p:nvPr/>
          </p:nvSpPr>
          <p:spPr bwMode="auto">
            <a:xfrm flipH="1" flipV="1">
              <a:off x="3040" y="1528"/>
              <a:ext cx="32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8" name="Line 254"/>
            <p:cNvSpPr>
              <a:spLocks noChangeShapeType="1"/>
            </p:cNvSpPr>
            <p:nvPr/>
          </p:nvSpPr>
          <p:spPr bwMode="auto">
            <a:xfrm flipH="1" flipV="1">
              <a:off x="3016" y="1520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" name="Line 255"/>
            <p:cNvSpPr>
              <a:spLocks noChangeShapeType="1"/>
            </p:cNvSpPr>
            <p:nvPr/>
          </p:nvSpPr>
          <p:spPr bwMode="auto">
            <a:xfrm flipH="1" flipV="1">
              <a:off x="2992" y="1504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0" name="Line 256"/>
            <p:cNvSpPr>
              <a:spLocks noChangeShapeType="1"/>
            </p:cNvSpPr>
            <p:nvPr/>
          </p:nvSpPr>
          <p:spPr bwMode="auto">
            <a:xfrm flipH="1" flipV="1">
              <a:off x="2968" y="1496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1" name="Line 257"/>
            <p:cNvSpPr>
              <a:spLocks noChangeShapeType="1"/>
            </p:cNvSpPr>
            <p:nvPr/>
          </p:nvSpPr>
          <p:spPr bwMode="auto">
            <a:xfrm flipH="1" flipV="1">
              <a:off x="2944" y="1480"/>
              <a:ext cx="24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2" name="Line 258"/>
            <p:cNvSpPr>
              <a:spLocks noChangeShapeType="1"/>
            </p:cNvSpPr>
            <p:nvPr/>
          </p:nvSpPr>
          <p:spPr bwMode="auto">
            <a:xfrm flipH="1" flipV="1">
              <a:off x="2912" y="1472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3" name="Line 259"/>
            <p:cNvSpPr>
              <a:spLocks noChangeShapeType="1"/>
            </p:cNvSpPr>
            <p:nvPr/>
          </p:nvSpPr>
          <p:spPr bwMode="auto">
            <a:xfrm flipH="1" flipV="1">
              <a:off x="2888" y="146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4" name="Line 260"/>
            <p:cNvSpPr>
              <a:spLocks noChangeShapeType="1"/>
            </p:cNvSpPr>
            <p:nvPr/>
          </p:nvSpPr>
          <p:spPr bwMode="auto">
            <a:xfrm flipH="1" flipV="1">
              <a:off x="2864" y="1456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5" name="Line 261"/>
            <p:cNvSpPr>
              <a:spLocks noChangeShapeType="1"/>
            </p:cNvSpPr>
            <p:nvPr/>
          </p:nvSpPr>
          <p:spPr bwMode="auto">
            <a:xfrm flipH="1" flipV="1">
              <a:off x="2840" y="1448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6" name="Line 262"/>
            <p:cNvSpPr>
              <a:spLocks noChangeShapeType="1"/>
            </p:cNvSpPr>
            <p:nvPr/>
          </p:nvSpPr>
          <p:spPr bwMode="auto">
            <a:xfrm flipH="1" flipV="1">
              <a:off x="2808" y="1432"/>
              <a:ext cx="32" cy="16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7" name="Line 263"/>
            <p:cNvSpPr>
              <a:spLocks noChangeShapeType="1"/>
            </p:cNvSpPr>
            <p:nvPr/>
          </p:nvSpPr>
          <p:spPr bwMode="auto">
            <a:xfrm flipH="1" flipV="1">
              <a:off x="2784" y="142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8" name="Line 264"/>
            <p:cNvSpPr>
              <a:spLocks noChangeShapeType="1"/>
            </p:cNvSpPr>
            <p:nvPr/>
          </p:nvSpPr>
          <p:spPr bwMode="auto">
            <a:xfrm flipH="1" flipV="1">
              <a:off x="2760" y="1416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9" name="Line 265"/>
            <p:cNvSpPr>
              <a:spLocks noChangeShapeType="1"/>
            </p:cNvSpPr>
            <p:nvPr/>
          </p:nvSpPr>
          <p:spPr bwMode="auto">
            <a:xfrm flipH="1" flipV="1">
              <a:off x="2736" y="1408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0" name="Line 266"/>
            <p:cNvSpPr>
              <a:spLocks noChangeShapeType="1"/>
            </p:cNvSpPr>
            <p:nvPr/>
          </p:nvSpPr>
          <p:spPr bwMode="auto">
            <a:xfrm flipH="1" flipV="1">
              <a:off x="2712" y="1400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1" name="Line 267"/>
            <p:cNvSpPr>
              <a:spLocks noChangeShapeType="1"/>
            </p:cNvSpPr>
            <p:nvPr/>
          </p:nvSpPr>
          <p:spPr bwMode="auto">
            <a:xfrm flipH="1">
              <a:off x="2680" y="1400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2" name="Line 268"/>
            <p:cNvSpPr>
              <a:spLocks noChangeShapeType="1"/>
            </p:cNvSpPr>
            <p:nvPr/>
          </p:nvSpPr>
          <p:spPr bwMode="auto">
            <a:xfrm flipH="1" flipV="1">
              <a:off x="2656" y="1392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Line 269"/>
            <p:cNvSpPr>
              <a:spLocks noChangeShapeType="1"/>
            </p:cNvSpPr>
            <p:nvPr/>
          </p:nvSpPr>
          <p:spPr bwMode="auto">
            <a:xfrm flipH="1" flipV="1">
              <a:off x="2632" y="138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" name="Line 270"/>
            <p:cNvSpPr>
              <a:spLocks noChangeShapeType="1"/>
            </p:cNvSpPr>
            <p:nvPr/>
          </p:nvSpPr>
          <p:spPr bwMode="auto">
            <a:xfrm flipH="1" flipV="1">
              <a:off x="2608" y="1376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5" name="Line 271"/>
            <p:cNvSpPr>
              <a:spLocks noChangeShapeType="1"/>
            </p:cNvSpPr>
            <p:nvPr/>
          </p:nvSpPr>
          <p:spPr bwMode="auto">
            <a:xfrm flipH="1" flipV="1">
              <a:off x="2584" y="1368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6" name="Line 272"/>
            <p:cNvSpPr>
              <a:spLocks noChangeShapeType="1"/>
            </p:cNvSpPr>
            <p:nvPr/>
          </p:nvSpPr>
          <p:spPr bwMode="auto">
            <a:xfrm flipH="1" flipV="1">
              <a:off x="2552" y="1360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7" name="Line 273"/>
            <p:cNvSpPr>
              <a:spLocks noChangeShapeType="1"/>
            </p:cNvSpPr>
            <p:nvPr/>
          </p:nvSpPr>
          <p:spPr bwMode="auto">
            <a:xfrm flipH="1">
              <a:off x="2528" y="1360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8" name="Line 274"/>
            <p:cNvSpPr>
              <a:spLocks noChangeShapeType="1"/>
            </p:cNvSpPr>
            <p:nvPr/>
          </p:nvSpPr>
          <p:spPr bwMode="auto">
            <a:xfrm flipH="1" flipV="1">
              <a:off x="2504" y="1352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Line 275"/>
            <p:cNvSpPr>
              <a:spLocks noChangeShapeType="1"/>
            </p:cNvSpPr>
            <p:nvPr/>
          </p:nvSpPr>
          <p:spPr bwMode="auto">
            <a:xfrm flipH="1" flipV="1">
              <a:off x="2480" y="134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0" name="Line 276"/>
            <p:cNvSpPr>
              <a:spLocks noChangeShapeType="1"/>
            </p:cNvSpPr>
            <p:nvPr/>
          </p:nvSpPr>
          <p:spPr bwMode="auto">
            <a:xfrm flipH="1">
              <a:off x="2448" y="1344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1" name="Line 277"/>
            <p:cNvSpPr>
              <a:spLocks noChangeShapeType="1"/>
            </p:cNvSpPr>
            <p:nvPr/>
          </p:nvSpPr>
          <p:spPr bwMode="auto">
            <a:xfrm flipH="1" flipV="1">
              <a:off x="2424" y="1336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2" name="Line 278"/>
            <p:cNvSpPr>
              <a:spLocks noChangeShapeType="1"/>
            </p:cNvSpPr>
            <p:nvPr/>
          </p:nvSpPr>
          <p:spPr bwMode="auto">
            <a:xfrm flipH="1" flipV="1">
              <a:off x="2400" y="1328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3" name="Line 279"/>
            <p:cNvSpPr>
              <a:spLocks noChangeShapeType="1"/>
            </p:cNvSpPr>
            <p:nvPr/>
          </p:nvSpPr>
          <p:spPr bwMode="auto">
            <a:xfrm flipH="1">
              <a:off x="2376" y="1328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" name="Line 280"/>
            <p:cNvSpPr>
              <a:spLocks noChangeShapeType="1"/>
            </p:cNvSpPr>
            <p:nvPr/>
          </p:nvSpPr>
          <p:spPr bwMode="auto">
            <a:xfrm flipH="1" flipV="1">
              <a:off x="2352" y="1320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" name="Line 281"/>
            <p:cNvSpPr>
              <a:spLocks noChangeShapeType="1"/>
            </p:cNvSpPr>
            <p:nvPr/>
          </p:nvSpPr>
          <p:spPr bwMode="auto">
            <a:xfrm flipH="1">
              <a:off x="2320" y="1320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" name="Line 282"/>
            <p:cNvSpPr>
              <a:spLocks noChangeShapeType="1"/>
            </p:cNvSpPr>
            <p:nvPr/>
          </p:nvSpPr>
          <p:spPr bwMode="auto">
            <a:xfrm flipH="1" flipV="1">
              <a:off x="2296" y="1312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" name="Line 283"/>
            <p:cNvSpPr>
              <a:spLocks noChangeShapeType="1"/>
            </p:cNvSpPr>
            <p:nvPr/>
          </p:nvSpPr>
          <p:spPr bwMode="auto">
            <a:xfrm flipH="1">
              <a:off x="2272" y="1312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8" name="Line 284"/>
            <p:cNvSpPr>
              <a:spLocks noChangeShapeType="1"/>
            </p:cNvSpPr>
            <p:nvPr/>
          </p:nvSpPr>
          <p:spPr bwMode="auto">
            <a:xfrm flipH="1" flipV="1">
              <a:off x="2248" y="130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9" name="Line 285"/>
            <p:cNvSpPr>
              <a:spLocks noChangeShapeType="1"/>
            </p:cNvSpPr>
            <p:nvPr/>
          </p:nvSpPr>
          <p:spPr bwMode="auto">
            <a:xfrm flipH="1">
              <a:off x="2224" y="130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0" name="Line 286"/>
            <p:cNvSpPr>
              <a:spLocks noChangeShapeType="1"/>
            </p:cNvSpPr>
            <p:nvPr/>
          </p:nvSpPr>
          <p:spPr bwMode="auto">
            <a:xfrm flipH="1" flipV="1">
              <a:off x="2192" y="1296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1" name="Line 287"/>
            <p:cNvSpPr>
              <a:spLocks noChangeShapeType="1"/>
            </p:cNvSpPr>
            <p:nvPr/>
          </p:nvSpPr>
          <p:spPr bwMode="auto">
            <a:xfrm flipH="1">
              <a:off x="2168" y="1296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2" name="Line 288"/>
            <p:cNvSpPr>
              <a:spLocks noChangeShapeType="1"/>
            </p:cNvSpPr>
            <p:nvPr/>
          </p:nvSpPr>
          <p:spPr bwMode="auto">
            <a:xfrm flipH="1">
              <a:off x="2144" y="1296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3" name="Line 289"/>
            <p:cNvSpPr>
              <a:spLocks noChangeShapeType="1"/>
            </p:cNvSpPr>
            <p:nvPr/>
          </p:nvSpPr>
          <p:spPr bwMode="auto">
            <a:xfrm flipH="1" flipV="1">
              <a:off x="2120" y="1288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4" name="Line 290"/>
            <p:cNvSpPr>
              <a:spLocks noChangeShapeType="1"/>
            </p:cNvSpPr>
            <p:nvPr/>
          </p:nvSpPr>
          <p:spPr bwMode="auto">
            <a:xfrm flipH="1">
              <a:off x="2088" y="1288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" name="Line 291"/>
            <p:cNvSpPr>
              <a:spLocks noChangeShapeType="1"/>
            </p:cNvSpPr>
            <p:nvPr/>
          </p:nvSpPr>
          <p:spPr bwMode="auto">
            <a:xfrm flipH="1" flipV="1">
              <a:off x="2064" y="1280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6" name="Line 292"/>
            <p:cNvSpPr>
              <a:spLocks noChangeShapeType="1"/>
            </p:cNvSpPr>
            <p:nvPr/>
          </p:nvSpPr>
          <p:spPr bwMode="auto">
            <a:xfrm flipH="1">
              <a:off x="2040" y="1280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Line 293"/>
            <p:cNvSpPr>
              <a:spLocks noChangeShapeType="1"/>
            </p:cNvSpPr>
            <p:nvPr/>
          </p:nvSpPr>
          <p:spPr bwMode="auto">
            <a:xfrm flipH="1">
              <a:off x="2016" y="1280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8" name="Line 294"/>
            <p:cNvSpPr>
              <a:spLocks noChangeShapeType="1"/>
            </p:cNvSpPr>
            <p:nvPr/>
          </p:nvSpPr>
          <p:spPr bwMode="auto">
            <a:xfrm flipH="1">
              <a:off x="1992" y="1280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9" name="Line 295"/>
            <p:cNvSpPr>
              <a:spLocks noChangeShapeType="1"/>
            </p:cNvSpPr>
            <p:nvPr/>
          </p:nvSpPr>
          <p:spPr bwMode="auto">
            <a:xfrm flipH="1" flipV="1">
              <a:off x="1960" y="1272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Line 296"/>
            <p:cNvSpPr>
              <a:spLocks noChangeShapeType="1"/>
            </p:cNvSpPr>
            <p:nvPr/>
          </p:nvSpPr>
          <p:spPr bwMode="auto">
            <a:xfrm flipH="1">
              <a:off x="1936" y="1272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1" name="Line 297"/>
            <p:cNvSpPr>
              <a:spLocks noChangeShapeType="1"/>
            </p:cNvSpPr>
            <p:nvPr/>
          </p:nvSpPr>
          <p:spPr bwMode="auto">
            <a:xfrm flipH="1">
              <a:off x="1912" y="1272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2" name="Line 298"/>
            <p:cNvSpPr>
              <a:spLocks noChangeShapeType="1"/>
            </p:cNvSpPr>
            <p:nvPr/>
          </p:nvSpPr>
          <p:spPr bwMode="auto">
            <a:xfrm flipH="1">
              <a:off x="1888" y="1272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3" name="Line 299"/>
            <p:cNvSpPr>
              <a:spLocks noChangeShapeType="1"/>
            </p:cNvSpPr>
            <p:nvPr/>
          </p:nvSpPr>
          <p:spPr bwMode="auto">
            <a:xfrm flipH="1" flipV="1">
              <a:off x="1864" y="1264"/>
              <a:ext cx="24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4" name="Line 300"/>
            <p:cNvSpPr>
              <a:spLocks noChangeShapeType="1"/>
            </p:cNvSpPr>
            <p:nvPr/>
          </p:nvSpPr>
          <p:spPr bwMode="auto">
            <a:xfrm flipH="1">
              <a:off x="1832" y="1264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" name="Line 301"/>
            <p:cNvSpPr>
              <a:spLocks noChangeShapeType="1"/>
            </p:cNvSpPr>
            <p:nvPr/>
          </p:nvSpPr>
          <p:spPr bwMode="auto">
            <a:xfrm flipH="1">
              <a:off x="1808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6" name="Line 302"/>
            <p:cNvSpPr>
              <a:spLocks noChangeShapeType="1"/>
            </p:cNvSpPr>
            <p:nvPr/>
          </p:nvSpPr>
          <p:spPr bwMode="auto">
            <a:xfrm flipH="1">
              <a:off x="1784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Line 303"/>
            <p:cNvSpPr>
              <a:spLocks noChangeShapeType="1"/>
            </p:cNvSpPr>
            <p:nvPr/>
          </p:nvSpPr>
          <p:spPr bwMode="auto">
            <a:xfrm flipH="1">
              <a:off x="1760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8" name="Line 304"/>
            <p:cNvSpPr>
              <a:spLocks noChangeShapeType="1"/>
            </p:cNvSpPr>
            <p:nvPr/>
          </p:nvSpPr>
          <p:spPr bwMode="auto">
            <a:xfrm flipH="1">
              <a:off x="1728" y="1264"/>
              <a:ext cx="32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9" name="Line 305"/>
            <p:cNvSpPr>
              <a:spLocks noChangeShapeType="1"/>
            </p:cNvSpPr>
            <p:nvPr/>
          </p:nvSpPr>
          <p:spPr bwMode="auto">
            <a:xfrm flipH="1">
              <a:off x="1704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Line 306"/>
            <p:cNvSpPr>
              <a:spLocks noChangeShapeType="1"/>
            </p:cNvSpPr>
            <p:nvPr/>
          </p:nvSpPr>
          <p:spPr bwMode="auto">
            <a:xfrm flipH="1">
              <a:off x="1680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Line 307"/>
            <p:cNvSpPr>
              <a:spLocks noChangeShapeType="1"/>
            </p:cNvSpPr>
            <p:nvPr/>
          </p:nvSpPr>
          <p:spPr bwMode="auto">
            <a:xfrm flipH="1">
              <a:off x="1656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2" name="Line 308"/>
            <p:cNvSpPr>
              <a:spLocks noChangeShapeType="1"/>
            </p:cNvSpPr>
            <p:nvPr/>
          </p:nvSpPr>
          <p:spPr bwMode="auto">
            <a:xfrm flipH="1">
              <a:off x="1632" y="1264"/>
              <a:ext cx="24" cy="1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3" name="Line 309"/>
            <p:cNvSpPr>
              <a:spLocks noChangeShapeType="1"/>
            </p:cNvSpPr>
            <p:nvPr/>
          </p:nvSpPr>
          <p:spPr bwMode="auto">
            <a:xfrm flipH="1" flipV="1">
              <a:off x="1600" y="1256"/>
              <a:ext cx="32" cy="8"/>
            </a:xfrm>
            <a:prstGeom prst="line">
              <a:avLst/>
            </a:prstGeom>
            <a:noFill/>
            <a:ln w="28575">
              <a:solidFill>
                <a:srgbClr val="0000D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9" name="Group 310"/>
          <p:cNvGrpSpPr>
            <a:grpSpLocks/>
          </p:cNvGrpSpPr>
          <p:nvPr/>
        </p:nvGrpSpPr>
        <p:grpSpPr bwMode="auto">
          <a:xfrm>
            <a:off x="2568574" y="1029323"/>
            <a:ext cx="4051300" cy="2348652"/>
            <a:chOff x="1600" y="1248"/>
            <a:chExt cx="2552" cy="1479"/>
          </a:xfrm>
        </p:grpSpPr>
        <p:sp>
          <p:nvSpPr>
            <p:cNvPr id="36" name="Line 311"/>
            <p:cNvSpPr>
              <a:spLocks noChangeShapeType="1"/>
            </p:cNvSpPr>
            <p:nvPr/>
          </p:nvSpPr>
          <p:spPr bwMode="auto">
            <a:xfrm flipH="1">
              <a:off x="4120" y="1951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Line 312"/>
            <p:cNvSpPr>
              <a:spLocks noChangeShapeType="1"/>
            </p:cNvSpPr>
            <p:nvPr/>
          </p:nvSpPr>
          <p:spPr bwMode="auto">
            <a:xfrm flipH="1">
              <a:off x="4096" y="1959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Line 313"/>
            <p:cNvSpPr>
              <a:spLocks noChangeShapeType="1"/>
            </p:cNvSpPr>
            <p:nvPr/>
          </p:nvSpPr>
          <p:spPr bwMode="auto">
            <a:xfrm flipH="1">
              <a:off x="4072" y="1959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Line 314"/>
            <p:cNvSpPr>
              <a:spLocks noChangeShapeType="1"/>
            </p:cNvSpPr>
            <p:nvPr/>
          </p:nvSpPr>
          <p:spPr bwMode="auto">
            <a:xfrm flipH="1">
              <a:off x="4048" y="1967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315"/>
            <p:cNvSpPr>
              <a:spLocks noChangeShapeType="1"/>
            </p:cNvSpPr>
            <p:nvPr/>
          </p:nvSpPr>
          <p:spPr bwMode="auto">
            <a:xfrm flipH="1">
              <a:off x="4024" y="1983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Line 316"/>
            <p:cNvSpPr>
              <a:spLocks noChangeShapeType="1"/>
            </p:cNvSpPr>
            <p:nvPr/>
          </p:nvSpPr>
          <p:spPr bwMode="auto">
            <a:xfrm flipH="1">
              <a:off x="3992" y="1991"/>
              <a:ext cx="32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Line 317"/>
            <p:cNvSpPr>
              <a:spLocks noChangeShapeType="1"/>
            </p:cNvSpPr>
            <p:nvPr/>
          </p:nvSpPr>
          <p:spPr bwMode="auto">
            <a:xfrm flipH="1">
              <a:off x="3968" y="2007"/>
              <a:ext cx="24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Line 318"/>
            <p:cNvSpPr>
              <a:spLocks noChangeShapeType="1"/>
            </p:cNvSpPr>
            <p:nvPr/>
          </p:nvSpPr>
          <p:spPr bwMode="auto">
            <a:xfrm flipH="1">
              <a:off x="3944" y="2031"/>
              <a:ext cx="24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Line 319"/>
            <p:cNvSpPr>
              <a:spLocks noChangeShapeType="1"/>
            </p:cNvSpPr>
            <p:nvPr/>
          </p:nvSpPr>
          <p:spPr bwMode="auto">
            <a:xfrm flipH="1">
              <a:off x="3920" y="2055"/>
              <a:ext cx="24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Line 320"/>
            <p:cNvSpPr>
              <a:spLocks noChangeShapeType="1"/>
            </p:cNvSpPr>
            <p:nvPr/>
          </p:nvSpPr>
          <p:spPr bwMode="auto">
            <a:xfrm flipH="1">
              <a:off x="3896" y="2087"/>
              <a:ext cx="24" cy="40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Line 321"/>
            <p:cNvSpPr>
              <a:spLocks noChangeShapeType="1"/>
            </p:cNvSpPr>
            <p:nvPr/>
          </p:nvSpPr>
          <p:spPr bwMode="auto">
            <a:xfrm flipH="1">
              <a:off x="3864" y="2127"/>
              <a:ext cx="32" cy="5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Line 322"/>
            <p:cNvSpPr>
              <a:spLocks noChangeShapeType="1"/>
            </p:cNvSpPr>
            <p:nvPr/>
          </p:nvSpPr>
          <p:spPr bwMode="auto">
            <a:xfrm flipH="1">
              <a:off x="3840" y="2183"/>
              <a:ext cx="24" cy="80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Line 323"/>
            <p:cNvSpPr>
              <a:spLocks noChangeShapeType="1"/>
            </p:cNvSpPr>
            <p:nvPr/>
          </p:nvSpPr>
          <p:spPr bwMode="auto">
            <a:xfrm flipH="1">
              <a:off x="3816" y="2263"/>
              <a:ext cx="24" cy="12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324"/>
            <p:cNvSpPr>
              <a:spLocks noChangeShapeType="1"/>
            </p:cNvSpPr>
            <p:nvPr/>
          </p:nvSpPr>
          <p:spPr bwMode="auto">
            <a:xfrm flipH="1">
              <a:off x="3792" y="2391"/>
              <a:ext cx="24" cy="33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Line 325"/>
            <p:cNvSpPr>
              <a:spLocks noChangeShapeType="1"/>
            </p:cNvSpPr>
            <p:nvPr/>
          </p:nvSpPr>
          <p:spPr bwMode="auto">
            <a:xfrm flipH="1" flipV="1">
              <a:off x="3760" y="2551"/>
              <a:ext cx="32" cy="17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326"/>
            <p:cNvSpPr>
              <a:spLocks noChangeShapeType="1"/>
            </p:cNvSpPr>
            <p:nvPr/>
          </p:nvSpPr>
          <p:spPr bwMode="auto">
            <a:xfrm flipH="1" flipV="1">
              <a:off x="3736" y="2319"/>
              <a:ext cx="24" cy="2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Line 327"/>
            <p:cNvSpPr>
              <a:spLocks noChangeShapeType="1"/>
            </p:cNvSpPr>
            <p:nvPr/>
          </p:nvSpPr>
          <p:spPr bwMode="auto">
            <a:xfrm flipH="1" flipV="1">
              <a:off x="3712" y="2199"/>
              <a:ext cx="24" cy="120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328"/>
            <p:cNvSpPr>
              <a:spLocks noChangeShapeType="1"/>
            </p:cNvSpPr>
            <p:nvPr/>
          </p:nvSpPr>
          <p:spPr bwMode="auto">
            <a:xfrm flipH="1" flipV="1">
              <a:off x="3688" y="2111"/>
              <a:ext cx="24" cy="8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Line 329"/>
            <p:cNvSpPr>
              <a:spLocks noChangeShapeType="1"/>
            </p:cNvSpPr>
            <p:nvPr/>
          </p:nvSpPr>
          <p:spPr bwMode="auto">
            <a:xfrm flipH="1" flipV="1">
              <a:off x="3664" y="2047"/>
              <a:ext cx="24" cy="6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Line 330"/>
            <p:cNvSpPr>
              <a:spLocks noChangeShapeType="1"/>
            </p:cNvSpPr>
            <p:nvPr/>
          </p:nvSpPr>
          <p:spPr bwMode="auto">
            <a:xfrm flipH="1" flipV="1">
              <a:off x="3632" y="1991"/>
              <a:ext cx="32" cy="5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Line 331"/>
            <p:cNvSpPr>
              <a:spLocks noChangeShapeType="1"/>
            </p:cNvSpPr>
            <p:nvPr/>
          </p:nvSpPr>
          <p:spPr bwMode="auto">
            <a:xfrm flipH="1" flipV="1">
              <a:off x="3608" y="1943"/>
              <a:ext cx="24" cy="4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Line 332"/>
            <p:cNvSpPr>
              <a:spLocks noChangeShapeType="1"/>
            </p:cNvSpPr>
            <p:nvPr/>
          </p:nvSpPr>
          <p:spPr bwMode="auto">
            <a:xfrm flipH="1" flipV="1">
              <a:off x="3584" y="1903"/>
              <a:ext cx="24" cy="40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Line 333"/>
            <p:cNvSpPr>
              <a:spLocks noChangeShapeType="1"/>
            </p:cNvSpPr>
            <p:nvPr/>
          </p:nvSpPr>
          <p:spPr bwMode="auto">
            <a:xfrm flipH="1" flipV="1">
              <a:off x="3560" y="1871"/>
              <a:ext cx="24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334"/>
            <p:cNvSpPr>
              <a:spLocks noChangeShapeType="1"/>
            </p:cNvSpPr>
            <p:nvPr/>
          </p:nvSpPr>
          <p:spPr bwMode="auto">
            <a:xfrm flipH="1" flipV="1">
              <a:off x="3536" y="1839"/>
              <a:ext cx="24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Line 335"/>
            <p:cNvSpPr>
              <a:spLocks noChangeShapeType="1"/>
            </p:cNvSpPr>
            <p:nvPr/>
          </p:nvSpPr>
          <p:spPr bwMode="auto">
            <a:xfrm flipH="1" flipV="1">
              <a:off x="3504" y="1807"/>
              <a:ext cx="32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Line 336"/>
            <p:cNvSpPr>
              <a:spLocks noChangeShapeType="1"/>
            </p:cNvSpPr>
            <p:nvPr/>
          </p:nvSpPr>
          <p:spPr bwMode="auto">
            <a:xfrm flipH="1" flipV="1">
              <a:off x="3480" y="1783"/>
              <a:ext cx="24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Line 337"/>
            <p:cNvSpPr>
              <a:spLocks noChangeShapeType="1"/>
            </p:cNvSpPr>
            <p:nvPr/>
          </p:nvSpPr>
          <p:spPr bwMode="auto">
            <a:xfrm flipH="1" flipV="1">
              <a:off x="3456" y="1751"/>
              <a:ext cx="24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Line 338"/>
            <p:cNvSpPr>
              <a:spLocks noChangeShapeType="1"/>
            </p:cNvSpPr>
            <p:nvPr/>
          </p:nvSpPr>
          <p:spPr bwMode="auto">
            <a:xfrm flipH="1" flipV="1">
              <a:off x="3432" y="1735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Line 339"/>
            <p:cNvSpPr>
              <a:spLocks noChangeShapeType="1"/>
            </p:cNvSpPr>
            <p:nvPr/>
          </p:nvSpPr>
          <p:spPr bwMode="auto">
            <a:xfrm flipH="1" flipV="1">
              <a:off x="3400" y="1711"/>
              <a:ext cx="32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Line 340"/>
            <p:cNvSpPr>
              <a:spLocks noChangeShapeType="1"/>
            </p:cNvSpPr>
            <p:nvPr/>
          </p:nvSpPr>
          <p:spPr bwMode="auto">
            <a:xfrm flipH="1" flipV="1">
              <a:off x="3376" y="1687"/>
              <a:ext cx="24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" name="Line 341"/>
            <p:cNvSpPr>
              <a:spLocks noChangeShapeType="1"/>
            </p:cNvSpPr>
            <p:nvPr/>
          </p:nvSpPr>
          <p:spPr bwMode="auto">
            <a:xfrm flipH="1" flipV="1">
              <a:off x="3352" y="1671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Line 342"/>
            <p:cNvSpPr>
              <a:spLocks noChangeShapeType="1"/>
            </p:cNvSpPr>
            <p:nvPr/>
          </p:nvSpPr>
          <p:spPr bwMode="auto">
            <a:xfrm flipH="1" flipV="1">
              <a:off x="3328" y="1655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Line 343"/>
            <p:cNvSpPr>
              <a:spLocks noChangeShapeType="1"/>
            </p:cNvSpPr>
            <p:nvPr/>
          </p:nvSpPr>
          <p:spPr bwMode="auto">
            <a:xfrm flipH="1" flipV="1">
              <a:off x="3304" y="1631"/>
              <a:ext cx="24" cy="24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Line 344"/>
            <p:cNvSpPr>
              <a:spLocks noChangeShapeType="1"/>
            </p:cNvSpPr>
            <p:nvPr/>
          </p:nvSpPr>
          <p:spPr bwMode="auto">
            <a:xfrm flipH="1" flipV="1">
              <a:off x="3272" y="1615"/>
              <a:ext cx="32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Line 345"/>
            <p:cNvSpPr>
              <a:spLocks noChangeShapeType="1"/>
            </p:cNvSpPr>
            <p:nvPr/>
          </p:nvSpPr>
          <p:spPr bwMode="auto">
            <a:xfrm flipH="1" flipV="1">
              <a:off x="3248" y="1599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Line 346"/>
            <p:cNvSpPr>
              <a:spLocks noChangeShapeType="1"/>
            </p:cNvSpPr>
            <p:nvPr/>
          </p:nvSpPr>
          <p:spPr bwMode="auto">
            <a:xfrm flipH="1" flipV="1">
              <a:off x="3224" y="1584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Line 347"/>
            <p:cNvSpPr>
              <a:spLocks noChangeShapeType="1"/>
            </p:cNvSpPr>
            <p:nvPr/>
          </p:nvSpPr>
          <p:spPr bwMode="auto">
            <a:xfrm flipH="1" flipV="1">
              <a:off x="3200" y="1576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Line 348"/>
            <p:cNvSpPr>
              <a:spLocks noChangeShapeType="1"/>
            </p:cNvSpPr>
            <p:nvPr/>
          </p:nvSpPr>
          <p:spPr bwMode="auto">
            <a:xfrm flipH="1" flipV="1">
              <a:off x="3168" y="1560"/>
              <a:ext cx="32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Line 349"/>
            <p:cNvSpPr>
              <a:spLocks noChangeShapeType="1"/>
            </p:cNvSpPr>
            <p:nvPr/>
          </p:nvSpPr>
          <p:spPr bwMode="auto">
            <a:xfrm flipH="1" flipV="1">
              <a:off x="3144" y="1544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Line 350"/>
            <p:cNvSpPr>
              <a:spLocks noChangeShapeType="1"/>
            </p:cNvSpPr>
            <p:nvPr/>
          </p:nvSpPr>
          <p:spPr bwMode="auto">
            <a:xfrm flipH="1" flipV="1">
              <a:off x="3120" y="1536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Line 351"/>
            <p:cNvSpPr>
              <a:spLocks noChangeShapeType="1"/>
            </p:cNvSpPr>
            <p:nvPr/>
          </p:nvSpPr>
          <p:spPr bwMode="auto">
            <a:xfrm flipH="1" flipV="1">
              <a:off x="3096" y="1520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Line 352"/>
            <p:cNvSpPr>
              <a:spLocks noChangeShapeType="1"/>
            </p:cNvSpPr>
            <p:nvPr/>
          </p:nvSpPr>
          <p:spPr bwMode="auto">
            <a:xfrm flipH="1" flipV="1">
              <a:off x="3072" y="151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Line 353"/>
            <p:cNvSpPr>
              <a:spLocks noChangeShapeType="1"/>
            </p:cNvSpPr>
            <p:nvPr/>
          </p:nvSpPr>
          <p:spPr bwMode="auto">
            <a:xfrm flipH="1" flipV="1">
              <a:off x="3040" y="1496"/>
              <a:ext cx="32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Line 354"/>
            <p:cNvSpPr>
              <a:spLocks noChangeShapeType="1"/>
            </p:cNvSpPr>
            <p:nvPr/>
          </p:nvSpPr>
          <p:spPr bwMode="auto">
            <a:xfrm flipH="1" flipV="1">
              <a:off x="3016" y="1488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355"/>
            <p:cNvSpPr>
              <a:spLocks noChangeShapeType="1"/>
            </p:cNvSpPr>
            <p:nvPr/>
          </p:nvSpPr>
          <p:spPr bwMode="auto">
            <a:xfrm flipH="1" flipV="1">
              <a:off x="2992" y="148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356"/>
            <p:cNvSpPr>
              <a:spLocks noChangeShapeType="1"/>
            </p:cNvSpPr>
            <p:nvPr/>
          </p:nvSpPr>
          <p:spPr bwMode="auto">
            <a:xfrm flipH="1" flipV="1">
              <a:off x="2968" y="147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Line 357"/>
            <p:cNvSpPr>
              <a:spLocks noChangeShapeType="1"/>
            </p:cNvSpPr>
            <p:nvPr/>
          </p:nvSpPr>
          <p:spPr bwMode="auto">
            <a:xfrm flipH="1" flipV="1">
              <a:off x="2944" y="1456"/>
              <a:ext cx="24" cy="16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Line 358"/>
            <p:cNvSpPr>
              <a:spLocks noChangeShapeType="1"/>
            </p:cNvSpPr>
            <p:nvPr/>
          </p:nvSpPr>
          <p:spPr bwMode="auto">
            <a:xfrm flipH="1" flipV="1">
              <a:off x="2912" y="1448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Line 359"/>
            <p:cNvSpPr>
              <a:spLocks noChangeShapeType="1"/>
            </p:cNvSpPr>
            <p:nvPr/>
          </p:nvSpPr>
          <p:spPr bwMode="auto">
            <a:xfrm flipH="1" flipV="1">
              <a:off x="2888" y="144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Line 360"/>
            <p:cNvSpPr>
              <a:spLocks noChangeShapeType="1"/>
            </p:cNvSpPr>
            <p:nvPr/>
          </p:nvSpPr>
          <p:spPr bwMode="auto">
            <a:xfrm flipH="1" flipV="1">
              <a:off x="2864" y="143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Line 361"/>
            <p:cNvSpPr>
              <a:spLocks noChangeShapeType="1"/>
            </p:cNvSpPr>
            <p:nvPr/>
          </p:nvSpPr>
          <p:spPr bwMode="auto">
            <a:xfrm flipH="1" flipV="1">
              <a:off x="2840" y="1424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Line 362"/>
            <p:cNvSpPr>
              <a:spLocks noChangeShapeType="1"/>
            </p:cNvSpPr>
            <p:nvPr/>
          </p:nvSpPr>
          <p:spPr bwMode="auto">
            <a:xfrm flipH="1" flipV="1">
              <a:off x="2808" y="1416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Line 363"/>
            <p:cNvSpPr>
              <a:spLocks noChangeShapeType="1"/>
            </p:cNvSpPr>
            <p:nvPr/>
          </p:nvSpPr>
          <p:spPr bwMode="auto">
            <a:xfrm flipH="1" flipV="1">
              <a:off x="2784" y="1408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Line 364"/>
            <p:cNvSpPr>
              <a:spLocks noChangeShapeType="1"/>
            </p:cNvSpPr>
            <p:nvPr/>
          </p:nvSpPr>
          <p:spPr bwMode="auto">
            <a:xfrm flipH="1" flipV="1">
              <a:off x="2760" y="140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Line 365"/>
            <p:cNvSpPr>
              <a:spLocks noChangeShapeType="1"/>
            </p:cNvSpPr>
            <p:nvPr/>
          </p:nvSpPr>
          <p:spPr bwMode="auto">
            <a:xfrm flipH="1" flipV="1">
              <a:off x="2736" y="139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Line 366"/>
            <p:cNvSpPr>
              <a:spLocks noChangeShapeType="1"/>
            </p:cNvSpPr>
            <p:nvPr/>
          </p:nvSpPr>
          <p:spPr bwMode="auto">
            <a:xfrm flipH="1" flipV="1">
              <a:off x="2712" y="1384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Line 367"/>
            <p:cNvSpPr>
              <a:spLocks noChangeShapeType="1"/>
            </p:cNvSpPr>
            <p:nvPr/>
          </p:nvSpPr>
          <p:spPr bwMode="auto">
            <a:xfrm flipH="1" flipV="1">
              <a:off x="2680" y="1376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Line 368"/>
            <p:cNvSpPr>
              <a:spLocks noChangeShapeType="1"/>
            </p:cNvSpPr>
            <p:nvPr/>
          </p:nvSpPr>
          <p:spPr bwMode="auto">
            <a:xfrm flipH="1" flipV="1">
              <a:off x="2656" y="1368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Line 369"/>
            <p:cNvSpPr>
              <a:spLocks noChangeShapeType="1"/>
            </p:cNvSpPr>
            <p:nvPr/>
          </p:nvSpPr>
          <p:spPr bwMode="auto">
            <a:xfrm flipH="1">
              <a:off x="2632" y="1368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Line 370"/>
            <p:cNvSpPr>
              <a:spLocks noChangeShapeType="1"/>
            </p:cNvSpPr>
            <p:nvPr/>
          </p:nvSpPr>
          <p:spPr bwMode="auto">
            <a:xfrm flipH="1" flipV="1">
              <a:off x="2608" y="136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Line 371"/>
            <p:cNvSpPr>
              <a:spLocks noChangeShapeType="1"/>
            </p:cNvSpPr>
            <p:nvPr/>
          </p:nvSpPr>
          <p:spPr bwMode="auto">
            <a:xfrm flipH="1" flipV="1">
              <a:off x="2584" y="135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Line 372"/>
            <p:cNvSpPr>
              <a:spLocks noChangeShapeType="1"/>
            </p:cNvSpPr>
            <p:nvPr/>
          </p:nvSpPr>
          <p:spPr bwMode="auto">
            <a:xfrm flipH="1" flipV="1">
              <a:off x="2552" y="1344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Line 373"/>
            <p:cNvSpPr>
              <a:spLocks noChangeShapeType="1"/>
            </p:cNvSpPr>
            <p:nvPr/>
          </p:nvSpPr>
          <p:spPr bwMode="auto">
            <a:xfrm flipH="1">
              <a:off x="2528" y="1344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Line 374"/>
            <p:cNvSpPr>
              <a:spLocks noChangeShapeType="1"/>
            </p:cNvSpPr>
            <p:nvPr/>
          </p:nvSpPr>
          <p:spPr bwMode="auto">
            <a:xfrm flipH="1" flipV="1">
              <a:off x="2504" y="1336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Line 375"/>
            <p:cNvSpPr>
              <a:spLocks noChangeShapeType="1"/>
            </p:cNvSpPr>
            <p:nvPr/>
          </p:nvSpPr>
          <p:spPr bwMode="auto">
            <a:xfrm flipH="1" flipV="1">
              <a:off x="2480" y="1328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Line 376"/>
            <p:cNvSpPr>
              <a:spLocks noChangeShapeType="1"/>
            </p:cNvSpPr>
            <p:nvPr/>
          </p:nvSpPr>
          <p:spPr bwMode="auto">
            <a:xfrm flipH="1">
              <a:off x="2448" y="1328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Line 377"/>
            <p:cNvSpPr>
              <a:spLocks noChangeShapeType="1"/>
            </p:cNvSpPr>
            <p:nvPr/>
          </p:nvSpPr>
          <p:spPr bwMode="auto">
            <a:xfrm flipH="1" flipV="1">
              <a:off x="2424" y="132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Line 378"/>
            <p:cNvSpPr>
              <a:spLocks noChangeShapeType="1"/>
            </p:cNvSpPr>
            <p:nvPr/>
          </p:nvSpPr>
          <p:spPr bwMode="auto">
            <a:xfrm flipH="1">
              <a:off x="2400" y="1320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" name="Line 379"/>
            <p:cNvSpPr>
              <a:spLocks noChangeShapeType="1"/>
            </p:cNvSpPr>
            <p:nvPr/>
          </p:nvSpPr>
          <p:spPr bwMode="auto">
            <a:xfrm flipH="1" flipV="1">
              <a:off x="2376" y="1312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Line 380"/>
            <p:cNvSpPr>
              <a:spLocks noChangeShapeType="1"/>
            </p:cNvSpPr>
            <p:nvPr/>
          </p:nvSpPr>
          <p:spPr bwMode="auto">
            <a:xfrm flipH="1">
              <a:off x="2352" y="1312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Line 381"/>
            <p:cNvSpPr>
              <a:spLocks noChangeShapeType="1"/>
            </p:cNvSpPr>
            <p:nvPr/>
          </p:nvSpPr>
          <p:spPr bwMode="auto">
            <a:xfrm flipH="1" flipV="1">
              <a:off x="2320" y="1304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Line 382"/>
            <p:cNvSpPr>
              <a:spLocks noChangeShapeType="1"/>
            </p:cNvSpPr>
            <p:nvPr/>
          </p:nvSpPr>
          <p:spPr bwMode="auto">
            <a:xfrm flipH="1">
              <a:off x="2296" y="1304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Line 383"/>
            <p:cNvSpPr>
              <a:spLocks noChangeShapeType="1"/>
            </p:cNvSpPr>
            <p:nvPr/>
          </p:nvSpPr>
          <p:spPr bwMode="auto">
            <a:xfrm flipH="1" flipV="1">
              <a:off x="2272" y="1296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Line 384"/>
            <p:cNvSpPr>
              <a:spLocks noChangeShapeType="1"/>
            </p:cNvSpPr>
            <p:nvPr/>
          </p:nvSpPr>
          <p:spPr bwMode="auto">
            <a:xfrm flipH="1">
              <a:off x="2248" y="129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Line 385"/>
            <p:cNvSpPr>
              <a:spLocks noChangeShapeType="1"/>
            </p:cNvSpPr>
            <p:nvPr/>
          </p:nvSpPr>
          <p:spPr bwMode="auto">
            <a:xfrm flipH="1" flipV="1">
              <a:off x="2224" y="1288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1" name="Line 386"/>
            <p:cNvSpPr>
              <a:spLocks noChangeShapeType="1"/>
            </p:cNvSpPr>
            <p:nvPr/>
          </p:nvSpPr>
          <p:spPr bwMode="auto">
            <a:xfrm flipH="1">
              <a:off x="2192" y="1288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Line 387"/>
            <p:cNvSpPr>
              <a:spLocks noChangeShapeType="1"/>
            </p:cNvSpPr>
            <p:nvPr/>
          </p:nvSpPr>
          <p:spPr bwMode="auto">
            <a:xfrm flipH="1" flipV="1">
              <a:off x="2168" y="1280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Line 388"/>
            <p:cNvSpPr>
              <a:spLocks noChangeShapeType="1"/>
            </p:cNvSpPr>
            <p:nvPr/>
          </p:nvSpPr>
          <p:spPr bwMode="auto">
            <a:xfrm flipH="1">
              <a:off x="2144" y="1280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Line 389"/>
            <p:cNvSpPr>
              <a:spLocks noChangeShapeType="1"/>
            </p:cNvSpPr>
            <p:nvPr/>
          </p:nvSpPr>
          <p:spPr bwMode="auto">
            <a:xfrm flipH="1">
              <a:off x="2120" y="1280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Line 390"/>
            <p:cNvSpPr>
              <a:spLocks noChangeShapeType="1"/>
            </p:cNvSpPr>
            <p:nvPr/>
          </p:nvSpPr>
          <p:spPr bwMode="auto">
            <a:xfrm flipH="1" flipV="1">
              <a:off x="2088" y="1272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Line 391"/>
            <p:cNvSpPr>
              <a:spLocks noChangeShapeType="1"/>
            </p:cNvSpPr>
            <p:nvPr/>
          </p:nvSpPr>
          <p:spPr bwMode="auto">
            <a:xfrm flipH="1">
              <a:off x="2064" y="1272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7" name="Line 392"/>
            <p:cNvSpPr>
              <a:spLocks noChangeShapeType="1"/>
            </p:cNvSpPr>
            <p:nvPr/>
          </p:nvSpPr>
          <p:spPr bwMode="auto">
            <a:xfrm flipH="1">
              <a:off x="2040" y="1272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Line 393"/>
            <p:cNvSpPr>
              <a:spLocks noChangeShapeType="1"/>
            </p:cNvSpPr>
            <p:nvPr/>
          </p:nvSpPr>
          <p:spPr bwMode="auto">
            <a:xfrm flipH="1" flipV="1">
              <a:off x="2016" y="1264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9" name="Line 394"/>
            <p:cNvSpPr>
              <a:spLocks noChangeShapeType="1"/>
            </p:cNvSpPr>
            <p:nvPr/>
          </p:nvSpPr>
          <p:spPr bwMode="auto">
            <a:xfrm flipH="1">
              <a:off x="1992" y="1264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0" name="Line 395"/>
            <p:cNvSpPr>
              <a:spLocks noChangeShapeType="1"/>
            </p:cNvSpPr>
            <p:nvPr/>
          </p:nvSpPr>
          <p:spPr bwMode="auto">
            <a:xfrm flipH="1">
              <a:off x="1960" y="1264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Line 396"/>
            <p:cNvSpPr>
              <a:spLocks noChangeShapeType="1"/>
            </p:cNvSpPr>
            <p:nvPr/>
          </p:nvSpPr>
          <p:spPr bwMode="auto">
            <a:xfrm flipH="1">
              <a:off x="1936" y="1264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2" name="Line 397"/>
            <p:cNvSpPr>
              <a:spLocks noChangeShapeType="1"/>
            </p:cNvSpPr>
            <p:nvPr/>
          </p:nvSpPr>
          <p:spPr bwMode="auto">
            <a:xfrm flipH="1" flipV="1">
              <a:off x="1912" y="1256"/>
              <a:ext cx="24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" name="Line 398"/>
            <p:cNvSpPr>
              <a:spLocks noChangeShapeType="1"/>
            </p:cNvSpPr>
            <p:nvPr/>
          </p:nvSpPr>
          <p:spPr bwMode="auto">
            <a:xfrm flipH="1">
              <a:off x="1888" y="125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Line 399"/>
            <p:cNvSpPr>
              <a:spLocks noChangeShapeType="1"/>
            </p:cNvSpPr>
            <p:nvPr/>
          </p:nvSpPr>
          <p:spPr bwMode="auto">
            <a:xfrm flipH="1">
              <a:off x="1864" y="125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5" name="Line 400"/>
            <p:cNvSpPr>
              <a:spLocks noChangeShapeType="1"/>
            </p:cNvSpPr>
            <p:nvPr/>
          </p:nvSpPr>
          <p:spPr bwMode="auto">
            <a:xfrm flipH="1">
              <a:off x="1832" y="1256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6" name="Line 401"/>
            <p:cNvSpPr>
              <a:spLocks noChangeShapeType="1"/>
            </p:cNvSpPr>
            <p:nvPr/>
          </p:nvSpPr>
          <p:spPr bwMode="auto">
            <a:xfrm flipH="1">
              <a:off x="1808" y="125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7" name="Line 402"/>
            <p:cNvSpPr>
              <a:spLocks noChangeShapeType="1"/>
            </p:cNvSpPr>
            <p:nvPr/>
          </p:nvSpPr>
          <p:spPr bwMode="auto">
            <a:xfrm flipH="1">
              <a:off x="1784" y="125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8" name="Line 403"/>
            <p:cNvSpPr>
              <a:spLocks noChangeShapeType="1"/>
            </p:cNvSpPr>
            <p:nvPr/>
          </p:nvSpPr>
          <p:spPr bwMode="auto">
            <a:xfrm flipH="1">
              <a:off x="1760" y="1256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9" name="Line 404"/>
            <p:cNvSpPr>
              <a:spLocks noChangeShapeType="1"/>
            </p:cNvSpPr>
            <p:nvPr/>
          </p:nvSpPr>
          <p:spPr bwMode="auto">
            <a:xfrm flipH="1" flipV="1">
              <a:off x="1728" y="1248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0" name="Line 405"/>
            <p:cNvSpPr>
              <a:spLocks noChangeShapeType="1"/>
            </p:cNvSpPr>
            <p:nvPr/>
          </p:nvSpPr>
          <p:spPr bwMode="auto">
            <a:xfrm flipH="1">
              <a:off x="1704" y="1248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1" name="Line 406"/>
            <p:cNvSpPr>
              <a:spLocks noChangeShapeType="1"/>
            </p:cNvSpPr>
            <p:nvPr/>
          </p:nvSpPr>
          <p:spPr bwMode="auto">
            <a:xfrm flipH="1">
              <a:off x="1680" y="1248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2" name="Line 407"/>
            <p:cNvSpPr>
              <a:spLocks noChangeShapeType="1"/>
            </p:cNvSpPr>
            <p:nvPr/>
          </p:nvSpPr>
          <p:spPr bwMode="auto">
            <a:xfrm flipH="1">
              <a:off x="1656" y="1248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3" name="Line 408"/>
            <p:cNvSpPr>
              <a:spLocks noChangeShapeType="1"/>
            </p:cNvSpPr>
            <p:nvPr/>
          </p:nvSpPr>
          <p:spPr bwMode="auto">
            <a:xfrm flipH="1">
              <a:off x="1632" y="1248"/>
              <a:ext cx="24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4" name="Line 409"/>
            <p:cNvSpPr>
              <a:spLocks noChangeShapeType="1"/>
            </p:cNvSpPr>
            <p:nvPr/>
          </p:nvSpPr>
          <p:spPr bwMode="auto">
            <a:xfrm flipH="1">
              <a:off x="1600" y="1248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" name="Line 410"/>
          <p:cNvSpPr>
            <a:spLocks noChangeShapeType="1"/>
          </p:cNvSpPr>
          <p:nvPr/>
        </p:nvSpPr>
        <p:spPr bwMode="auto">
          <a:xfrm flipV="1">
            <a:off x="3771901" y="2724151"/>
            <a:ext cx="1981201" cy="1028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32" name="Line 411"/>
          <p:cNvSpPr>
            <a:spLocks noChangeShapeType="1"/>
          </p:cNvSpPr>
          <p:nvPr/>
        </p:nvSpPr>
        <p:spPr bwMode="auto">
          <a:xfrm flipV="1">
            <a:off x="3762376" y="3095626"/>
            <a:ext cx="2219326" cy="66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 Box 412"/>
          <p:cNvSpPr txBox="1">
            <a:spLocks noChangeArrowheads="1"/>
          </p:cNvSpPr>
          <p:nvPr/>
        </p:nvSpPr>
        <p:spPr bwMode="auto">
          <a:xfrm>
            <a:off x="2784475" y="3717926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 dirty="0">
                <a:latin typeface="Times New Roman" pitchFamily="18" charset="0"/>
              </a:rPr>
              <a:t>IP+AMP</a:t>
            </a:r>
          </a:p>
        </p:txBody>
      </p:sp>
      <p:sp>
        <p:nvSpPr>
          <p:cNvPr id="34" name="Text Box 413"/>
          <p:cNvSpPr txBox="1">
            <a:spLocks noChangeArrowheads="1"/>
          </p:cNvSpPr>
          <p:nvPr/>
        </p:nvSpPr>
        <p:spPr bwMode="auto">
          <a:xfrm>
            <a:off x="7137402" y="4556127"/>
            <a:ext cx="37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8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 flipH="1" flipV="1">
            <a:off x="6657976" y="4543427"/>
            <a:ext cx="523875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6" name="Line 421"/>
          <p:cNvSpPr>
            <a:spLocks noChangeShapeType="1"/>
          </p:cNvSpPr>
          <p:nvPr/>
        </p:nvSpPr>
        <p:spPr bwMode="auto">
          <a:xfrm flipV="1">
            <a:off x="4600575" y="5629275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3565525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inverse of the</a:t>
            </a:r>
          </a:p>
          <a:p>
            <a:r>
              <a:rPr lang="pl-PL"/>
              <a:t>overlap matrix</a:t>
            </a:r>
          </a:p>
        </p:txBody>
      </p:sp>
      <p:sp>
        <p:nvSpPr>
          <p:cNvPr id="9" name="Text Box 424"/>
          <p:cNvSpPr txBox="1">
            <a:spLocks noChangeArrowheads="1"/>
          </p:cNvSpPr>
          <p:nvPr/>
        </p:nvSpPr>
        <p:spPr bwMode="auto">
          <a:xfrm>
            <a:off x="5488559" y="5980113"/>
            <a:ext cx="30267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dirty="0" err="1" smtClean="0"/>
              <a:t>space</a:t>
            </a:r>
            <a:r>
              <a:rPr lang="pl-PL" dirty="0" smtClean="0"/>
              <a:t> &amp; </a:t>
            </a:r>
            <a:r>
              <a:rPr lang="pl-PL" dirty="0" err="1" smtClean="0"/>
              <a:t>isospin</a:t>
            </a:r>
            <a:r>
              <a:rPr lang="pl-PL" dirty="0" smtClean="0"/>
              <a:t> </a:t>
            </a:r>
            <a:r>
              <a:rPr lang="pl-PL" dirty="0" err="1"/>
              <a:t>rotated</a:t>
            </a:r>
            <a:endParaRPr lang="pl-PL" dirty="0"/>
          </a:p>
          <a:p>
            <a:pPr algn="r"/>
            <a:r>
              <a:rPr lang="pl-PL" dirty="0" err="1"/>
              <a:t>sp</a:t>
            </a:r>
            <a:r>
              <a:rPr lang="pl-PL" dirty="0"/>
              <a:t> state </a:t>
            </a:r>
          </a:p>
        </p:txBody>
      </p:sp>
      <p:sp>
        <p:nvSpPr>
          <p:cNvPr id="10" name="Text Box 425"/>
          <p:cNvSpPr txBox="1">
            <a:spLocks noChangeArrowheads="1"/>
          </p:cNvSpPr>
          <p:nvPr/>
        </p:nvSpPr>
        <p:spPr bwMode="auto">
          <a:xfrm>
            <a:off x="1599485" y="5922963"/>
            <a:ext cx="1592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HF </a:t>
            </a:r>
            <a:r>
              <a:rPr lang="pl-PL" dirty="0" err="1"/>
              <a:t>sp</a:t>
            </a:r>
            <a:r>
              <a:rPr lang="pl-PL" dirty="0"/>
              <a:t> state</a:t>
            </a:r>
          </a:p>
        </p:txBody>
      </p:sp>
      <p:sp>
        <p:nvSpPr>
          <p:cNvPr id="2" name="Prostokąt 1"/>
          <p:cNvSpPr/>
          <p:nvPr/>
        </p:nvSpPr>
        <p:spPr>
          <a:xfrm>
            <a:off x="2523220" y="95220"/>
            <a:ext cx="4586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to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Skyrme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-V?</a:t>
            </a:r>
            <a:endParaRPr lang="pl-PL" dirty="0"/>
          </a:p>
        </p:txBody>
      </p:sp>
      <p:sp>
        <p:nvSpPr>
          <p:cNvPr id="433" name="Line 420"/>
          <p:cNvSpPr>
            <a:spLocks noChangeShapeType="1"/>
          </p:cNvSpPr>
          <p:nvPr/>
        </p:nvSpPr>
        <p:spPr bwMode="auto">
          <a:xfrm flipV="1">
            <a:off x="3076575" y="5610225"/>
            <a:ext cx="962025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34" name="Line 422"/>
          <p:cNvSpPr>
            <a:spLocks noChangeShapeType="1"/>
          </p:cNvSpPr>
          <p:nvPr/>
        </p:nvSpPr>
        <p:spPr bwMode="auto">
          <a:xfrm flipH="1" flipV="1">
            <a:off x="5162550" y="5638800"/>
            <a:ext cx="685800" cy="371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35" name="pole tekstowe 434"/>
          <p:cNvSpPr txBox="1"/>
          <p:nvPr/>
        </p:nvSpPr>
        <p:spPr>
          <a:xfrm>
            <a:off x="3209925" y="5080003"/>
            <a:ext cx="26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T</a:t>
            </a:r>
            <a:endParaRPr lang="pl-PL" sz="1200" b="1" dirty="0"/>
          </a:p>
        </p:txBody>
      </p:sp>
      <p:grpSp>
        <p:nvGrpSpPr>
          <p:cNvPr id="436" name="Group 419"/>
          <p:cNvGrpSpPr>
            <a:grpSpLocks/>
          </p:cNvGrpSpPr>
          <p:nvPr/>
        </p:nvGrpSpPr>
        <p:grpSpPr bwMode="auto">
          <a:xfrm>
            <a:off x="3548063" y="5043485"/>
            <a:ext cx="1485900" cy="727075"/>
            <a:chOff x="2283" y="3273"/>
            <a:chExt cx="936" cy="458"/>
          </a:xfrm>
        </p:grpSpPr>
        <p:sp>
          <p:nvSpPr>
            <p:cNvPr id="437" name="Text Box 417"/>
            <p:cNvSpPr txBox="1">
              <a:spLocks noChangeArrowheads="1"/>
            </p:cNvSpPr>
            <p:nvPr/>
          </p:nvSpPr>
          <p:spPr bwMode="auto">
            <a:xfrm>
              <a:off x="2283" y="3519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>
                  <a:latin typeface="Times New Roman" pitchFamily="18" charset="0"/>
                </a:rPr>
                <a:t>ij</a:t>
              </a:r>
            </a:p>
          </p:txBody>
        </p:sp>
        <p:sp>
          <p:nvSpPr>
            <p:cNvPr id="438" name="Text Box 418"/>
            <p:cNvSpPr txBox="1">
              <a:spLocks noChangeArrowheads="1"/>
            </p:cNvSpPr>
            <p:nvPr/>
          </p:nvSpPr>
          <p:spPr bwMode="auto">
            <a:xfrm>
              <a:off x="2996" y="3273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439" name="Text Box 416"/>
          <p:cNvSpPr txBox="1">
            <a:spLocks noChangeArrowheads="1"/>
          </p:cNvSpPr>
          <p:nvPr/>
        </p:nvSpPr>
        <p:spPr bwMode="auto">
          <a:xfrm>
            <a:off x="2982913" y="4911725"/>
            <a:ext cx="2390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i="1" dirty="0">
                <a:latin typeface="Symbol" pitchFamily="18" charset="2"/>
              </a:rPr>
              <a:t>r </a:t>
            </a:r>
            <a:r>
              <a:rPr lang="pl-PL" sz="2800" dirty="0">
                <a:latin typeface="Times New Roman" pitchFamily="18" charset="0"/>
              </a:rPr>
              <a:t>=</a:t>
            </a:r>
            <a:r>
              <a:rPr lang="pl-PL" sz="4000" dirty="0">
                <a:latin typeface="Symbol" pitchFamily="18" charset="2"/>
              </a:rPr>
              <a:t>S</a:t>
            </a:r>
            <a:r>
              <a:rPr lang="pl-PL" sz="2800" dirty="0"/>
              <a:t> </a:t>
            </a:r>
            <a:r>
              <a:rPr lang="pl-PL" sz="2800" dirty="0" err="1">
                <a:latin typeface="Symbol" pitchFamily="18" charset="2"/>
              </a:rPr>
              <a:t>y</a:t>
            </a:r>
            <a:r>
              <a:rPr lang="pl-PL" sz="2800" baseline="-25000" dirty="0" err="1">
                <a:latin typeface="Times New Roman" pitchFamily="18" charset="0"/>
              </a:rPr>
              <a:t>i</a:t>
            </a:r>
            <a:r>
              <a:rPr lang="pl-PL" sz="2800" baseline="20000" dirty="0">
                <a:latin typeface="Times New Roman" pitchFamily="18" charset="0"/>
              </a:rPr>
              <a:t>*</a:t>
            </a:r>
            <a:r>
              <a:rPr lang="pl-PL" sz="2800" dirty="0"/>
              <a:t> </a:t>
            </a:r>
            <a:r>
              <a:rPr lang="pl-PL" sz="2800" i="1" dirty="0" err="1">
                <a:latin typeface="Times New Roman" pitchFamily="18" charset="0"/>
              </a:rPr>
              <a:t>O</a:t>
            </a:r>
            <a:r>
              <a:rPr lang="pl-PL" sz="2800" baseline="-25000" dirty="0" err="1">
                <a:latin typeface="Times New Roman" pitchFamily="18" charset="0"/>
              </a:rPr>
              <a:t>ij</a:t>
            </a:r>
            <a:r>
              <a:rPr lang="pl-PL" sz="2800" dirty="0"/>
              <a:t> </a:t>
            </a:r>
            <a:r>
              <a:rPr lang="pl-PL" sz="2800" dirty="0" err="1">
                <a:latin typeface="Symbol" pitchFamily="18" charset="2"/>
              </a:rPr>
              <a:t>j</a:t>
            </a:r>
            <a:r>
              <a:rPr lang="pl-PL" sz="2800" baseline="-25000" dirty="0" err="1">
                <a:latin typeface="Times New Roman" pitchFamily="18" charset="0"/>
              </a:rPr>
              <a:t>j</a:t>
            </a:r>
            <a:endParaRPr lang="pl-PL" sz="2800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27704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Primary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motivation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isospin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corrections</a:t>
            </a:r>
            <a:endParaRPr lang="pl-P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for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superallowed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beta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decay</a:t>
            </a:r>
            <a:endParaRPr lang="pl-P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1372149" y="3906837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53099" y="5059362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381674" y="4364037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753024" y="4838700"/>
            <a:ext cx="56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</a:t>
            </a:r>
            <a:r>
              <a:rPr lang="pl-PL" baseline="-25000"/>
              <a:t>1/2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59374" y="4143375"/>
            <a:ext cx="604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p</a:t>
            </a:r>
            <a:r>
              <a:rPr lang="pl-PL" baseline="-25000"/>
              <a:t>3/2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765724" y="363855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p</a:t>
            </a:r>
            <a:r>
              <a:rPr lang="pl-PL" baseline="-25000"/>
              <a:t>1/2</a:t>
            </a: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1705524" y="4525962"/>
            <a:ext cx="428625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1705524" y="2808081"/>
            <a:ext cx="428625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1419774" y="3840162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Oval 35"/>
          <p:cNvSpPr>
            <a:spLocks noChangeArrowheads="1"/>
          </p:cNvSpPr>
          <p:nvPr/>
        </p:nvSpPr>
        <p:spPr bwMode="auto">
          <a:xfrm>
            <a:off x="1657899" y="3840162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Oval 36"/>
          <p:cNvSpPr>
            <a:spLocks noChangeArrowheads="1"/>
          </p:cNvSpPr>
          <p:nvPr/>
        </p:nvSpPr>
        <p:spPr bwMode="auto">
          <a:xfrm>
            <a:off x="1419774" y="438308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1657899" y="438308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1391199" y="4992687"/>
            <a:ext cx="390525" cy="142875"/>
            <a:chOff x="438" y="3234"/>
            <a:chExt cx="246" cy="90"/>
          </a:xfrm>
        </p:grpSpPr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384849" y="5099050"/>
            <a:ext cx="37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/>
              <a:t>p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1754737" y="45339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754737" y="2816019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0099"/>
                </a:solidFill>
              </a:rPr>
              <a:t>8</a:t>
            </a: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2172249" y="4983162"/>
            <a:ext cx="390525" cy="142875"/>
            <a:chOff x="438" y="3234"/>
            <a:chExt cx="246" cy="90"/>
          </a:xfrm>
        </p:grpSpPr>
        <p:sp>
          <p:nvSpPr>
            <p:cNvPr id="23" name="Oval 46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5" name="Group 48"/>
          <p:cNvGrpSpPr>
            <a:grpSpLocks/>
          </p:cNvGrpSpPr>
          <p:nvPr/>
        </p:nvGrpSpPr>
        <p:grpSpPr bwMode="auto">
          <a:xfrm>
            <a:off x="2181774" y="4383087"/>
            <a:ext cx="390525" cy="142875"/>
            <a:chOff x="438" y="3234"/>
            <a:chExt cx="246" cy="90"/>
          </a:xfrm>
        </p:grpSpPr>
        <p:sp>
          <p:nvSpPr>
            <p:cNvPr id="26" name="Oval 49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Oval 50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2178599" y="5073650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CC0099"/>
                </a:solidFill>
              </a:rPr>
              <a:t>n</a:t>
            </a:r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>
            <a:off x="2943774" y="3910012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0" name="Line 53"/>
          <p:cNvSpPr>
            <a:spLocks noChangeShapeType="1"/>
          </p:cNvSpPr>
          <p:nvPr/>
        </p:nvSpPr>
        <p:spPr bwMode="auto">
          <a:xfrm>
            <a:off x="2924724" y="5062537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>
            <a:off x="2953299" y="4367212"/>
            <a:ext cx="1266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l-PL"/>
          </a:p>
        </p:txBody>
      </p:sp>
      <p:sp>
        <p:nvSpPr>
          <p:cNvPr id="33" name="Oval 56"/>
          <p:cNvSpPr>
            <a:spLocks noChangeArrowheads="1"/>
          </p:cNvSpPr>
          <p:nvPr/>
        </p:nvSpPr>
        <p:spPr bwMode="auto">
          <a:xfrm>
            <a:off x="3277149" y="4529137"/>
            <a:ext cx="428625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3277149" y="2811256"/>
            <a:ext cx="428625" cy="400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2991399" y="4386262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Oval 61"/>
          <p:cNvSpPr>
            <a:spLocks noChangeArrowheads="1"/>
          </p:cNvSpPr>
          <p:nvPr/>
        </p:nvSpPr>
        <p:spPr bwMode="auto">
          <a:xfrm>
            <a:off x="3229524" y="4386262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8" name="Group 62"/>
          <p:cNvGrpSpPr>
            <a:grpSpLocks/>
          </p:cNvGrpSpPr>
          <p:nvPr/>
        </p:nvGrpSpPr>
        <p:grpSpPr bwMode="auto">
          <a:xfrm>
            <a:off x="2962824" y="4995862"/>
            <a:ext cx="390525" cy="142875"/>
            <a:chOff x="438" y="3234"/>
            <a:chExt cx="246" cy="90"/>
          </a:xfrm>
        </p:grpSpPr>
        <p:sp>
          <p:nvSpPr>
            <p:cNvPr id="39" name="Oval 63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Oval 64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2956474" y="5073650"/>
            <a:ext cx="37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/>
              <a:t>p</a:t>
            </a:r>
          </a:p>
        </p:txBody>
      </p:sp>
      <p:sp>
        <p:nvSpPr>
          <p:cNvPr id="42" name="Text Box 66"/>
          <p:cNvSpPr txBox="1">
            <a:spLocks noChangeArrowheads="1"/>
          </p:cNvSpPr>
          <p:nvPr/>
        </p:nvSpPr>
        <p:spPr bwMode="auto">
          <a:xfrm>
            <a:off x="3326362" y="45370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3326362" y="2819194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99"/>
                </a:solidFill>
              </a:rPr>
              <a:t>8</a:t>
            </a:r>
          </a:p>
        </p:txBody>
      </p:sp>
      <p:grpSp>
        <p:nvGrpSpPr>
          <p:cNvPr id="44" name="Group 68"/>
          <p:cNvGrpSpPr>
            <a:grpSpLocks/>
          </p:cNvGrpSpPr>
          <p:nvPr/>
        </p:nvGrpSpPr>
        <p:grpSpPr bwMode="auto">
          <a:xfrm>
            <a:off x="3743874" y="4986337"/>
            <a:ext cx="390525" cy="142875"/>
            <a:chOff x="438" y="3234"/>
            <a:chExt cx="246" cy="90"/>
          </a:xfrm>
        </p:grpSpPr>
        <p:sp>
          <p:nvSpPr>
            <p:cNvPr id="45" name="Oval 69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6" name="Oval 70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791499" y="4386262"/>
            <a:ext cx="152400" cy="14287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4029624" y="4386262"/>
            <a:ext cx="152400" cy="14287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3750224" y="5048250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CC0099"/>
                </a:solidFill>
              </a:rPr>
              <a:t>n</a:t>
            </a:r>
          </a:p>
        </p:txBody>
      </p:sp>
      <p:sp>
        <p:nvSpPr>
          <p:cNvPr id="51" name="Freeform 79"/>
          <p:cNvSpPr>
            <a:spLocks/>
          </p:cNvSpPr>
          <p:nvPr/>
        </p:nvSpPr>
        <p:spPr bwMode="auto">
          <a:xfrm>
            <a:off x="1886499" y="3640137"/>
            <a:ext cx="2019300" cy="238125"/>
          </a:xfrm>
          <a:custGeom>
            <a:avLst/>
            <a:gdLst>
              <a:gd name="T0" fmla="*/ 0 w 1272"/>
              <a:gd name="T1" fmla="*/ 238125 h 150"/>
              <a:gd name="T2" fmla="*/ 895350 w 1272"/>
              <a:gd name="T3" fmla="*/ 0 h 150"/>
              <a:gd name="T4" fmla="*/ 2019300 w 1272"/>
              <a:gd name="T5" fmla="*/ 238125 h 150"/>
              <a:gd name="T6" fmla="*/ 0 60000 65536"/>
              <a:gd name="T7" fmla="*/ 0 60000 65536"/>
              <a:gd name="T8" fmla="*/ 0 60000 65536"/>
              <a:gd name="T9" fmla="*/ 0 w 1272"/>
              <a:gd name="T10" fmla="*/ 0 h 150"/>
              <a:gd name="T11" fmla="*/ 1272 w 1272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2" h="150">
                <a:moveTo>
                  <a:pt x="0" y="150"/>
                </a:moveTo>
                <a:cubicBezTo>
                  <a:pt x="176" y="75"/>
                  <a:pt x="352" y="0"/>
                  <a:pt x="564" y="0"/>
                </a:cubicBezTo>
                <a:cubicBezTo>
                  <a:pt x="776" y="0"/>
                  <a:pt x="1024" y="75"/>
                  <a:pt x="1272" y="150"/>
                </a:cubicBez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pl-PL"/>
          </a:p>
        </p:txBody>
      </p:sp>
      <p:grpSp>
        <p:nvGrpSpPr>
          <p:cNvPr id="50" name="Grupa 71"/>
          <p:cNvGrpSpPr/>
          <p:nvPr/>
        </p:nvGrpSpPr>
        <p:grpSpPr>
          <a:xfrm>
            <a:off x="775249" y="2415969"/>
            <a:ext cx="3387725" cy="396875"/>
            <a:chOff x="3022600" y="2865438"/>
            <a:chExt cx="3387725" cy="396875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3571875" y="3019425"/>
              <a:ext cx="1266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>
              <a:off x="5143500" y="3022600"/>
              <a:ext cx="1266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61" name="Text Box 83"/>
            <p:cNvSpPr txBox="1">
              <a:spLocks noChangeArrowheads="1"/>
            </p:cNvSpPr>
            <p:nvPr/>
          </p:nvSpPr>
          <p:spPr bwMode="auto">
            <a:xfrm>
              <a:off x="3022600" y="2865438"/>
              <a:ext cx="617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/>
                <a:t>d</a:t>
              </a:r>
              <a:r>
                <a:rPr lang="pl-PL" baseline="-25000" dirty="0"/>
                <a:t>5/2</a:t>
              </a:r>
            </a:p>
          </p:txBody>
        </p:sp>
      </p:grpSp>
      <p:sp>
        <p:nvSpPr>
          <p:cNvPr id="68" name="pole tekstowe 67"/>
          <p:cNvSpPr txBox="1"/>
          <p:nvPr/>
        </p:nvSpPr>
        <p:spPr>
          <a:xfrm>
            <a:off x="1444791" y="564991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3156887" y="561181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Oval 34"/>
          <p:cNvSpPr>
            <a:spLocks noChangeArrowheads="1"/>
          </p:cNvSpPr>
          <p:nvPr/>
        </p:nvSpPr>
        <p:spPr bwMode="auto">
          <a:xfrm>
            <a:off x="1419774" y="417353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Oval 35"/>
          <p:cNvSpPr>
            <a:spLocks noChangeArrowheads="1"/>
          </p:cNvSpPr>
          <p:nvPr/>
        </p:nvSpPr>
        <p:spPr bwMode="auto">
          <a:xfrm>
            <a:off x="1657899" y="417353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2" name="Group 48"/>
          <p:cNvGrpSpPr>
            <a:grpSpLocks/>
          </p:cNvGrpSpPr>
          <p:nvPr/>
        </p:nvGrpSpPr>
        <p:grpSpPr bwMode="auto">
          <a:xfrm>
            <a:off x="2181774" y="4173537"/>
            <a:ext cx="390525" cy="142875"/>
            <a:chOff x="438" y="3234"/>
            <a:chExt cx="246" cy="90"/>
          </a:xfrm>
        </p:grpSpPr>
        <p:sp>
          <p:nvSpPr>
            <p:cNvPr id="75" name="Oval 49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" name="Oval 50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2981874" y="3833812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991524" y="3833812"/>
            <a:ext cx="152400" cy="14287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auto">
          <a:xfrm>
            <a:off x="2991399" y="417353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Oval 35"/>
          <p:cNvSpPr>
            <a:spLocks noChangeArrowheads="1"/>
          </p:cNvSpPr>
          <p:nvPr/>
        </p:nvSpPr>
        <p:spPr bwMode="auto">
          <a:xfrm>
            <a:off x="3229524" y="4173537"/>
            <a:ext cx="15240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3" name="Group 48"/>
          <p:cNvGrpSpPr>
            <a:grpSpLocks/>
          </p:cNvGrpSpPr>
          <p:nvPr/>
        </p:nvGrpSpPr>
        <p:grpSpPr bwMode="auto">
          <a:xfrm>
            <a:off x="3781974" y="4173537"/>
            <a:ext cx="390525" cy="142875"/>
            <a:chOff x="438" y="3234"/>
            <a:chExt cx="246" cy="90"/>
          </a:xfrm>
        </p:grpSpPr>
        <p:sp>
          <p:nvSpPr>
            <p:cNvPr id="82" name="Oval 49"/>
            <p:cNvSpPr>
              <a:spLocks noChangeArrowheads="1"/>
            </p:cNvSpPr>
            <p:nvPr/>
          </p:nvSpPr>
          <p:spPr bwMode="auto">
            <a:xfrm>
              <a:off x="43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3" name="Oval 50"/>
            <p:cNvSpPr>
              <a:spLocks noChangeArrowheads="1"/>
            </p:cNvSpPr>
            <p:nvPr/>
          </p:nvSpPr>
          <p:spPr bwMode="auto">
            <a:xfrm>
              <a:off x="588" y="3234"/>
              <a:ext cx="96" cy="9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6" name="Strzałka w prawo 85"/>
          <p:cNvSpPr/>
          <p:nvPr/>
        </p:nvSpPr>
        <p:spPr bwMode="auto">
          <a:xfrm>
            <a:off x="2277024" y="5754688"/>
            <a:ext cx="857250" cy="285750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8" name="pole tekstowe 87"/>
          <p:cNvSpPr txBox="1"/>
          <p:nvPr/>
        </p:nvSpPr>
        <p:spPr>
          <a:xfrm>
            <a:off x="1086399" y="6135687"/>
            <a:ext cx="298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Hartree-Fock</a:t>
            </a:r>
            <a:endParaRPr lang="pl-PL" dirty="0"/>
          </a:p>
        </p:txBody>
      </p:sp>
      <p:grpSp>
        <p:nvGrpSpPr>
          <p:cNvPr id="54" name="Grupa 128"/>
          <p:cNvGrpSpPr/>
          <p:nvPr/>
        </p:nvGrpSpPr>
        <p:grpSpPr>
          <a:xfrm>
            <a:off x="3648406" y="2354754"/>
            <a:ext cx="5480989" cy="3586768"/>
            <a:chOff x="3676981" y="2599422"/>
            <a:chExt cx="5480989" cy="3586768"/>
          </a:xfrm>
        </p:grpSpPr>
        <p:sp>
          <p:nvSpPr>
            <p:cNvPr id="116" name="pole tekstowe 115"/>
            <p:cNvSpPr txBox="1"/>
            <p:nvPr/>
          </p:nvSpPr>
          <p:spPr>
            <a:xfrm>
              <a:off x="4741648" y="2599422"/>
              <a:ext cx="20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b="1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Experiment</a:t>
              </a:r>
              <a:r>
                <a:rPr lang="pl-PL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:</a:t>
              </a:r>
            </a:p>
            <a:p>
              <a:pPr algn="just"/>
              <a:r>
                <a:rPr lang="pl-PL" sz="1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Fermi beta </a:t>
              </a:r>
              <a:r>
                <a:rPr lang="pl-PL" sz="1600" b="1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decay</a:t>
              </a:r>
              <a:r>
                <a:rPr lang="pl-PL" sz="1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:</a:t>
              </a:r>
              <a:endParaRPr lang="pl-PL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123" name="Obraz 122" descr="hardy_03b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788142" y="2412973"/>
              <a:ext cx="996715" cy="3067050"/>
            </a:xfrm>
            <a:prstGeom prst="rect">
              <a:avLst/>
            </a:prstGeom>
          </p:spPr>
        </p:pic>
        <p:sp>
          <p:nvSpPr>
            <p:cNvPr id="125" name="pole tekstowe 124"/>
            <p:cNvSpPr txBox="1"/>
            <p:nvPr/>
          </p:nvSpPr>
          <p:spPr>
            <a:xfrm>
              <a:off x="4770687" y="4591050"/>
              <a:ext cx="412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i="1" dirty="0" smtClean="0">
                  <a:latin typeface="+mn-lt"/>
                </a:rPr>
                <a:t>f</a:t>
              </a:r>
              <a:r>
                <a:rPr lang="pl-PL" sz="1800" dirty="0" smtClean="0"/>
                <a:t> </a:t>
              </a:r>
              <a:r>
                <a:rPr lang="pl-PL" sz="1800" dirty="0" smtClean="0">
                  <a:sym typeface="Wingdings" pitchFamily="2" charset="2"/>
                </a:rPr>
                <a:t> </a:t>
              </a:r>
              <a:r>
                <a:rPr lang="pl-PL" sz="1800" dirty="0" err="1" smtClean="0">
                  <a:sym typeface="Wingdings" pitchFamily="2" charset="2"/>
                </a:rPr>
                <a:t>statistical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dirty="0" err="1" smtClean="0">
                  <a:sym typeface="Wingdings" pitchFamily="2" charset="2"/>
                </a:rPr>
                <a:t>rate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dirty="0" err="1" smtClean="0">
                  <a:sym typeface="Wingdings" pitchFamily="2" charset="2"/>
                </a:rPr>
                <a:t>function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b="1" i="1" dirty="0" smtClean="0">
                  <a:latin typeface="+mn-lt"/>
                  <a:cs typeface="Times New Roman" pitchFamily="18" charset="0"/>
                  <a:sym typeface="Wingdings" pitchFamily="2" charset="2"/>
                </a:rPr>
                <a:t>f </a:t>
              </a:r>
              <a:r>
                <a:rPr lang="pl-PL" sz="1800" dirty="0" smtClean="0">
                  <a:latin typeface="+mn-lt"/>
                  <a:sym typeface="Wingdings" pitchFamily="2" charset="2"/>
                </a:rPr>
                <a:t>(</a:t>
              </a:r>
              <a:r>
                <a:rPr lang="pl-PL" sz="1800" dirty="0" err="1" smtClean="0">
                  <a:latin typeface="+mn-lt"/>
                  <a:sym typeface="Wingdings" pitchFamily="2" charset="2"/>
                </a:rPr>
                <a:t>Z,Q</a:t>
              </a:r>
              <a:r>
                <a:rPr lang="pl-PL" sz="1800" i="1" baseline="-25000" dirty="0" err="1" smtClean="0">
                  <a:latin typeface="Symbol" pitchFamily="18" charset="2"/>
                  <a:sym typeface="Wingdings" pitchFamily="2" charset="2"/>
                </a:rPr>
                <a:t>b</a:t>
              </a:r>
              <a:r>
                <a:rPr lang="pl-PL" sz="1800" dirty="0" smtClean="0">
                  <a:latin typeface="+mn-lt"/>
                  <a:sym typeface="Wingdings" pitchFamily="2" charset="2"/>
                </a:rPr>
                <a:t>)</a:t>
              </a:r>
              <a:endParaRPr lang="pl-PL" sz="1800" dirty="0">
                <a:latin typeface="+mn-lt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>
              <a:off x="4737259" y="5010150"/>
              <a:ext cx="348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i="1" dirty="0" smtClean="0">
                  <a:latin typeface="+mn-lt"/>
                </a:rPr>
                <a:t>t</a:t>
              </a:r>
              <a:r>
                <a:rPr lang="pl-PL" sz="1800" dirty="0" smtClean="0"/>
                <a:t> </a:t>
              </a:r>
              <a:r>
                <a:rPr lang="pl-PL" sz="1800" dirty="0" smtClean="0">
                  <a:sym typeface="Wingdings" pitchFamily="2" charset="2"/>
                </a:rPr>
                <a:t> </a:t>
              </a:r>
              <a:r>
                <a:rPr lang="pl-PL" sz="1800" dirty="0" err="1" smtClean="0">
                  <a:sym typeface="Wingdings" pitchFamily="2" charset="2"/>
                </a:rPr>
                <a:t>partial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dirty="0" err="1" smtClean="0">
                  <a:sym typeface="Wingdings" pitchFamily="2" charset="2"/>
                </a:rPr>
                <a:t>half-life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b="1" i="1" dirty="0" smtClean="0">
                  <a:latin typeface="+mn-lt"/>
                  <a:cs typeface="Times New Roman" pitchFamily="18" charset="0"/>
                  <a:sym typeface="Wingdings" pitchFamily="2" charset="2"/>
                </a:rPr>
                <a:t>f </a:t>
              </a:r>
              <a:r>
                <a:rPr lang="pl-PL" sz="1800" dirty="0" smtClean="0">
                  <a:latin typeface="+mn-lt"/>
                  <a:sym typeface="Wingdings" pitchFamily="2" charset="2"/>
                </a:rPr>
                <a:t>(t</a:t>
              </a:r>
              <a:r>
                <a:rPr lang="pl-PL" sz="1800" baseline="-25000" dirty="0" smtClean="0">
                  <a:latin typeface="+mn-lt"/>
                  <a:sym typeface="Wingdings" pitchFamily="2" charset="2"/>
                </a:rPr>
                <a:t>1/2</a:t>
              </a:r>
              <a:r>
                <a:rPr lang="pl-PL" sz="1800" dirty="0" smtClean="0">
                  <a:latin typeface="+mn-lt"/>
                  <a:sym typeface="Wingdings" pitchFamily="2" charset="2"/>
                </a:rPr>
                <a:t>,BR)</a:t>
              </a:r>
              <a:endParaRPr lang="pl-PL" sz="1800" dirty="0">
                <a:latin typeface="+mn-lt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4786323" y="5391150"/>
              <a:ext cx="423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 err="1" smtClean="0">
                  <a:latin typeface="+mn-lt"/>
                  <a:sym typeface="Wingdings" pitchFamily="2" charset="2"/>
                </a:rPr>
                <a:t>G</a:t>
              </a:r>
              <a:r>
                <a:rPr lang="pl-PL" sz="1800" b="1" baseline="-25000" dirty="0" err="1" smtClean="0">
                  <a:latin typeface="+mn-lt"/>
                  <a:sym typeface="Wingdings" pitchFamily="2" charset="2"/>
                </a:rPr>
                <a:t>V</a:t>
              </a:r>
              <a:r>
                <a:rPr lang="pl-PL" sz="1800" dirty="0" err="1" smtClean="0">
                  <a:sym typeface="Wingdings" pitchFamily="2" charset="2"/>
                </a:rPr>
                <a:t>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dirty="0" err="1" smtClean="0">
                  <a:sym typeface="Wingdings" pitchFamily="2" charset="2"/>
                </a:rPr>
                <a:t>vector</a:t>
              </a:r>
              <a:r>
                <a:rPr lang="pl-PL" sz="1800" dirty="0" smtClean="0">
                  <a:sym typeface="Wingdings" pitchFamily="2" charset="2"/>
                </a:rPr>
                <a:t> (Fermi) </a:t>
              </a:r>
              <a:r>
                <a:rPr lang="pl-PL" sz="1800" dirty="0" err="1" smtClean="0">
                  <a:sym typeface="Wingdings" pitchFamily="2" charset="2"/>
                </a:rPr>
                <a:t>coupling</a:t>
              </a:r>
              <a:r>
                <a:rPr lang="pl-PL" sz="1800" dirty="0" smtClean="0">
                  <a:sym typeface="Wingdings" pitchFamily="2" charset="2"/>
                </a:rPr>
                <a:t> </a:t>
              </a:r>
              <a:r>
                <a:rPr lang="pl-PL" sz="1800" dirty="0" err="1" smtClean="0">
                  <a:sym typeface="Wingdings" pitchFamily="2" charset="2"/>
                </a:rPr>
                <a:t>constant</a:t>
              </a:r>
              <a:endParaRPr lang="pl-PL" sz="1800" dirty="0">
                <a:latin typeface="+mn-lt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3676981" y="5724525"/>
              <a:ext cx="548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b="1" dirty="0" smtClean="0">
                  <a:latin typeface="+mn-lt"/>
                  <a:sym typeface="Wingdings" pitchFamily="2" charset="2"/>
                </a:rPr>
                <a:t>               &lt;</a:t>
              </a:r>
              <a:r>
                <a:rPr lang="pl-PL" sz="2400" b="1" dirty="0" smtClean="0">
                  <a:latin typeface="Symbol" pitchFamily="18" charset="2"/>
                  <a:sym typeface="Wingdings" pitchFamily="2" charset="2"/>
                </a:rPr>
                <a:t>t</a:t>
              </a:r>
              <a:r>
                <a:rPr lang="pl-PL" sz="1800" b="1" baseline="-25000" dirty="0" smtClean="0">
                  <a:latin typeface="Symbol" pitchFamily="18" charset="2"/>
                  <a:sym typeface="Wingdings" pitchFamily="2" charset="2"/>
                </a:rPr>
                <a:t>+/-</a:t>
              </a:r>
              <a:r>
                <a:rPr lang="pl-PL" sz="1800" b="1" dirty="0" smtClean="0">
                  <a:latin typeface="+mn-lt"/>
                  <a:sym typeface="Wingdings" pitchFamily="2" charset="2"/>
                </a:rPr>
                <a:t>&gt;</a:t>
              </a:r>
              <a:r>
                <a:rPr lang="pl-PL" sz="1800" dirty="0" smtClean="0">
                  <a:sym typeface="Wingdings" pitchFamily="2" charset="2"/>
                </a:rPr>
                <a:t> Fermi (</a:t>
              </a:r>
              <a:r>
                <a:rPr lang="pl-PL" sz="1800" dirty="0" err="1" smtClean="0">
                  <a:sym typeface="Wingdings" pitchFamily="2" charset="2"/>
                </a:rPr>
                <a:t>vector</a:t>
              </a:r>
              <a:r>
                <a:rPr lang="pl-PL" sz="1800" dirty="0" smtClean="0">
                  <a:sym typeface="Wingdings" pitchFamily="2" charset="2"/>
                </a:rPr>
                <a:t>) </a:t>
              </a:r>
              <a:r>
                <a:rPr lang="pl-PL" sz="1800" dirty="0" err="1" smtClean="0">
                  <a:sym typeface="Wingdings" pitchFamily="2" charset="2"/>
                </a:rPr>
                <a:t>matrix</a:t>
              </a:r>
              <a:r>
                <a:rPr lang="pl-PL" sz="1800" dirty="0" smtClean="0">
                  <a:sym typeface="Wingdings" pitchFamily="2" charset="2"/>
                </a:rPr>
                <a:t> element</a:t>
              </a:r>
              <a:endParaRPr lang="pl-PL" sz="1800" dirty="0">
                <a:latin typeface="+mn-lt"/>
              </a:endParaRPr>
            </a:p>
          </p:txBody>
        </p:sp>
      </p:grpSp>
      <p:sp>
        <p:nvSpPr>
          <p:cNvPr id="93" name="Prostokąt 92"/>
          <p:cNvSpPr/>
          <p:nvPr/>
        </p:nvSpPr>
        <p:spPr>
          <a:xfrm>
            <a:off x="1419774" y="3064887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|&lt;</a:t>
            </a:r>
            <a:r>
              <a:rPr lang="pl-PL" sz="32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pl-PL" b="1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+/-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&gt;|</a:t>
            </a:r>
            <a:r>
              <a:rPr lang="pl-PL" sz="2400" b="1" baseline="30000" dirty="0" smtClean="0">
                <a:solidFill>
                  <a:srgbClr val="3333FF"/>
                </a:solidFill>
                <a:sym typeface="Wingdings" pitchFamily="2" charset="2"/>
              </a:rPr>
              <a:t>2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=2(1-</a:t>
            </a:r>
            <a:r>
              <a:rPr lang="pl-PL" sz="24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pl-PL" sz="2400" b="1" baseline="-25000" dirty="0" smtClean="0">
                <a:solidFill>
                  <a:srgbClr val="3333FF"/>
                </a:solidFill>
                <a:sym typeface="Wingdings" pitchFamily="2" charset="2"/>
              </a:rPr>
              <a:t>C</a:t>
            </a:r>
            <a:r>
              <a:rPr lang="pl-PL" sz="2400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  <a:endParaRPr lang="pl-PL" sz="2400" dirty="0">
              <a:solidFill>
                <a:srgbClr val="3333FF"/>
              </a:solidFill>
            </a:endParaRPr>
          </a:p>
        </p:txBody>
      </p:sp>
      <p:grpSp>
        <p:nvGrpSpPr>
          <p:cNvPr id="55" name="Grupa 96"/>
          <p:cNvGrpSpPr/>
          <p:nvPr/>
        </p:nvGrpSpPr>
        <p:grpSpPr>
          <a:xfrm>
            <a:off x="597352" y="674688"/>
            <a:ext cx="8115025" cy="1530350"/>
            <a:chOff x="597352" y="674688"/>
            <a:chExt cx="8115025" cy="1530350"/>
          </a:xfrm>
        </p:grpSpPr>
        <p:sp>
          <p:nvSpPr>
            <p:cNvPr id="98" name="Text Box 91"/>
            <p:cNvSpPr txBox="1">
              <a:spLocks noChangeArrowheads="1"/>
            </p:cNvSpPr>
            <p:nvPr/>
          </p:nvSpPr>
          <p:spPr bwMode="auto">
            <a:xfrm>
              <a:off x="862285" y="731838"/>
              <a:ext cx="1059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err="1"/>
                <a:t>T</a:t>
              </a:r>
              <a:r>
                <a:rPr lang="pl-PL" baseline="-25000" dirty="0" err="1"/>
                <a:t>z</a:t>
              </a:r>
              <a:r>
                <a:rPr lang="pl-PL" dirty="0" smtClean="0"/>
                <a:t>=-/+1</a:t>
              </a:r>
              <a:endParaRPr lang="pl-PL" dirty="0"/>
            </a:p>
          </p:txBody>
        </p:sp>
        <p:grpSp>
          <p:nvGrpSpPr>
            <p:cNvPr id="56" name="Grupa 114"/>
            <p:cNvGrpSpPr/>
            <p:nvPr/>
          </p:nvGrpSpPr>
          <p:grpSpPr>
            <a:xfrm>
              <a:off x="2202168" y="674688"/>
              <a:ext cx="4665357" cy="1420872"/>
              <a:chOff x="2202168" y="779463"/>
              <a:chExt cx="4665357" cy="1420872"/>
            </a:xfrm>
          </p:grpSpPr>
          <p:sp>
            <p:nvSpPr>
              <p:cNvPr id="112" name="Text Box 11"/>
              <p:cNvSpPr txBox="1">
                <a:spLocks noChangeArrowheads="1"/>
              </p:cNvSpPr>
              <p:nvPr/>
            </p:nvSpPr>
            <p:spPr bwMode="auto">
              <a:xfrm>
                <a:off x="2202168" y="779463"/>
                <a:ext cx="1217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J=0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sp>
            <p:nvSpPr>
              <p:cNvPr id="117" name="Text Box 12"/>
              <p:cNvSpPr txBox="1">
                <a:spLocks noChangeArrowheads="1"/>
              </p:cNvSpPr>
              <p:nvPr/>
            </p:nvSpPr>
            <p:spPr bwMode="auto">
              <a:xfrm>
                <a:off x="5650218" y="1731963"/>
                <a:ext cx="1217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J=0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sp>
            <p:nvSpPr>
              <p:cNvPr id="119" name="Text Box 82"/>
              <p:cNvSpPr txBox="1">
                <a:spLocks noChangeArrowheads="1"/>
              </p:cNvSpPr>
              <p:nvPr/>
            </p:nvSpPr>
            <p:spPr bwMode="auto">
              <a:xfrm>
                <a:off x="4220124" y="1112838"/>
                <a:ext cx="83869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3200" b="1" dirty="0" smtClean="0">
                    <a:solidFill>
                      <a:srgbClr val="CC0099"/>
                    </a:solidFill>
                    <a:latin typeface="Symbol" pitchFamily="18" charset="2"/>
                  </a:rPr>
                  <a:t>t</a:t>
                </a:r>
                <a:r>
                  <a:rPr lang="pl-PL" sz="3200" b="1" baseline="-25000" dirty="0" smtClean="0">
                    <a:solidFill>
                      <a:srgbClr val="CC0099"/>
                    </a:solidFill>
                  </a:rPr>
                  <a:t>+/-</a:t>
                </a:r>
                <a:endParaRPr lang="pl-PL" sz="3200" b="1" baseline="-25000" dirty="0">
                  <a:solidFill>
                    <a:srgbClr val="CC0099"/>
                  </a:solidFill>
                </a:endParaRPr>
              </a:p>
            </p:txBody>
          </p:sp>
          <p:cxnSp>
            <p:nvCxnSpPr>
              <p:cNvPr id="124" name="Łącznik prosty 123"/>
              <p:cNvCxnSpPr/>
              <p:nvPr/>
            </p:nvCxnSpPr>
            <p:spPr bwMode="auto">
              <a:xfrm>
                <a:off x="2209800" y="12192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Łącznik prosty 129"/>
              <p:cNvCxnSpPr/>
              <p:nvPr/>
            </p:nvCxnSpPr>
            <p:spPr bwMode="auto">
              <a:xfrm>
                <a:off x="5191125" y="2143125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Łącznik prosty 130"/>
              <p:cNvCxnSpPr/>
              <p:nvPr/>
            </p:nvCxnSpPr>
            <p:spPr bwMode="auto">
              <a:xfrm rot="5400000">
                <a:off x="3657600" y="1428750"/>
                <a:ext cx="4381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Łącznik prosty ze strzałką 131"/>
              <p:cNvCxnSpPr/>
              <p:nvPr/>
            </p:nvCxnSpPr>
            <p:spPr bwMode="auto">
              <a:xfrm>
                <a:off x="3876675" y="1657350"/>
                <a:ext cx="1314450" cy="4857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lg" len="lg"/>
                <a:tailEnd type="arrow" w="lg" len="lg"/>
              </a:ln>
              <a:effectLst/>
            </p:spPr>
          </p:cxnSp>
          <p:cxnSp>
            <p:nvCxnSpPr>
              <p:cNvPr id="133" name="Łącznik prosty ze strzałką 132"/>
              <p:cNvCxnSpPr/>
              <p:nvPr/>
            </p:nvCxnSpPr>
            <p:spPr bwMode="auto">
              <a:xfrm>
                <a:off x="3886200" y="1647825"/>
                <a:ext cx="828675" cy="1238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34" name="pole tekstowe 133"/>
              <p:cNvSpPr txBox="1"/>
              <p:nvPr/>
            </p:nvSpPr>
            <p:spPr>
              <a:xfrm>
                <a:off x="4533954" y="1800225"/>
                <a:ext cx="508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BR</a:t>
                </a:r>
                <a:endPara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Grupa 94"/>
            <p:cNvGrpSpPr/>
            <p:nvPr/>
          </p:nvGrpSpPr>
          <p:grpSpPr>
            <a:xfrm>
              <a:off x="597352" y="1065213"/>
              <a:ext cx="8115025" cy="1139825"/>
              <a:chOff x="597352" y="1065213"/>
              <a:chExt cx="8115025" cy="1139825"/>
            </a:xfrm>
          </p:grpSpPr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597352" y="1065213"/>
                <a:ext cx="1515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</a:t>
                </a:r>
                <a:r>
                  <a:rPr lang="pl-PL" dirty="0" err="1" smtClean="0"/>
                  <a:t>N-Z</a:t>
                </a:r>
                <a:r>
                  <a:rPr lang="pl-PL" dirty="0" smtClean="0"/>
                  <a:t>=-/+2)</a:t>
                </a:r>
                <a:endParaRPr lang="pl-PL" dirty="0"/>
              </a:p>
            </p:txBody>
          </p:sp>
          <p:sp>
            <p:nvSpPr>
              <p:cNvPr id="104" name="Text Box 14"/>
              <p:cNvSpPr txBox="1">
                <a:spLocks noChangeArrowheads="1"/>
              </p:cNvSpPr>
              <p:nvPr/>
            </p:nvSpPr>
            <p:spPr bwMode="auto">
              <a:xfrm>
                <a:off x="7559497" y="1779588"/>
                <a:ext cx="11528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(N-Z=0)</a:t>
                </a:r>
                <a:endParaRPr lang="pl-PL" dirty="0"/>
              </a:p>
            </p:txBody>
          </p:sp>
          <p:sp>
            <p:nvSpPr>
              <p:cNvPr id="105" name="Text Box 92"/>
              <p:cNvSpPr txBox="1">
                <a:spLocks noChangeArrowheads="1"/>
              </p:cNvSpPr>
              <p:nvPr/>
            </p:nvSpPr>
            <p:spPr bwMode="auto">
              <a:xfrm>
                <a:off x="6911975" y="1808163"/>
                <a:ext cx="7318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T</a:t>
                </a:r>
                <a:r>
                  <a:rPr lang="pl-PL" baseline="-25000" dirty="0"/>
                  <a:t>z</a:t>
                </a:r>
                <a:r>
                  <a:rPr lang="pl-PL" dirty="0"/>
                  <a:t>=0</a:t>
                </a:r>
              </a:p>
            </p:txBody>
          </p:sp>
          <p:cxnSp>
            <p:nvCxnSpPr>
              <p:cNvPr id="106" name="Łącznik prosty 105"/>
              <p:cNvCxnSpPr/>
              <p:nvPr/>
            </p:nvCxnSpPr>
            <p:spPr bwMode="auto">
              <a:xfrm rot="5400000">
                <a:off x="1757363" y="1576388"/>
                <a:ext cx="962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107" name="Łącznik prosty 106"/>
              <p:cNvCxnSpPr/>
              <p:nvPr/>
            </p:nvCxnSpPr>
            <p:spPr bwMode="auto">
              <a:xfrm rot="10800000">
                <a:off x="2143125" y="2038350"/>
                <a:ext cx="30099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08" name="pole tekstowe 107"/>
              <p:cNvSpPr txBox="1"/>
              <p:nvPr/>
            </p:nvSpPr>
            <p:spPr>
              <a:xfrm>
                <a:off x="2202734" y="1419225"/>
                <a:ext cx="50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Q</a:t>
                </a:r>
                <a:r>
                  <a:rPr lang="pl-PL" b="1" i="1" baseline="-25000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Symbol" pitchFamily="18" charset="2"/>
                  </a:rPr>
                  <a:t>b</a:t>
                </a:r>
                <a:endParaRPr lang="pl-PL" b="1" i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ymbol" pitchFamily="18" charset="2"/>
                </a:endParaRPr>
              </a:p>
            </p:txBody>
          </p:sp>
          <p:sp>
            <p:nvSpPr>
              <p:cNvPr id="110" name="pole tekstowe 109"/>
              <p:cNvSpPr txBox="1"/>
              <p:nvPr/>
            </p:nvSpPr>
            <p:spPr>
              <a:xfrm>
                <a:off x="2677717" y="1066800"/>
                <a:ext cx="601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</a:t>
                </a:r>
                <a:r>
                  <a:rPr lang="pl-PL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1/2</a:t>
                </a:r>
                <a:endParaRPr lang="pl-PL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9" name="pole tekstowe 98"/>
          <p:cNvSpPr txBox="1"/>
          <p:nvPr/>
        </p:nvSpPr>
        <p:spPr>
          <a:xfrm>
            <a:off x="4140200" y="5966340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10 </a:t>
            </a:r>
            <a:r>
              <a:rPr lang="pl-PL" sz="1800" b="1" dirty="0" err="1" smtClean="0"/>
              <a:t>cases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measured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with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accuracy</a:t>
            </a:r>
            <a:r>
              <a:rPr lang="pl-PL" sz="1800" b="1" dirty="0" smtClean="0"/>
              <a:t> </a:t>
            </a:r>
            <a:r>
              <a:rPr lang="pl-PL" sz="1800" b="1" i="1" dirty="0" err="1" smtClean="0">
                <a:latin typeface="+mn-lt"/>
              </a:rPr>
              <a:t>ft</a:t>
            </a:r>
            <a:r>
              <a:rPr lang="pl-PL" sz="1800" b="1" dirty="0" smtClean="0"/>
              <a:t> ~0.1%</a:t>
            </a:r>
            <a:endParaRPr lang="pl-PL" sz="1800" b="1" dirty="0"/>
          </a:p>
        </p:txBody>
      </p:sp>
      <p:sp>
        <p:nvSpPr>
          <p:cNvPr id="100" name="pole tekstowe 99"/>
          <p:cNvSpPr txBox="1"/>
          <p:nvPr/>
        </p:nvSpPr>
        <p:spPr>
          <a:xfrm>
            <a:off x="4161040" y="6280665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 3 </a:t>
            </a:r>
            <a:r>
              <a:rPr lang="pl-PL" sz="1800" b="1" dirty="0" err="1" smtClean="0"/>
              <a:t>cases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measured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with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accuracy</a:t>
            </a:r>
            <a:r>
              <a:rPr lang="pl-PL" sz="1800" b="1" dirty="0" smtClean="0"/>
              <a:t> </a:t>
            </a:r>
            <a:r>
              <a:rPr lang="pl-PL" sz="1800" b="1" i="1" dirty="0" err="1" smtClean="0">
                <a:latin typeface="+mn-lt"/>
              </a:rPr>
              <a:t>ft</a:t>
            </a:r>
            <a:r>
              <a:rPr lang="pl-PL" sz="1800" b="1" dirty="0" smtClean="0"/>
              <a:t> ~0.3%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az 108" descr="hardy_18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51921" y="1887801"/>
            <a:ext cx="2413567" cy="68580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7533997" y="176387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solidFill>
                  <a:srgbClr val="FF0000"/>
                </a:solidFill>
              </a:rPr>
              <a:t>~2.4%</a:t>
            </a:r>
            <a:endParaRPr lang="pl-PL" sz="1800" dirty="0">
              <a:solidFill>
                <a:srgbClr val="FF0000"/>
              </a:solidFill>
            </a:endParaRPr>
          </a:p>
        </p:txBody>
      </p:sp>
      <p:grpSp>
        <p:nvGrpSpPr>
          <p:cNvPr id="112" name="Grupa 111"/>
          <p:cNvGrpSpPr/>
          <p:nvPr/>
        </p:nvGrpSpPr>
        <p:grpSpPr>
          <a:xfrm>
            <a:off x="1985771" y="511742"/>
            <a:ext cx="7070874" cy="2032834"/>
            <a:chOff x="1082675" y="156909"/>
            <a:chExt cx="7070874" cy="2032834"/>
          </a:xfrm>
        </p:grpSpPr>
        <p:sp>
          <p:nvSpPr>
            <p:cNvPr id="13" name="pole tekstowe 12"/>
            <p:cNvSpPr txBox="1"/>
            <p:nvPr/>
          </p:nvSpPr>
          <p:spPr>
            <a:xfrm>
              <a:off x="6280920" y="1728078"/>
              <a:ext cx="1872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err="1" smtClean="0"/>
                <a:t>Marciano</a:t>
              </a:r>
              <a:r>
                <a:rPr lang="pl-PL" sz="1200" dirty="0" smtClean="0"/>
                <a:t> &amp; </a:t>
              </a:r>
              <a:r>
                <a:rPr lang="pl-PL" sz="1200" dirty="0" err="1" smtClean="0"/>
                <a:t>Sirlin</a:t>
              </a:r>
              <a:r>
                <a:rPr lang="pl-PL" sz="1200" dirty="0" smtClean="0"/>
                <a:t>, </a:t>
              </a:r>
            </a:p>
            <a:p>
              <a:r>
                <a:rPr lang="pl-PL" sz="1200" dirty="0" smtClean="0"/>
                <a:t>PRL96, 032002, (2006)</a:t>
              </a:r>
              <a:endParaRPr lang="pl-PL" sz="1200" dirty="0"/>
            </a:p>
          </p:txBody>
        </p:sp>
        <p:grpSp>
          <p:nvGrpSpPr>
            <p:cNvPr id="111" name="Grupa 110"/>
            <p:cNvGrpSpPr/>
            <p:nvPr/>
          </p:nvGrpSpPr>
          <p:grpSpPr>
            <a:xfrm>
              <a:off x="1082675" y="156909"/>
              <a:ext cx="5893569" cy="1749639"/>
              <a:chOff x="1082675" y="156909"/>
              <a:chExt cx="5893569" cy="1749639"/>
            </a:xfrm>
          </p:grpSpPr>
          <p:pic>
            <p:nvPicPr>
              <p:cNvPr id="8" name="Obraz 7" descr="hardy_03a.jpe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99419" y="156909"/>
                <a:ext cx="5076825" cy="1151954"/>
              </a:xfrm>
              <a:prstGeom prst="rect">
                <a:avLst/>
              </a:prstGeom>
            </p:spPr>
          </p:pic>
          <p:sp>
            <p:nvSpPr>
              <p:cNvPr id="11" name="Text Box 86"/>
              <p:cNvSpPr txBox="1">
                <a:spLocks noChangeArrowheads="1"/>
              </p:cNvSpPr>
              <p:nvPr/>
            </p:nvSpPr>
            <p:spPr bwMode="auto">
              <a:xfrm>
                <a:off x="1082675" y="1054384"/>
                <a:ext cx="218040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 b="1" dirty="0" err="1">
                    <a:solidFill>
                      <a:srgbClr val="3333FF"/>
                    </a:solidFill>
                  </a:rPr>
                  <a:t>nucleus-independent</a:t>
                </a:r>
                <a:endParaRPr lang="pl-PL" sz="1600" b="1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2" name="Line 87"/>
              <p:cNvSpPr>
                <a:spLocks noChangeShapeType="1"/>
              </p:cNvSpPr>
              <p:nvPr/>
            </p:nvSpPr>
            <p:spPr bwMode="auto">
              <a:xfrm flipV="1">
                <a:off x="2080394" y="975241"/>
                <a:ext cx="219075" cy="9525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  <p:cxnSp>
            <p:nvCxnSpPr>
              <p:cNvPr id="14" name="Łącznik prosty ze strzałką 13"/>
              <p:cNvCxnSpPr/>
              <p:nvPr/>
            </p:nvCxnSpPr>
            <p:spPr bwMode="auto">
              <a:xfrm rot="16200000" flipV="1">
                <a:off x="6223770" y="1203841"/>
                <a:ext cx="561975" cy="4476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6" name="pole tekstowe 15"/>
              <p:cNvSpPr txBox="1"/>
              <p:nvPr/>
            </p:nvSpPr>
            <p:spPr>
              <a:xfrm>
                <a:off x="2172878" y="1464984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FF0000"/>
                    </a:solidFill>
                  </a:rPr>
                  <a:t>~1.5%</a:t>
                </a:r>
                <a:endParaRPr lang="pl-PL" sz="1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Łącznik prosty ze strzałką 17"/>
              <p:cNvCxnSpPr/>
              <p:nvPr/>
            </p:nvCxnSpPr>
            <p:spPr bwMode="auto">
              <a:xfrm flipV="1">
                <a:off x="2804294" y="965716"/>
                <a:ext cx="628650" cy="4953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Łącznik prosty ze strzałką 19"/>
              <p:cNvCxnSpPr/>
              <p:nvPr/>
            </p:nvCxnSpPr>
            <p:spPr bwMode="auto">
              <a:xfrm rot="16200000" flipV="1">
                <a:off x="4047307" y="1199079"/>
                <a:ext cx="561975" cy="1143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Łącznik prosty ze strzałką 21"/>
              <p:cNvCxnSpPr/>
              <p:nvPr/>
            </p:nvCxnSpPr>
            <p:spPr bwMode="auto">
              <a:xfrm rot="5400000" flipH="1" flipV="1">
                <a:off x="4228281" y="1141929"/>
                <a:ext cx="571500" cy="2190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3653744" y="1537216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FF0000"/>
                    </a:solidFill>
                  </a:rPr>
                  <a:t>0.3% - 2.0%</a:t>
                </a:r>
                <a:endParaRPr lang="pl-PL" sz="18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37" name="Łącznik prostoliniowy 36"/>
          <p:cNvCxnSpPr/>
          <p:nvPr/>
        </p:nvCxnSpPr>
        <p:spPr bwMode="auto">
          <a:xfrm rot="5400000" flipV="1">
            <a:off x="661744" y="1188573"/>
            <a:ext cx="554088" cy="275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6" name="Grupa 35"/>
          <p:cNvGrpSpPr/>
          <p:nvPr/>
        </p:nvGrpSpPr>
        <p:grpSpPr>
          <a:xfrm>
            <a:off x="325481" y="673876"/>
            <a:ext cx="1479679" cy="819"/>
            <a:chOff x="325481" y="448964"/>
            <a:chExt cx="1479679" cy="819"/>
          </a:xfrm>
        </p:grpSpPr>
        <p:cxnSp>
          <p:nvCxnSpPr>
            <p:cNvPr id="21" name="Łącznik prosty ze strzałką 20"/>
            <p:cNvCxnSpPr/>
            <p:nvPr/>
          </p:nvCxnSpPr>
          <p:spPr bwMode="auto">
            <a:xfrm rot="5400000" flipV="1">
              <a:off x="727034" y="48230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8" name="Łącznik prosty ze strzałką 27"/>
            <p:cNvCxnSpPr/>
            <p:nvPr/>
          </p:nvCxnSpPr>
          <p:spPr bwMode="auto">
            <a:xfrm rot="5400000" flipV="1">
              <a:off x="1403607" y="47411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</p:grpSp>
      <p:grpSp>
        <p:nvGrpSpPr>
          <p:cNvPr id="38" name="Grupa 37"/>
          <p:cNvGrpSpPr/>
          <p:nvPr/>
        </p:nvGrpSpPr>
        <p:grpSpPr>
          <a:xfrm>
            <a:off x="325481" y="855557"/>
            <a:ext cx="1479679" cy="819"/>
            <a:chOff x="325481" y="744239"/>
            <a:chExt cx="1479679" cy="819"/>
          </a:xfrm>
        </p:grpSpPr>
        <p:cxnSp>
          <p:nvCxnSpPr>
            <p:cNvPr id="31" name="Łącznik prosty ze strzałką 30"/>
            <p:cNvCxnSpPr/>
            <p:nvPr/>
          </p:nvCxnSpPr>
          <p:spPr bwMode="auto">
            <a:xfrm rot="5400000" flipV="1">
              <a:off x="727034" y="343505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2" name="Łącznik prosty ze strzałką 31"/>
            <p:cNvCxnSpPr/>
            <p:nvPr/>
          </p:nvCxnSpPr>
          <p:spPr bwMode="auto">
            <a:xfrm rot="5400000" flipV="1">
              <a:off x="1403607" y="342686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</p:grpSp>
      <p:grpSp>
        <p:nvGrpSpPr>
          <p:cNvPr id="39" name="Grupa 38"/>
          <p:cNvGrpSpPr/>
          <p:nvPr/>
        </p:nvGrpSpPr>
        <p:grpSpPr>
          <a:xfrm>
            <a:off x="325481" y="1049039"/>
            <a:ext cx="1479679" cy="819"/>
            <a:chOff x="325481" y="1049039"/>
            <a:chExt cx="1479679" cy="819"/>
          </a:xfrm>
        </p:grpSpPr>
        <p:cxnSp>
          <p:nvCxnSpPr>
            <p:cNvPr id="34" name="Łącznik prosty ze strzałką 33"/>
            <p:cNvCxnSpPr/>
            <p:nvPr/>
          </p:nvCxnSpPr>
          <p:spPr bwMode="auto">
            <a:xfrm rot="5400000" flipV="1">
              <a:off x="727034" y="648305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5" name="Łącznik prosty ze strzałką 34"/>
            <p:cNvCxnSpPr/>
            <p:nvPr/>
          </p:nvCxnSpPr>
          <p:spPr bwMode="auto">
            <a:xfrm rot="5400000" flipV="1">
              <a:off x="1403607" y="647486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</p:grpSp>
      <p:cxnSp>
        <p:nvCxnSpPr>
          <p:cNvPr id="55" name="Łącznik prostoliniowy 54"/>
          <p:cNvCxnSpPr/>
          <p:nvPr/>
        </p:nvCxnSpPr>
        <p:spPr bwMode="auto">
          <a:xfrm rot="5400000" flipH="1" flipV="1">
            <a:off x="1215374" y="1329935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56" name="Łącznik prostoliniowy 55"/>
          <p:cNvCxnSpPr/>
          <p:nvPr/>
        </p:nvCxnSpPr>
        <p:spPr bwMode="auto">
          <a:xfrm rot="5400000" flipH="1" flipV="1">
            <a:off x="1542683" y="1230593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59" name="Łącznik prostoliniowy 58"/>
          <p:cNvCxnSpPr/>
          <p:nvPr/>
        </p:nvCxnSpPr>
        <p:spPr bwMode="auto">
          <a:xfrm rot="5400000" flipV="1">
            <a:off x="1215374" y="1472538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60" name="Łącznik prostoliniowy 59"/>
          <p:cNvCxnSpPr/>
          <p:nvPr/>
        </p:nvCxnSpPr>
        <p:spPr bwMode="auto">
          <a:xfrm rot="5400000" flipV="1">
            <a:off x="1542683" y="1571880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63" name="Łącznik prostoliniowy 62"/>
          <p:cNvCxnSpPr/>
          <p:nvPr/>
        </p:nvCxnSpPr>
        <p:spPr bwMode="auto">
          <a:xfrm rot="5400000">
            <a:off x="1314539" y="1217110"/>
            <a:ext cx="419971" cy="838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4" name="pole tekstowe 63"/>
          <p:cNvSpPr txBox="1"/>
          <p:nvPr/>
        </p:nvSpPr>
        <p:spPr>
          <a:xfrm>
            <a:off x="1761536" y="110609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endParaRPr lang="pl-PL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1514696" y="1009107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Symbol" pitchFamily="18" charset="2"/>
              </a:rPr>
              <a:t>g</a:t>
            </a:r>
            <a:endParaRPr lang="pl-PL" dirty="0">
              <a:latin typeface="Symbol" pitchFamily="18" charset="2"/>
            </a:endParaRPr>
          </a:p>
        </p:txBody>
      </p:sp>
      <p:grpSp>
        <p:nvGrpSpPr>
          <p:cNvPr id="40" name="Grupa 39"/>
          <p:cNvGrpSpPr/>
          <p:nvPr/>
        </p:nvGrpSpPr>
        <p:grpSpPr>
          <a:xfrm rot="16200000">
            <a:off x="1727949" y="1664872"/>
            <a:ext cx="400110" cy="317716"/>
            <a:chOff x="1727949" y="1735015"/>
            <a:chExt cx="400110" cy="317716"/>
          </a:xfrm>
        </p:grpSpPr>
        <p:sp>
          <p:nvSpPr>
            <p:cNvPr id="65" name="pole tekstowe 64"/>
            <p:cNvSpPr txBox="1"/>
            <p:nvPr/>
          </p:nvSpPr>
          <p:spPr>
            <a:xfrm rot="5400000">
              <a:off x="1769146" y="1693818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Symbol" pitchFamily="18" charset="2"/>
                </a:rPr>
                <a:t>n</a:t>
              </a:r>
            </a:p>
          </p:txBody>
        </p:sp>
        <p:cxnSp>
          <p:nvCxnSpPr>
            <p:cNvPr id="70" name="Łącznik prostoliniowy 69"/>
            <p:cNvCxnSpPr/>
            <p:nvPr/>
          </p:nvCxnSpPr>
          <p:spPr bwMode="auto">
            <a:xfrm rot="5400000">
              <a:off x="1950353" y="1887402"/>
              <a:ext cx="1060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pole tekstowe 71"/>
          <p:cNvSpPr txBox="1"/>
          <p:nvPr/>
        </p:nvSpPr>
        <p:spPr>
          <a:xfrm>
            <a:off x="251211" y="203965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NS-independent</a:t>
            </a:r>
            <a:endParaRPr lang="pl-PL" sz="1400" b="1" dirty="0"/>
          </a:p>
        </p:txBody>
      </p:sp>
      <p:sp>
        <p:nvSpPr>
          <p:cNvPr id="106" name="pole tekstowe 105"/>
          <p:cNvSpPr txBox="1"/>
          <p:nvPr/>
        </p:nvSpPr>
        <p:spPr>
          <a:xfrm>
            <a:off x="2088595" y="2951444"/>
            <a:ext cx="629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  <a:r>
              <a:rPr lang="pl-PL" dirty="0" smtClean="0"/>
              <a:t>he 13 </a:t>
            </a:r>
            <a:r>
              <a:rPr lang="pl-PL" dirty="0" err="1" smtClean="0"/>
              <a:t>precisely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</a:t>
            </a:r>
            <a:r>
              <a:rPr lang="pl-PL" dirty="0" err="1" smtClean="0"/>
              <a:t>transitions</a:t>
            </a:r>
            <a:r>
              <a:rPr lang="pl-PL" dirty="0" smtClean="0"/>
              <a:t>,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including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theoretical</a:t>
            </a:r>
            <a:r>
              <a:rPr lang="pl-PL" dirty="0" smtClean="0"/>
              <a:t> </a:t>
            </a:r>
            <a:r>
              <a:rPr lang="pl-PL" dirty="0" err="1" smtClean="0"/>
              <a:t>corrections</a:t>
            </a:r>
            <a:r>
              <a:rPr lang="pl-PL" dirty="0" smtClean="0"/>
              <a:t>,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to</a:t>
            </a:r>
            <a:endParaRPr lang="pl-PL" dirty="0"/>
          </a:p>
        </p:txBody>
      </p:sp>
      <p:cxnSp>
        <p:nvCxnSpPr>
          <p:cNvPr id="87" name="Łącznik prostoliniowy 86"/>
          <p:cNvCxnSpPr/>
          <p:nvPr/>
        </p:nvCxnSpPr>
        <p:spPr bwMode="auto">
          <a:xfrm rot="5400000" flipV="1">
            <a:off x="726527" y="2895645"/>
            <a:ext cx="554088" cy="275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2" name="Grupa 41"/>
          <p:cNvGrpSpPr/>
          <p:nvPr/>
        </p:nvGrpSpPr>
        <p:grpSpPr>
          <a:xfrm>
            <a:off x="390264" y="2330965"/>
            <a:ext cx="1479679" cy="819"/>
            <a:chOff x="390264" y="2156036"/>
            <a:chExt cx="1479679" cy="819"/>
          </a:xfrm>
        </p:grpSpPr>
        <p:cxnSp>
          <p:nvCxnSpPr>
            <p:cNvPr id="95" name="Łącznik prosty ze strzałką 94"/>
            <p:cNvCxnSpPr/>
            <p:nvPr/>
          </p:nvCxnSpPr>
          <p:spPr bwMode="auto">
            <a:xfrm rot="5400000" flipV="1">
              <a:off x="791817" y="1755302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6" name="Łącznik prosty ze strzałką 95"/>
            <p:cNvCxnSpPr/>
            <p:nvPr/>
          </p:nvCxnSpPr>
          <p:spPr bwMode="auto">
            <a:xfrm rot="5400000" flipV="1">
              <a:off x="1468390" y="1754483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</p:grpSp>
      <p:grpSp>
        <p:nvGrpSpPr>
          <p:cNvPr id="43" name="Grupa 42"/>
          <p:cNvGrpSpPr/>
          <p:nvPr/>
        </p:nvGrpSpPr>
        <p:grpSpPr>
          <a:xfrm>
            <a:off x="390264" y="2544576"/>
            <a:ext cx="1479679" cy="819"/>
            <a:chOff x="390264" y="2451311"/>
            <a:chExt cx="1479679" cy="819"/>
          </a:xfrm>
        </p:grpSpPr>
        <p:cxnSp>
          <p:nvCxnSpPr>
            <p:cNvPr id="97" name="Łącznik prosty ze strzałką 96"/>
            <p:cNvCxnSpPr/>
            <p:nvPr/>
          </p:nvCxnSpPr>
          <p:spPr bwMode="auto">
            <a:xfrm rot="5400000" flipV="1">
              <a:off x="791817" y="2050577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8" name="Łącznik prosty ze strzałką 97"/>
            <p:cNvCxnSpPr/>
            <p:nvPr/>
          </p:nvCxnSpPr>
          <p:spPr bwMode="auto">
            <a:xfrm rot="5400000" flipV="1">
              <a:off x="1468390" y="2049758"/>
              <a:ext cx="0" cy="80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</p:grpSp>
      <p:cxnSp>
        <p:nvCxnSpPr>
          <p:cNvPr id="99" name="Łącznik prosty ze strzałką 98"/>
          <p:cNvCxnSpPr/>
          <p:nvPr/>
        </p:nvCxnSpPr>
        <p:spPr bwMode="auto">
          <a:xfrm rot="5400000" flipV="1">
            <a:off x="791817" y="2355377"/>
            <a:ext cx="0" cy="8031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0" name="Łącznik prosty ze strzałką 99"/>
          <p:cNvCxnSpPr/>
          <p:nvPr/>
        </p:nvCxnSpPr>
        <p:spPr bwMode="auto">
          <a:xfrm rot="5400000" flipV="1">
            <a:off x="1468390" y="2354558"/>
            <a:ext cx="0" cy="8031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/>
          </a:ln>
          <a:effectLst/>
        </p:spPr>
      </p:cxnSp>
      <p:cxnSp>
        <p:nvCxnSpPr>
          <p:cNvPr id="101" name="Łącznik prostoliniowy 100"/>
          <p:cNvCxnSpPr/>
          <p:nvPr/>
        </p:nvCxnSpPr>
        <p:spPr bwMode="auto">
          <a:xfrm rot="5400000" flipH="1" flipV="1">
            <a:off x="1280157" y="3037007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02" name="Łącznik prostoliniowy 101"/>
          <p:cNvCxnSpPr/>
          <p:nvPr/>
        </p:nvCxnSpPr>
        <p:spPr bwMode="auto">
          <a:xfrm rot="5400000" flipH="1" flipV="1">
            <a:off x="1607466" y="2937665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03" name="Łącznik prostoliniowy 102"/>
          <p:cNvCxnSpPr/>
          <p:nvPr/>
        </p:nvCxnSpPr>
        <p:spPr bwMode="auto">
          <a:xfrm rot="5400000" flipV="1">
            <a:off x="1280157" y="3179610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04" name="Łącznik prostoliniowy 103"/>
          <p:cNvCxnSpPr/>
          <p:nvPr/>
        </p:nvCxnSpPr>
        <p:spPr bwMode="auto">
          <a:xfrm rot="5400000" flipV="1">
            <a:off x="1607466" y="3278952"/>
            <a:ext cx="123402" cy="4015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89" name="Łącznik prostoliniowy 88"/>
          <p:cNvCxnSpPr/>
          <p:nvPr/>
        </p:nvCxnSpPr>
        <p:spPr bwMode="auto">
          <a:xfrm flipH="1">
            <a:off x="1530681" y="2545395"/>
            <a:ext cx="109623" cy="630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4" name="pole tekstowe 93"/>
          <p:cNvSpPr txBox="1"/>
          <p:nvPr/>
        </p:nvSpPr>
        <p:spPr>
          <a:xfrm>
            <a:off x="379023" y="1929022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NS-dependent</a:t>
            </a:r>
            <a:endParaRPr lang="pl-PL" sz="1400" b="1" dirty="0"/>
          </a:p>
        </p:txBody>
      </p:sp>
      <p:sp>
        <p:nvSpPr>
          <p:cNvPr id="107" name="pole tekstowe 106"/>
          <p:cNvSpPr txBox="1"/>
          <p:nvPr/>
        </p:nvSpPr>
        <p:spPr>
          <a:xfrm>
            <a:off x="3116129" y="3630663"/>
            <a:ext cx="417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t</a:t>
            </a:r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est the CVC </a:t>
            </a:r>
            <a:r>
              <a:rPr lang="pl-PL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hypothesis</a:t>
            </a:r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 </a:t>
            </a:r>
            <a:endParaRPr lang="pl-P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288541" y="6105525"/>
            <a:ext cx="27991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C0066"/>
                </a:solidFill>
              </a:rPr>
              <a:t>Towner</a:t>
            </a:r>
            <a:r>
              <a:rPr lang="pl-PL" dirty="0" smtClean="0">
                <a:solidFill>
                  <a:srgbClr val="CC0066"/>
                </a:solidFill>
              </a:rPr>
              <a:t> &amp; Hardy</a:t>
            </a:r>
          </a:p>
          <a:p>
            <a:r>
              <a:rPr lang="pl-PL" sz="1400" dirty="0" err="1" smtClean="0">
                <a:solidFill>
                  <a:srgbClr val="CC0066"/>
                </a:solidFill>
              </a:rPr>
              <a:t>Phys</a:t>
            </a:r>
            <a:r>
              <a:rPr lang="pl-PL" sz="1400" dirty="0" smtClean="0">
                <a:solidFill>
                  <a:srgbClr val="CC0066"/>
                </a:solidFill>
              </a:rPr>
              <a:t>. </a:t>
            </a:r>
            <a:r>
              <a:rPr lang="pl-PL" sz="1400" dirty="0" err="1" smtClean="0">
                <a:solidFill>
                  <a:srgbClr val="CC0066"/>
                </a:solidFill>
              </a:rPr>
              <a:t>Rev</a:t>
            </a:r>
            <a:r>
              <a:rPr lang="pl-PL" sz="1400" dirty="0" smtClean="0">
                <a:solidFill>
                  <a:srgbClr val="CC0066"/>
                </a:solidFill>
              </a:rPr>
              <a:t>. C77, 025501 (2008)</a:t>
            </a:r>
            <a:endParaRPr lang="pl-PL" sz="1400" dirty="0">
              <a:solidFill>
                <a:srgbClr val="CC006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88541" y="2197570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200" dirty="0" err="1" smtClean="0"/>
              <a:t>Towner</a:t>
            </a:r>
            <a:r>
              <a:rPr lang="pl-PL" sz="1200" dirty="0" smtClean="0"/>
              <a:t>, </a:t>
            </a:r>
          </a:p>
          <a:p>
            <a:pPr algn="l"/>
            <a:r>
              <a:rPr lang="pl-PL" sz="1200" dirty="0" smtClean="0"/>
              <a:t>NPA540, 478 (1992)</a:t>
            </a:r>
            <a:endParaRPr lang="pl-PL" sz="1200" dirty="0"/>
          </a:p>
          <a:p>
            <a:pPr algn="l"/>
            <a:r>
              <a:rPr lang="pl-PL" sz="1200" dirty="0" smtClean="0"/>
              <a:t>PLB333, 13 (1994) </a:t>
            </a:r>
            <a:endParaRPr lang="pl-PL" sz="1200" dirty="0"/>
          </a:p>
        </p:txBody>
      </p:sp>
      <p:sp>
        <p:nvSpPr>
          <p:cNvPr id="82" name="pole tekstowe 81"/>
          <p:cNvSpPr txBox="1"/>
          <p:nvPr/>
        </p:nvSpPr>
        <p:spPr>
          <a:xfrm>
            <a:off x="1862334" y="2792614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endParaRPr lang="pl-PL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1615494" y="2695631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Symbol" pitchFamily="18" charset="2"/>
              </a:rPr>
              <a:t>g</a:t>
            </a:r>
            <a:endParaRPr lang="pl-PL" dirty="0">
              <a:latin typeface="Symbol" pitchFamily="18" charset="2"/>
            </a:endParaRPr>
          </a:p>
        </p:txBody>
      </p:sp>
      <p:grpSp>
        <p:nvGrpSpPr>
          <p:cNvPr id="84" name="Grupa 83"/>
          <p:cNvGrpSpPr/>
          <p:nvPr/>
        </p:nvGrpSpPr>
        <p:grpSpPr>
          <a:xfrm rot="16200000">
            <a:off x="1828747" y="3351396"/>
            <a:ext cx="400110" cy="317716"/>
            <a:chOff x="1727949" y="1735015"/>
            <a:chExt cx="400110" cy="317716"/>
          </a:xfrm>
        </p:grpSpPr>
        <p:sp>
          <p:nvSpPr>
            <p:cNvPr id="86" name="pole tekstowe 85"/>
            <p:cNvSpPr txBox="1"/>
            <p:nvPr/>
          </p:nvSpPr>
          <p:spPr>
            <a:xfrm rot="5400000">
              <a:off x="1769146" y="1693818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Symbol" pitchFamily="18" charset="2"/>
                </a:rPr>
                <a:t>n</a:t>
              </a:r>
            </a:p>
          </p:txBody>
        </p:sp>
        <p:cxnSp>
          <p:nvCxnSpPr>
            <p:cNvPr id="105" name="Łącznik prostoliniowy 104"/>
            <p:cNvCxnSpPr/>
            <p:nvPr/>
          </p:nvCxnSpPr>
          <p:spPr bwMode="auto">
            <a:xfrm rot="5400000">
              <a:off x="1950353" y="1887402"/>
              <a:ext cx="1060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pole tekstowe 5"/>
          <p:cNvSpPr txBox="1"/>
          <p:nvPr/>
        </p:nvSpPr>
        <p:spPr>
          <a:xfrm>
            <a:off x="1228560" y="6501957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/>
              <a:t>c</a:t>
            </a:r>
            <a:r>
              <a:rPr lang="pl-PL" sz="1400" dirty="0" err="1" smtClean="0"/>
              <a:t>ourtesy</a:t>
            </a:r>
            <a:r>
              <a:rPr lang="pl-PL" sz="1400" dirty="0" smtClean="0"/>
              <a:t> of </a:t>
            </a:r>
            <a:r>
              <a:rPr lang="pl-PL" sz="1400" dirty="0" err="1" smtClean="0"/>
              <a:t>J.Hardy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wojtek\KMMF\ck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2176463"/>
            <a:ext cx="3486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79749" y="874713"/>
            <a:ext cx="25939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one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determine</a:t>
            </a:r>
            <a:r>
              <a:rPr lang="pl-PL" dirty="0" smtClean="0"/>
              <a:t>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cxnSp>
        <p:nvCxnSpPr>
          <p:cNvPr id="7" name="Łącznik prosty ze strzałką 6"/>
          <p:cNvCxnSpPr/>
          <p:nvPr/>
        </p:nvCxnSpPr>
        <p:spPr bwMode="auto">
          <a:xfrm rot="10800000">
            <a:off x="5648325" y="3228976"/>
            <a:ext cx="381000" cy="161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pole tekstowe 7"/>
          <p:cNvSpPr txBox="1"/>
          <p:nvPr/>
        </p:nvSpPr>
        <p:spPr>
          <a:xfrm>
            <a:off x="6047844" y="3076574"/>
            <a:ext cx="207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dirty="0" smtClean="0">
              <a:solidFill>
                <a:srgbClr val="CC0066"/>
              </a:solidFill>
            </a:endParaRPr>
          </a:p>
          <a:p>
            <a:r>
              <a:rPr lang="pl-PL" sz="1800" dirty="0" smtClean="0">
                <a:solidFill>
                  <a:srgbClr val="CC0066"/>
                </a:solidFill>
              </a:rPr>
              <a:t>mass </a:t>
            </a:r>
            <a:r>
              <a:rPr lang="pl-PL" sz="1800" dirty="0" err="1" smtClean="0">
                <a:solidFill>
                  <a:srgbClr val="CC0066"/>
                </a:solidFill>
              </a:rPr>
              <a:t>eigenstates</a:t>
            </a:r>
            <a:endParaRPr lang="pl-PL" sz="1800" dirty="0">
              <a:solidFill>
                <a:srgbClr val="CC006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324404" y="3238470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C0066"/>
                </a:solidFill>
              </a:rPr>
              <a:t>CKM</a:t>
            </a:r>
          </a:p>
          <a:p>
            <a:r>
              <a:rPr lang="pl-PL" sz="1200" dirty="0" err="1" smtClean="0">
                <a:solidFill>
                  <a:srgbClr val="CC0066"/>
                </a:solidFill>
              </a:rPr>
              <a:t>Cabibbo-Kobayashi-Maskawa</a:t>
            </a:r>
            <a:endParaRPr lang="pl-PL" sz="1200" dirty="0">
              <a:solidFill>
                <a:srgbClr val="CC00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49153" y="340995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>
                <a:solidFill>
                  <a:srgbClr val="CC0066"/>
                </a:solidFill>
              </a:rPr>
              <a:t>weak</a:t>
            </a:r>
            <a:r>
              <a:rPr lang="pl-PL" sz="1800" dirty="0" smtClean="0">
                <a:solidFill>
                  <a:srgbClr val="CC0066"/>
                </a:solidFill>
              </a:rPr>
              <a:t> </a:t>
            </a:r>
            <a:r>
              <a:rPr lang="pl-PL" sz="1800" dirty="0" err="1" smtClean="0">
                <a:solidFill>
                  <a:srgbClr val="CC0066"/>
                </a:solidFill>
              </a:rPr>
              <a:t>eigenstates</a:t>
            </a:r>
            <a:endParaRPr lang="pl-PL" sz="1800" dirty="0">
              <a:solidFill>
                <a:srgbClr val="CC0066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 bwMode="auto">
          <a:xfrm rot="5400000" flipH="1" flipV="1">
            <a:off x="2605087" y="3262313"/>
            <a:ext cx="228600" cy="200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pole tekstowe 12"/>
          <p:cNvSpPr txBox="1"/>
          <p:nvPr/>
        </p:nvSpPr>
        <p:spPr>
          <a:xfrm>
            <a:off x="1059904" y="485775"/>
            <a:ext cx="7037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CVC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verified</a:t>
            </a:r>
            <a:r>
              <a:rPr lang="pl-PL" dirty="0" smtClean="0"/>
              <a:t> and </a:t>
            </a:r>
            <a:r>
              <a:rPr lang="pl-PL" dirty="0" err="1" smtClean="0"/>
              <a:t>knowing</a:t>
            </a:r>
            <a:r>
              <a:rPr lang="pl-PL" dirty="0" smtClean="0"/>
              <a:t> </a:t>
            </a:r>
            <a:r>
              <a:rPr lang="pl-PL" dirty="0" err="1" smtClean="0"/>
              <a:t>G</a:t>
            </a:r>
            <a:r>
              <a:rPr lang="pl-PL" baseline="-25000" dirty="0" err="1" smtClean="0">
                <a:latin typeface="Symbol" pitchFamily="18" charset="2"/>
              </a:rPr>
              <a:t>m</a:t>
            </a:r>
            <a:r>
              <a:rPr lang="pl-PL" dirty="0" smtClean="0">
                <a:latin typeface="Symbol" pitchFamily="18" charset="2"/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muon</a:t>
            </a:r>
            <a:r>
              <a:rPr lang="pl-PL" dirty="0" smtClean="0"/>
              <a:t> </a:t>
            </a:r>
            <a:r>
              <a:rPr lang="pl-PL" dirty="0" err="1" smtClean="0"/>
              <a:t>decay</a:t>
            </a:r>
            <a:r>
              <a:rPr lang="pl-PL" dirty="0" smtClean="0"/>
              <a:t>)</a:t>
            </a:r>
            <a:endParaRPr lang="pl-PL" baseline="-25000" dirty="0">
              <a:latin typeface="Symbol" pitchFamily="18" charset="2"/>
            </a:endParaRPr>
          </a:p>
        </p:txBody>
      </p:sp>
      <p:pic>
        <p:nvPicPr>
          <p:cNvPr id="16" name="Obraz 15" descr="hardy_26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62991" y="809037"/>
            <a:ext cx="733426" cy="1668057"/>
          </a:xfrm>
          <a:prstGeom prst="rect">
            <a:avLst/>
          </a:prstGeom>
        </p:spPr>
      </p:pic>
      <p:grpSp>
        <p:nvGrpSpPr>
          <p:cNvPr id="2" name="Grupa 36"/>
          <p:cNvGrpSpPr/>
          <p:nvPr/>
        </p:nvGrpSpPr>
        <p:grpSpPr>
          <a:xfrm>
            <a:off x="1419225" y="4179630"/>
            <a:ext cx="5508239" cy="1631216"/>
            <a:chOff x="1238250" y="4303455"/>
            <a:chExt cx="5508239" cy="163121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238250" y="4303455"/>
              <a:ext cx="550823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l-PL" dirty="0" smtClean="0">
                  <a:sym typeface="Wingdings" pitchFamily="2" charset="2"/>
                </a:rPr>
                <a:t> </a:t>
              </a:r>
            </a:p>
            <a:p>
              <a:pPr algn="l"/>
              <a:r>
                <a:rPr lang="pl-PL" dirty="0" smtClean="0">
                  <a:sym typeface="Wingdings" pitchFamily="2" charset="2"/>
                </a:rPr>
                <a:t>           test  </a:t>
              </a:r>
              <a:r>
                <a:rPr lang="pl-PL" dirty="0" err="1" smtClean="0">
                  <a:sym typeface="Wingdings" pitchFamily="2" charset="2"/>
                </a:rPr>
                <a:t>unitarity</a:t>
              </a:r>
              <a:r>
                <a:rPr lang="pl-PL" dirty="0" smtClean="0">
                  <a:sym typeface="Wingdings" pitchFamily="2" charset="2"/>
                </a:rPr>
                <a:t> of </a:t>
              </a:r>
              <a:r>
                <a:rPr lang="pl-PL" dirty="0" err="1" smtClean="0">
                  <a:sym typeface="Wingdings" pitchFamily="2" charset="2"/>
                </a:rPr>
                <a:t>the</a:t>
              </a:r>
              <a:r>
                <a:rPr lang="pl-PL" dirty="0" smtClean="0">
                  <a:sym typeface="Wingdings" pitchFamily="2" charset="2"/>
                </a:rPr>
                <a:t> CKM </a:t>
              </a:r>
              <a:r>
                <a:rPr lang="pl-PL" dirty="0" err="1" smtClean="0">
                  <a:sym typeface="Wingdings" pitchFamily="2" charset="2"/>
                </a:rPr>
                <a:t>matrix</a:t>
              </a:r>
              <a:endParaRPr lang="pl-PL" dirty="0" smtClean="0">
                <a:sym typeface="Wingdings" pitchFamily="2" charset="2"/>
              </a:endParaRPr>
            </a:p>
            <a:p>
              <a:pPr algn="l"/>
              <a:r>
                <a:rPr lang="pl-PL" dirty="0" smtClean="0">
                  <a:sym typeface="Wingdings" pitchFamily="2" charset="2"/>
                </a:rPr>
                <a:t> </a:t>
              </a:r>
            </a:p>
            <a:p>
              <a:pPr algn="l"/>
              <a:endParaRPr lang="pl-PL" dirty="0" smtClean="0">
                <a:sym typeface="Wingdings" pitchFamily="2" charset="2"/>
              </a:endParaRPr>
            </a:p>
            <a:p>
              <a:pPr algn="l"/>
              <a:endParaRPr lang="pl-PL" dirty="0" smtClean="0">
                <a:sym typeface="Wingdings" pitchFamily="2" charset="2"/>
              </a:endParaRPr>
            </a:p>
          </p:txBody>
        </p:sp>
        <p:grpSp>
          <p:nvGrpSpPr>
            <p:cNvPr id="6" name="Grupa 32"/>
            <p:cNvGrpSpPr/>
            <p:nvPr/>
          </p:nvGrpSpPr>
          <p:grpSpPr>
            <a:xfrm>
              <a:off x="1963509" y="5325269"/>
              <a:ext cx="3967899" cy="549513"/>
              <a:chOff x="1696809" y="5611019"/>
              <a:chExt cx="3967899" cy="549513"/>
            </a:xfrm>
          </p:grpSpPr>
          <p:sp>
            <p:nvSpPr>
              <p:cNvPr id="20" name="pole tekstowe 19"/>
              <p:cNvSpPr txBox="1"/>
              <p:nvPr/>
            </p:nvSpPr>
            <p:spPr>
              <a:xfrm>
                <a:off x="1696809" y="5772150"/>
                <a:ext cx="1221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000099"/>
                    </a:solidFill>
                  </a:rPr>
                  <a:t>0.9491(4)</a:t>
                </a:r>
                <a:endParaRPr lang="pl-PL" sz="18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3183324" y="5781675"/>
                <a:ext cx="1258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000099"/>
                    </a:solidFill>
                  </a:rPr>
                  <a:t>0.0504(6)</a:t>
                </a:r>
                <a:endParaRPr lang="pl-PL" sz="18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4665717" y="5791200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800" dirty="0" smtClean="0">
                    <a:solidFill>
                      <a:srgbClr val="000099"/>
                    </a:solidFill>
                  </a:rPr>
                  <a:t>&lt;0.0001</a:t>
                </a:r>
                <a:endParaRPr lang="pl-PL" sz="1800" dirty="0">
                  <a:solidFill>
                    <a:srgbClr val="000099"/>
                  </a:solidFill>
                </a:endParaRPr>
              </a:p>
            </p:txBody>
          </p:sp>
          <p:cxnSp>
            <p:nvCxnSpPr>
              <p:cNvPr id="24" name="Łącznik prosty ze strzałką 23"/>
              <p:cNvCxnSpPr/>
              <p:nvPr/>
            </p:nvCxnSpPr>
            <p:spPr bwMode="auto">
              <a:xfrm flipV="1">
                <a:off x="2266950" y="5638800"/>
                <a:ext cx="581025" cy="1428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9" name="Łącznik prosty ze strzałką 28"/>
              <p:cNvCxnSpPr/>
              <p:nvPr/>
            </p:nvCxnSpPr>
            <p:spPr bwMode="auto">
              <a:xfrm rot="10800000">
                <a:off x="4476750" y="5638800"/>
                <a:ext cx="552450" cy="1714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31" name="Łącznik prosty ze strzałką 30"/>
              <p:cNvCxnSpPr/>
              <p:nvPr/>
            </p:nvCxnSpPr>
            <p:spPr bwMode="auto">
              <a:xfrm rot="5400000" flipH="1" flipV="1">
                <a:off x="3457575" y="5715000"/>
                <a:ext cx="2095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99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32" name="Prostokąt 31"/>
            <p:cNvSpPr/>
            <p:nvPr/>
          </p:nvSpPr>
          <p:spPr>
            <a:xfrm>
              <a:off x="2619376" y="4962595"/>
              <a:ext cx="3771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|V</a:t>
              </a:r>
              <a:r>
                <a:rPr lang="pl-PL" baseline="-25000" dirty="0" smtClean="0">
                  <a:solidFill>
                    <a:srgbClr val="CC0066"/>
                  </a:solidFill>
                  <a:sym typeface="Wingdings" pitchFamily="2" charset="2"/>
                </a:rPr>
                <a:t>ud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+|V</a:t>
              </a:r>
              <a:r>
                <a:rPr lang="pl-PL" baseline="-25000" dirty="0" smtClean="0">
                  <a:solidFill>
                    <a:srgbClr val="CC0066"/>
                  </a:solidFill>
                  <a:sym typeface="Wingdings" pitchFamily="2" charset="2"/>
                </a:rPr>
                <a:t>us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+|V</a:t>
              </a:r>
              <a:r>
                <a:rPr lang="pl-PL" baseline="-25000" dirty="0" smtClean="0">
                  <a:solidFill>
                    <a:srgbClr val="CC0066"/>
                  </a:solidFill>
                  <a:sym typeface="Wingdings" pitchFamily="2" charset="2"/>
                </a:rPr>
                <a:t>ub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|</a:t>
              </a:r>
              <a:r>
                <a:rPr lang="pl-PL" baseline="30000" dirty="0" smtClean="0">
                  <a:solidFill>
                    <a:srgbClr val="CC0066"/>
                  </a:solidFill>
                  <a:sym typeface="Wingdings" pitchFamily="2" charset="2"/>
                </a:rPr>
                <a:t>2</a:t>
              </a:r>
              <a:r>
                <a:rPr lang="pl-PL" dirty="0" smtClean="0">
                  <a:solidFill>
                    <a:srgbClr val="CC0066"/>
                  </a:solidFill>
                  <a:sym typeface="Wingdings" pitchFamily="2" charset="2"/>
                </a:rPr>
                <a:t>=0.9996(7)</a:t>
              </a:r>
              <a:endParaRPr lang="pl-PL" dirty="0"/>
            </a:p>
          </p:txBody>
        </p:sp>
      </p:grpSp>
      <p:sp>
        <p:nvSpPr>
          <p:cNvPr id="34" name="Prostokąt 33"/>
          <p:cNvSpPr/>
          <p:nvPr/>
        </p:nvSpPr>
        <p:spPr>
          <a:xfrm>
            <a:off x="2579640" y="3981420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0099"/>
                </a:solidFill>
                <a:sym typeface="Wingdings" pitchFamily="2" charset="2"/>
              </a:rPr>
              <a:t>|</a:t>
            </a:r>
            <a:r>
              <a:rPr lang="pl-PL" dirty="0" err="1" smtClean="0">
                <a:solidFill>
                  <a:srgbClr val="000099"/>
                </a:solidFill>
                <a:sym typeface="Wingdings" pitchFamily="2" charset="2"/>
              </a:rPr>
              <a:t>V</a:t>
            </a:r>
            <a:r>
              <a:rPr lang="pl-PL" baseline="-25000" dirty="0" err="1" smtClean="0">
                <a:solidFill>
                  <a:srgbClr val="000099"/>
                </a:solidFill>
                <a:sym typeface="Wingdings" pitchFamily="2" charset="2"/>
              </a:rPr>
              <a:t>ud</a:t>
            </a:r>
            <a:r>
              <a:rPr lang="pl-PL" dirty="0" smtClean="0">
                <a:solidFill>
                  <a:srgbClr val="000099"/>
                </a:solidFill>
                <a:sym typeface="Wingdings" pitchFamily="2" charset="2"/>
              </a:rPr>
              <a:t>|</a:t>
            </a:r>
            <a:r>
              <a:rPr lang="pl-PL" baseline="30000" dirty="0" smtClean="0">
                <a:solidFill>
                  <a:srgbClr val="000099"/>
                </a:solidFill>
                <a:sym typeface="Wingdings" pitchFamily="2" charset="2"/>
              </a:rPr>
              <a:t> =</a:t>
            </a:r>
            <a:r>
              <a:rPr lang="pl-PL" dirty="0" smtClean="0">
                <a:solidFill>
                  <a:srgbClr val="000099"/>
                </a:solidFill>
                <a:sym typeface="Wingdings" pitchFamily="2" charset="2"/>
              </a:rPr>
              <a:t> 0.97425 + 0.00023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62001" y="5778669"/>
            <a:ext cx="7477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test of </a:t>
            </a:r>
            <a:r>
              <a:rPr lang="pl-PL" dirty="0" err="1" smtClean="0">
                <a:sym typeface="Wingdings" pitchFamily="2" charset="2"/>
              </a:rPr>
              <a:t>three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generation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quark</a:t>
            </a:r>
            <a:r>
              <a:rPr lang="pl-PL" dirty="0" smtClean="0">
                <a:sym typeface="Wingdings" pitchFamily="2" charset="2"/>
              </a:rPr>
              <a:t> Standard Model of </a:t>
            </a:r>
            <a:r>
              <a:rPr lang="pl-PL" dirty="0" err="1" smtClean="0">
                <a:sym typeface="Wingdings" pitchFamily="2" charset="2"/>
              </a:rPr>
              <a:t>electroweak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interactions</a:t>
            </a:r>
            <a:endParaRPr lang="pl-PL" dirty="0"/>
          </a:p>
        </p:txBody>
      </p:sp>
      <p:cxnSp>
        <p:nvCxnSpPr>
          <p:cNvPr id="30" name="Łącznik prosty 29"/>
          <p:cNvCxnSpPr/>
          <p:nvPr/>
        </p:nvCxnSpPr>
        <p:spPr bwMode="auto">
          <a:xfrm>
            <a:off x="4499707" y="4263243"/>
            <a:ext cx="1712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iai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450" y="809763"/>
            <a:ext cx="5534025" cy="3239544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 bwMode="auto">
          <a:xfrm rot="16200000" flipV="1">
            <a:off x="4514854" y="2733678"/>
            <a:ext cx="1381123" cy="1323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miter lim="800000"/>
            <a:headEnd type="none" w="lg" len="lg"/>
            <a:tailEnd type="arrow" w="lg" len="lg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</p:cxnSp>
      <p:sp>
        <p:nvSpPr>
          <p:cNvPr id="7" name="pole tekstowe 6"/>
          <p:cNvSpPr txBox="1"/>
          <p:nvPr/>
        </p:nvSpPr>
        <p:spPr>
          <a:xfrm>
            <a:off x="4998339" y="4010025"/>
            <a:ext cx="27991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C0066"/>
                </a:solidFill>
              </a:rPr>
              <a:t>Towner</a:t>
            </a:r>
            <a:r>
              <a:rPr lang="pl-PL" dirty="0" smtClean="0">
                <a:solidFill>
                  <a:srgbClr val="CC0066"/>
                </a:solidFill>
              </a:rPr>
              <a:t> &amp; Hardy</a:t>
            </a:r>
          </a:p>
          <a:p>
            <a:r>
              <a:rPr lang="pl-PL" sz="1400" dirty="0" err="1" smtClean="0">
                <a:solidFill>
                  <a:srgbClr val="CC0066"/>
                </a:solidFill>
              </a:rPr>
              <a:t>Phys</a:t>
            </a:r>
            <a:r>
              <a:rPr lang="pl-PL" sz="1400" dirty="0" smtClean="0">
                <a:solidFill>
                  <a:srgbClr val="CC0066"/>
                </a:solidFill>
              </a:rPr>
              <a:t>. </a:t>
            </a:r>
            <a:r>
              <a:rPr lang="pl-PL" sz="1400" dirty="0" err="1" smtClean="0">
                <a:solidFill>
                  <a:srgbClr val="CC0066"/>
                </a:solidFill>
              </a:rPr>
              <a:t>Rev</a:t>
            </a:r>
            <a:r>
              <a:rPr lang="pl-PL" sz="1400" dirty="0" smtClean="0">
                <a:solidFill>
                  <a:srgbClr val="CC0066"/>
                </a:solidFill>
              </a:rPr>
              <a:t>. C77, 025501 (2008)</a:t>
            </a:r>
            <a:endParaRPr lang="pl-PL" sz="1400" dirty="0">
              <a:solidFill>
                <a:srgbClr val="CC0066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97864" y="91638"/>
            <a:ext cx="562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</a:t>
            </a:r>
            <a:r>
              <a:rPr lang="pl-PL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Hidden</a:t>
            </a:r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 model </a:t>
            </a:r>
            <a:r>
              <a:rPr lang="pl-PL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dependence</a:t>
            </a:r>
            <a:endParaRPr lang="pl-PL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rot="5400000" flipH="1" flipV="1">
            <a:off x="1914525" y="3324225"/>
            <a:ext cx="1447800" cy="1028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3" name="Łącznik prosty ze strzałką 12"/>
          <p:cNvCxnSpPr/>
          <p:nvPr/>
        </p:nvCxnSpPr>
        <p:spPr bwMode="auto">
          <a:xfrm flipV="1">
            <a:off x="2114550" y="3019425"/>
            <a:ext cx="1704975" cy="15335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4" name="pole tekstowe 13"/>
          <p:cNvSpPr txBox="1"/>
          <p:nvPr/>
        </p:nvSpPr>
        <p:spPr>
          <a:xfrm>
            <a:off x="899753" y="4543425"/>
            <a:ext cx="27286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C0066"/>
                </a:solidFill>
              </a:rPr>
              <a:t>Liang &amp; </a:t>
            </a:r>
            <a:r>
              <a:rPr lang="pl-PL" dirty="0" err="1" smtClean="0">
                <a:solidFill>
                  <a:srgbClr val="CC0066"/>
                </a:solidFill>
              </a:rPr>
              <a:t>Giai</a:t>
            </a:r>
            <a:r>
              <a:rPr lang="pl-PL" dirty="0" smtClean="0">
                <a:solidFill>
                  <a:srgbClr val="CC0066"/>
                </a:solidFill>
              </a:rPr>
              <a:t> &amp; </a:t>
            </a:r>
            <a:r>
              <a:rPr lang="pl-PL" dirty="0" err="1" smtClean="0">
                <a:solidFill>
                  <a:srgbClr val="CC0066"/>
                </a:solidFill>
              </a:rPr>
              <a:t>Meng</a:t>
            </a:r>
            <a:endParaRPr lang="pl-PL" dirty="0" smtClean="0">
              <a:solidFill>
                <a:srgbClr val="CC0066"/>
              </a:solidFill>
            </a:endParaRPr>
          </a:p>
          <a:p>
            <a:r>
              <a:rPr lang="pl-PL" sz="1400" dirty="0" err="1" smtClean="0">
                <a:solidFill>
                  <a:srgbClr val="CC0066"/>
                </a:solidFill>
              </a:rPr>
              <a:t>Phys</a:t>
            </a:r>
            <a:r>
              <a:rPr lang="pl-PL" sz="1400" dirty="0" smtClean="0">
                <a:solidFill>
                  <a:srgbClr val="CC0066"/>
                </a:solidFill>
              </a:rPr>
              <a:t>. </a:t>
            </a:r>
            <a:r>
              <a:rPr lang="pl-PL" sz="1400" dirty="0" err="1" smtClean="0">
                <a:solidFill>
                  <a:srgbClr val="CC0066"/>
                </a:solidFill>
              </a:rPr>
              <a:t>Rev</a:t>
            </a:r>
            <a:r>
              <a:rPr lang="pl-PL" sz="1400" dirty="0" smtClean="0">
                <a:solidFill>
                  <a:srgbClr val="CC0066"/>
                </a:solidFill>
              </a:rPr>
              <a:t>. C79, 064316 (2009)</a:t>
            </a:r>
            <a:endParaRPr lang="pl-PL" sz="1400" dirty="0">
              <a:solidFill>
                <a:srgbClr val="CC00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1500" y="51244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spherical</a:t>
            </a:r>
            <a:r>
              <a:rPr lang="pl-PL" dirty="0" smtClean="0"/>
              <a:t> RPA</a:t>
            </a:r>
          </a:p>
          <a:p>
            <a:r>
              <a:rPr lang="pl-PL" sz="1400" dirty="0" smtClean="0"/>
              <a:t>Coulomb </a:t>
            </a:r>
            <a:r>
              <a:rPr lang="pl-PL" sz="1400" dirty="0" err="1" smtClean="0"/>
              <a:t>exchange</a:t>
            </a:r>
            <a:r>
              <a:rPr lang="pl-PL" sz="1400" dirty="0" smtClean="0"/>
              <a:t> </a:t>
            </a:r>
            <a:r>
              <a:rPr lang="pl-PL" sz="1400" dirty="0" err="1" smtClean="0"/>
              <a:t>treated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</a:p>
          <a:p>
            <a:r>
              <a:rPr lang="pl-PL" sz="1400" dirty="0" err="1" smtClean="0"/>
              <a:t>Slater</a:t>
            </a:r>
            <a:r>
              <a:rPr lang="pl-PL" sz="1400" dirty="0" smtClean="0"/>
              <a:t> </a:t>
            </a:r>
            <a:r>
              <a:rPr lang="pl-PL" sz="1400" dirty="0" err="1" smtClean="0"/>
              <a:t>approxiamtion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27234" y="4429125"/>
            <a:ext cx="1760418" cy="5232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Symbol" pitchFamily="18" charset="2"/>
              </a:rPr>
              <a:t>d</a:t>
            </a:r>
            <a:r>
              <a:rPr lang="pl-PL" sz="2800" baseline="-25000" dirty="0" err="1" smtClean="0"/>
              <a:t>C</a:t>
            </a:r>
            <a:r>
              <a:rPr lang="pl-PL" sz="2800" dirty="0" smtClean="0"/>
              <a:t>=</a:t>
            </a:r>
            <a:r>
              <a:rPr lang="pl-PL" sz="2800" dirty="0" smtClean="0">
                <a:latin typeface="Symbol" pitchFamily="18" charset="2"/>
              </a:rPr>
              <a:t>d</a:t>
            </a:r>
            <a:r>
              <a:rPr lang="pl-PL" sz="2800" baseline="-25000" dirty="0" smtClean="0"/>
              <a:t>C2</a:t>
            </a:r>
            <a:r>
              <a:rPr lang="pl-PL" sz="2800" dirty="0" smtClean="0"/>
              <a:t>+</a:t>
            </a:r>
            <a:r>
              <a:rPr lang="pl-PL" sz="2800" dirty="0" smtClean="0">
                <a:latin typeface="Symbol" pitchFamily="18" charset="2"/>
              </a:rPr>
              <a:t>d</a:t>
            </a:r>
            <a:r>
              <a:rPr lang="pl-PL" sz="2800" baseline="-25000" dirty="0" smtClean="0"/>
              <a:t>C1</a:t>
            </a:r>
            <a:endParaRPr lang="pl-PL" sz="2800" baseline="-25000" dirty="0"/>
          </a:p>
        </p:txBody>
      </p:sp>
      <p:cxnSp>
        <p:nvCxnSpPr>
          <p:cNvPr id="16" name="Łącznik prosty ze strzałką 15"/>
          <p:cNvCxnSpPr/>
          <p:nvPr/>
        </p:nvCxnSpPr>
        <p:spPr bwMode="auto">
          <a:xfrm rot="10800000">
            <a:off x="7181851" y="4905375"/>
            <a:ext cx="428625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pole tekstowe 16"/>
          <p:cNvSpPr txBox="1"/>
          <p:nvPr/>
        </p:nvSpPr>
        <p:spPr>
          <a:xfrm>
            <a:off x="7662708" y="5048250"/>
            <a:ext cx="880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shell</a:t>
            </a:r>
            <a:endParaRPr lang="pl-PL" dirty="0" smtClean="0"/>
          </a:p>
          <a:p>
            <a:r>
              <a:rPr lang="pl-PL" dirty="0" smtClean="0"/>
              <a:t>model</a:t>
            </a:r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 bwMode="auto">
          <a:xfrm rot="5400000" flipH="1" flipV="1">
            <a:off x="5867400" y="4933950"/>
            <a:ext cx="40005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0" name="pole tekstowe 19"/>
          <p:cNvSpPr txBox="1"/>
          <p:nvPr/>
        </p:nvSpPr>
        <p:spPr>
          <a:xfrm>
            <a:off x="5183467" y="5086350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mean</a:t>
            </a:r>
            <a:endParaRPr lang="pl-PL" dirty="0" smtClean="0"/>
          </a:p>
          <a:p>
            <a:r>
              <a:rPr lang="pl-PL" dirty="0" smtClean="0"/>
              <a:t>field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794960" y="6252150"/>
            <a:ext cx="37962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Miller &amp; </a:t>
            </a:r>
            <a:r>
              <a:rPr lang="pl-PL" sz="1400" dirty="0" err="1" smtClean="0"/>
              <a:t>Schwenk</a:t>
            </a:r>
            <a:endParaRPr lang="pl-PL" sz="1400" dirty="0" smtClean="0"/>
          </a:p>
          <a:p>
            <a:r>
              <a:rPr lang="pl-PL" sz="1200" dirty="0" err="1" smtClean="0"/>
              <a:t>Phys</a:t>
            </a:r>
            <a:r>
              <a:rPr lang="pl-PL" sz="1200" dirty="0" smtClean="0"/>
              <a:t>. </a:t>
            </a:r>
            <a:r>
              <a:rPr lang="pl-PL" sz="1200" dirty="0" err="1" smtClean="0"/>
              <a:t>Rev</a:t>
            </a:r>
            <a:r>
              <a:rPr lang="pl-PL" sz="1200" dirty="0" smtClean="0"/>
              <a:t>. C78 (2008) 035501;C80 (2009) 064319</a:t>
            </a:r>
            <a:endParaRPr lang="pl-PL" sz="12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543425" y="5667375"/>
            <a:ext cx="21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radial</a:t>
            </a:r>
            <a:r>
              <a:rPr lang="pl-PL" sz="1600" dirty="0" smtClean="0"/>
              <a:t> </a:t>
            </a:r>
            <a:r>
              <a:rPr lang="pl-PL" sz="1600" dirty="0" err="1" smtClean="0"/>
              <a:t>mismatch</a:t>
            </a:r>
            <a:r>
              <a:rPr lang="pl-PL" sz="1600" dirty="0" smtClean="0"/>
              <a:t>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wave</a:t>
            </a:r>
            <a:r>
              <a:rPr lang="pl-PL" sz="1600" dirty="0" smtClean="0"/>
              <a:t> </a:t>
            </a:r>
            <a:r>
              <a:rPr lang="pl-PL" sz="1600" dirty="0" err="1" smtClean="0"/>
              <a:t>functions</a:t>
            </a:r>
            <a:endParaRPr lang="pl-PL" sz="16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7324725" y="56673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configuration</a:t>
            </a:r>
            <a:r>
              <a:rPr lang="pl-PL" sz="1600" dirty="0" smtClean="0"/>
              <a:t> </a:t>
            </a:r>
          </a:p>
          <a:p>
            <a:r>
              <a:rPr lang="pl-PL" sz="1600" dirty="0" err="1" smtClean="0"/>
              <a:t>mixing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ostokąt zaokrąglony 134"/>
          <p:cNvSpPr/>
          <p:nvPr/>
        </p:nvSpPr>
        <p:spPr bwMode="auto">
          <a:xfrm>
            <a:off x="466726" y="4495800"/>
            <a:ext cx="8210550" cy="21145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9" name="Prostokąt zaokrąglony 128"/>
          <p:cNvSpPr/>
          <p:nvPr/>
        </p:nvSpPr>
        <p:spPr bwMode="auto">
          <a:xfrm>
            <a:off x="466725" y="2038350"/>
            <a:ext cx="8258175" cy="22098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36650" y="1003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pl-PL" sz="2400">
              <a:latin typeface="Times New Roman" pitchFamily="18" charset="0"/>
            </a:endParaRPr>
          </a:p>
        </p:txBody>
      </p:sp>
      <p:sp>
        <p:nvSpPr>
          <p:cNvPr id="26644" name="Text Box 31"/>
          <p:cNvSpPr txBox="1">
            <a:spLocks noChangeArrowheads="1"/>
          </p:cNvSpPr>
          <p:nvPr/>
        </p:nvSpPr>
        <p:spPr bwMode="auto">
          <a:xfrm>
            <a:off x="4505928" y="130175"/>
            <a:ext cx="4448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2400" b="1" dirty="0" err="1" smtClean="0">
                <a:solidFill>
                  <a:srgbClr val="9900CC"/>
                </a:solidFill>
              </a:rPr>
              <a:t>Isobaric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symmetry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violation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</a:p>
          <a:p>
            <a:pPr algn="r"/>
            <a:r>
              <a:rPr lang="pl-PL" sz="2400" b="1" dirty="0" err="1" smtClean="0">
                <a:solidFill>
                  <a:srgbClr val="9900CC"/>
                </a:solidFill>
              </a:rPr>
              <a:t>in</a:t>
            </a:r>
            <a:r>
              <a:rPr lang="pl-PL" sz="2400" b="1" dirty="0" smtClean="0">
                <a:solidFill>
                  <a:srgbClr val="9900CC"/>
                </a:solidFill>
              </a:rPr>
              <a:t> o-o </a:t>
            </a:r>
            <a:r>
              <a:rPr lang="pl-PL" sz="2400" b="1" dirty="0" err="1" smtClean="0">
                <a:solidFill>
                  <a:srgbClr val="9900CC"/>
                </a:solidFill>
              </a:rPr>
              <a:t>N=Z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nuclei</a:t>
            </a:r>
            <a:endParaRPr lang="pl-PL" sz="2400" b="1" dirty="0">
              <a:solidFill>
                <a:srgbClr val="9900CC"/>
              </a:solidFill>
            </a:endParaRPr>
          </a:p>
        </p:txBody>
      </p:sp>
      <p:sp>
        <p:nvSpPr>
          <p:cNvPr id="26700" name="Text Box 61"/>
          <p:cNvSpPr txBox="1">
            <a:spLocks noChangeArrowheads="1"/>
          </p:cNvSpPr>
          <p:nvPr/>
        </p:nvSpPr>
        <p:spPr bwMode="auto">
          <a:xfrm>
            <a:off x="5754688" y="5780088"/>
            <a:ext cx="269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9900CC"/>
                </a:solidFill>
              </a:rPr>
              <a:t>ground</a:t>
            </a:r>
            <a:r>
              <a:rPr lang="pl-PL" dirty="0">
                <a:solidFill>
                  <a:srgbClr val="9900CC"/>
                </a:solidFill>
              </a:rPr>
              <a:t> state</a:t>
            </a:r>
          </a:p>
          <a:p>
            <a:r>
              <a:rPr lang="pl-PL" dirty="0" err="1">
                <a:solidFill>
                  <a:srgbClr val="9900CC"/>
                </a:solidFill>
              </a:rPr>
              <a:t>is</a:t>
            </a:r>
            <a:r>
              <a:rPr lang="pl-PL" dirty="0">
                <a:solidFill>
                  <a:srgbClr val="9900CC"/>
                </a:solidFill>
              </a:rPr>
              <a:t> </a:t>
            </a:r>
            <a:r>
              <a:rPr lang="pl-PL" dirty="0" err="1">
                <a:solidFill>
                  <a:srgbClr val="9900CC"/>
                </a:solidFill>
              </a:rPr>
              <a:t>beyond</a:t>
            </a:r>
            <a:r>
              <a:rPr lang="pl-PL" dirty="0">
                <a:solidFill>
                  <a:srgbClr val="9900CC"/>
                </a:solidFill>
              </a:rPr>
              <a:t> </a:t>
            </a:r>
            <a:r>
              <a:rPr lang="pl-PL" dirty="0" err="1">
                <a:solidFill>
                  <a:srgbClr val="9900CC"/>
                </a:solidFill>
              </a:rPr>
              <a:t>mean-field</a:t>
            </a:r>
            <a:r>
              <a:rPr lang="pl-PL" dirty="0">
                <a:solidFill>
                  <a:srgbClr val="9900CC"/>
                </a:solidFill>
              </a:rPr>
              <a:t>!</a:t>
            </a:r>
          </a:p>
        </p:txBody>
      </p:sp>
      <p:grpSp>
        <p:nvGrpSpPr>
          <p:cNvPr id="2" name="Grupa 131"/>
          <p:cNvGrpSpPr/>
          <p:nvPr/>
        </p:nvGrpSpPr>
        <p:grpSpPr>
          <a:xfrm>
            <a:off x="1047750" y="4921250"/>
            <a:ext cx="2990850" cy="479426"/>
            <a:chOff x="1038225" y="4759325"/>
            <a:chExt cx="2990850" cy="479426"/>
          </a:xfrm>
        </p:grpSpPr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162175" y="4799013"/>
              <a:ext cx="1866900" cy="439738"/>
              <a:chOff x="1362" y="3023"/>
              <a:chExt cx="1176" cy="277"/>
            </a:xfrm>
          </p:grpSpPr>
          <p:sp>
            <p:nvSpPr>
              <p:cNvPr id="26701" name="Line 57"/>
              <p:cNvSpPr>
                <a:spLocks noChangeShapeType="1"/>
              </p:cNvSpPr>
              <p:nvPr/>
            </p:nvSpPr>
            <p:spPr bwMode="auto">
              <a:xfrm>
                <a:off x="1362" y="3300"/>
                <a:ext cx="450" cy="0"/>
              </a:xfrm>
              <a:prstGeom prst="line">
                <a:avLst/>
              </a:prstGeom>
              <a:noFill/>
              <a:ln w="9525" cap="rnd">
                <a:solidFill>
                  <a:srgbClr val="9900CC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26702" name="Line 58"/>
              <p:cNvSpPr>
                <a:spLocks noChangeShapeType="1"/>
              </p:cNvSpPr>
              <p:nvPr/>
            </p:nvSpPr>
            <p:spPr bwMode="auto">
              <a:xfrm>
                <a:off x="1848" y="3294"/>
                <a:ext cx="690" cy="0"/>
              </a:xfrm>
              <a:prstGeom prst="line">
                <a:avLst/>
              </a:prstGeom>
              <a:noFill/>
              <a:ln w="2857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26703" name="Text Box 59"/>
              <p:cNvSpPr txBox="1">
                <a:spLocks noChangeArrowheads="1"/>
              </p:cNvSpPr>
              <p:nvPr/>
            </p:nvSpPr>
            <p:spPr bwMode="auto">
              <a:xfrm>
                <a:off x="1988" y="3023"/>
                <a:ext cx="4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rgbClr val="9900CC"/>
                    </a:solidFill>
                  </a:rPr>
                  <a:t>T=0</a:t>
                </a:r>
              </a:p>
            </p:txBody>
          </p:sp>
        </p:grpSp>
        <p:sp>
          <p:nvSpPr>
            <p:cNvPr id="26680" name="Line 64"/>
            <p:cNvSpPr>
              <a:spLocks noChangeShapeType="1"/>
            </p:cNvSpPr>
            <p:nvPr/>
          </p:nvSpPr>
          <p:spPr bwMode="auto">
            <a:xfrm>
              <a:off x="1038225" y="522922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1193800" y="4759325"/>
              <a:ext cx="798513" cy="457200"/>
              <a:chOff x="1022" y="2122"/>
              <a:chExt cx="503" cy="288"/>
            </a:xfrm>
          </p:grpSpPr>
          <p:sp>
            <p:nvSpPr>
              <p:cNvPr id="26688" name="Text Box 66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89" name="Text Box 67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90" name="AutoShape 68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5" name="Grupa 132"/>
          <p:cNvGrpSpPr/>
          <p:nvPr/>
        </p:nvGrpSpPr>
        <p:grpSpPr>
          <a:xfrm>
            <a:off x="5200650" y="4741863"/>
            <a:ext cx="2847975" cy="1016000"/>
            <a:chOff x="5191125" y="4579938"/>
            <a:chExt cx="2847975" cy="1016000"/>
          </a:xfrm>
        </p:grpSpPr>
        <p:sp>
          <p:nvSpPr>
            <p:cNvPr id="26691" name="Text Box 49"/>
            <p:cNvSpPr txBox="1">
              <a:spLocks noChangeArrowheads="1"/>
            </p:cNvSpPr>
            <p:nvPr/>
          </p:nvSpPr>
          <p:spPr bwMode="auto">
            <a:xfrm>
              <a:off x="7185025" y="5199063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T=0</a:t>
              </a:r>
            </a:p>
          </p:txBody>
        </p:sp>
        <p:sp>
          <p:nvSpPr>
            <p:cNvPr id="26694" name="Line 52"/>
            <p:cNvSpPr>
              <a:spLocks noChangeShapeType="1"/>
            </p:cNvSpPr>
            <p:nvPr/>
          </p:nvSpPr>
          <p:spPr bwMode="auto">
            <a:xfrm flipV="1">
              <a:off x="6305550" y="4952999"/>
              <a:ext cx="619125" cy="276225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6695" name="Line 53"/>
            <p:cNvSpPr>
              <a:spLocks noChangeShapeType="1"/>
            </p:cNvSpPr>
            <p:nvPr/>
          </p:nvSpPr>
          <p:spPr bwMode="auto">
            <a:xfrm>
              <a:off x="6305550" y="5229226"/>
              <a:ext cx="628650" cy="304799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6696" name="Line 54"/>
            <p:cNvSpPr>
              <a:spLocks noChangeShapeType="1"/>
            </p:cNvSpPr>
            <p:nvPr/>
          </p:nvSpPr>
          <p:spPr bwMode="auto">
            <a:xfrm>
              <a:off x="6924675" y="4943476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6697" name="Line 55"/>
            <p:cNvSpPr>
              <a:spLocks noChangeShapeType="1"/>
            </p:cNvSpPr>
            <p:nvPr/>
          </p:nvSpPr>
          <p:spPr bwMode="auto">
            <a:xfrm>
              <a:off x="6943725" y="5543551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6699" name="Text Box 60"/>
            <p:cNvSpPr txBox="1">
              <a:spLocks noChangeArrowheads="1"/>
            </p:cNvSpPr>
            <p:nvPr/>
          </p:nvSpPr>
          <p:spPr bwMode="auto">
            <a:xfrm>
              <a:off x="7186613" y="457993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T=1</a:t>
              </a:r>
            </a:p>
          </p:txBody>
        </p:sp>
        <p:sp>
          <p:nvSpPr>
            <p:cNvPr id="26682" name="Line 69"/>
            <p:cNvSpPr>
              <a:spLocks noChangeShapeType="1"/>
            </p:cNvSpPr>
            <p:nvPr/>
          </p:nvSpPr>
          <p:spPr bwMode="auto">
            <a:xfrm>
              <a:off x="5191125" y="522922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5308600" y="4768850"/>
              <a:ext cx="798513" cy="457200"/>
              <a:chOff x="3572" y="2212"/>
              <a:chExt cx="503" cy="288"/>
            </a:xfrm>
          </p:grpSpPr>
          <p:sp>
            <p:nvSpPr>
              <p:cNvPr id="26684" name="Text Box 71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85" name="Text Box 72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86" name="AutoShape 73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687" name="Line 74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</p:grpSp>
      <p:grpSp>
        <p:nvGrpSpPr>
          <p:cNvPr id="7" name="Grupa 129"/>
          <p:cNvGrpSpPr/>
          <p:nvPr/>
        </p:nvGrpSpPr>
        <p:grpSpPr>
          <a:xfrm>
            <a:off x="824845" y="5661025"/>
            <a:ext cx="3877985" cy="891004"/>
            <a:chOff x="443845" y="5680075"/>
            <a:chExt cx="3877985" cy="891004"/>
          </a:xfrm>
        </p:grpSpPr>
        <p:sp>
          <p:nvSpPr>
            <p:cNvPr id="26667" name="Text Box 75"/>
            <p:cNvSpPr txBox="1">
              <a:spLocks noChangeArrowheads="1"/>
            </p:cNvSpPr>
            <p:nvPr/>
          </p:nvSpPr>
          <p:spPr bwMode="auto">
            <a:xfrm>
              <a:off x="443845" y="5680075"/>
              <a:ext cx="38779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/>
                <a:t>Mean-field</a:t>
              </a:r>
              <a:r>
                <a:rPr lang="pl-PL" sz="1600" dirty="0"/>
                <a:t> </a:t>
              </a:r>
              <a:r>
                <a:rPr lang="pl-PL" sz="1600" dirty="0" err="1"/>
                <a:t>can</a:t>
              </a:r>
              <a:r>
                <a:rPr lang="pl-PL" sz="1600" dirty="0"/>
                <a:t> </a:t>
              </a:r>
              <a:r>
                <a:rPr lang="pl-PL" sz="1600" dirty="0" err="1"/>
                <a:t>differentiate</a:t>
              </a:r>
              <a:r>
                <a:rPr lang="pl-PL" sz="1600" dirty="0"/>
                <a:t> </a:t>
              </a:r>
              <a:r>
                <a:rPr lang="pl-PL" sz="1600" dirty="0" err="1"/>
                <a:t>between</a:t>
              </a:r>
              <a:r>
                <a:rPr lang="pl-PL" sz="1600" dirty="0"/>
                <a:t> </a:t>
              </a:r>
            </a:p>
          </p:txBody>
        </p: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1270000" y="5902325"/>
              <a:ext cx="798512" cy="457200"/>
              <a:chOff x="1022" y="2122"/>
              <a:chExt cx="503" cy="288"/>
            </a:xfrm>
          </p:grpSpPr>
          <p:sp>
            <p:nvSpPr>
              <p:cNvPr id="26677" name="Text Box 78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78" name="Text Box 79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79" name="AutoShape 80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6671" name="Text Box 81"/>
            <p:cNvSpPr txBox="1">
              <a:spLocks noChangeArrowheads="1"/>
            </p:cNvSpPr>
            <p:nvPr/>
          </p:nvSpPr>
          <p:spPr bwMode="auto">
            <a:xfrm>
              <a:off x="2044700" y="5970588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and</a:t>
              </a:r>
            </a:p>
          </p:txBody>
        </p: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2555875" y="5892800"/>
              <a:ext cx="798512" cy="457200"/>
              <a:chOff x="3572" y="2212"/>
              <a:chExt cx="503" cy="288"/>
            </a:xfrm>
          </p:grpSpPr>
          <p:sp>
            <p:nvSpPr>
              <p:cNvPr id="26673" name="Text Box 83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74" name="Text Box 84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675" name="AutoShape 85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676" name="Line 86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26669" name="Text Box 87"/>
            <p:cNvSpPr txBox="1">
              <a:spLocks noChangeArrowheads="1"/>
            </p:cNvSpPr>
            <p:nvPr/>
          </p:nvSpPr>
          <p:spPr bwMode="auto">
            <a:xfrm>
              <a:off x="546654" y="6232525"/>
              <a:ext cx="36279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dirty="0" err="1"/>
                <a:t>only</a:t>
              </a:r>
              <a:r>
                <a:rPr lang="pl-PL" sz="1600" dirty="0"/>
                <a:t> </a:t>
              </a:r>
              <a:r>
                <a:rPr lang="pl-PL" sz="1600" dirty="0" err="1"/>
                <a:t>through</a:t>
              </a:r>
              <a:r>
                <a:rPr lang="pl-PL" sz="1600" dirty="0"/>
                <a:t> </a:t>
              </a:r>
              <a:r>
                <a:rPr lang="pl-PL" sz="1600" dirty="0" err="1"/>
                <a:t>time-odd</a:t>
              </a:r>
              <a:r>
                <a:rPr lang="pl-PL" sz="1600" dirty="0"/>
                <a:t> </a:t>
              </a:r>
              <a:r>
                <a:rPr lang="pl-PL" sz="1600" dirty="0" err="1"/>
                <a:t>polarizations</a:t>
              </a:r>
              <a:r>
                <a:rPr lang="pl-PL" sz="1600" dirty="0"/>
                <a:t>!</a:t>
              </a:r>
            </a:p>
          </p:txBody>
        </p:sp>
      </p:grpSp>
      <p:grpSp>
        <p:nvGrpSpPr>
          <p:cNvPr id="10" name="Grupa 127"/>
          <p:cNvGrpSpPr/>
          <p:nvPr/>
        </p:nvGrpSpPr>
        <p:grpSpPr>
          <a:xfrm>
            <a:off x="1009650" y="2381250"/>
            <a:ext cx="7138988" cy="1835150"/>
            <a:chOff x="1171575" y="1990725"/>
            <a:chExt cx="7138988" cy="1835150"/>
          </a:xfrm>
        </p:grpSpPr>
        <p:sp>
          <p:nvSpPr>
            <p:cNvPr id="26627" name="Rectangle 3"/>
            <p:cNvSpPr>
              <a:spLocks noChangeAspect="1" noChangeArrowheads="1"/>
            </p:cNvSpPr>
            <p:nvPr/>
          </p:nvSpPr>
          <p:spPr bwMode="auto">
            <a:xfrm>
              <a:off x="5511800" y="1990725"/>
              <a:ext cx="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1200150" y="2295525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3114675" y="2295525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365250" y="3128963"/>
              <a:ext cx="2600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aligned configurations</a:t>
              </a:r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489075" y="3368675"/>
              <a:ext cx="798513" cy="457200"/>
              <a:chOff x="1022" y="2122"/>
              <a:chExt cx="503" cy="288"/>
            </a:xfrm>
          </p:grpSpPr>
          <p:sp>
            <p:nvSpPr>
              <p:cNvPr id="26721" name="Text Box 8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22" name="Text Box 9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23" name="AutoShape 10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298575" y="2292350"/>
              <a:ext cx="2817813" cy="476250"/>
              <a:chOff x="800" y="1762"/>
              <a:chExt cx="1775" cy="300"/>
            </a:xfrm>
          </p:grpSpPr>
          <p:sp>
            <p:nvSpPr>
              <p:cNvPr id="26713" name="Text Box 12"/>
              <p:cNvSpPr txBox="1">
                <a:spLocks noChangeArrowheads="1"/>
              </p:cNvSpPr>
              <p:nvPr/>
            </p:nvSpPr>
            <p:spPr bwMode="auto">
              <a:xfrm>
                <a:off x="1154" y="176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800" y="1768"/>
                <a:ext cx="216" cy="288"/>
                <a:chOff x="1142" y="1750"/>
                <a:chExt cx="216" cy="288"/>
              </a:xfrm>
            </p:grpSpPr>
            <p:sp>
              <p:nvSpPr>
                <p:cNvPr id="2671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42" y="1750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n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6720" name="Line 15"/>
                <p:cNvSpPr>
                  <a:spLocks noChangeShapeType="1"/>
                </p:cNvSpPr>
                <p:nvPr/>
              </p:nvSpPr>
              <p:spPr bwMode="auto">
                <a:xfrm>
                  <a:off x="1188" y="1848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2030" y="1774"/>
                <a:ext cx="221" cy="288"/>
                <a:chOff x="2366" y="1798"/>
                <a:chExt cx="221" cy="288"/>
              </a:xfrm>
            </p:grpSpPr>
            <p:sp>
              <p:nvSpPr>
                <p:cNvPr id="267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66" y="1798"/>
                  <a:ext cx="2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p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6718" name="Line 18"/>
                <p:cNvSpPr>
                  <a:spLocks noChangeShapeType="1"/>
                </p:cNvSpPr>
                <p:nvPr/>
              </p:nvSpPr>
              <p:spPr bwMode="auto">
                <a:xfrm>
                  <a:off x="2412" y="1896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sp>
            <p:nvSpPr>
              <p:cNvPr id="26716" name="Text Box 19"/>
              <p:cNvSpPr txBox="1">
                <a:spLocks noChangeArrowheads="1"/>
              </p:cNvSpPr>
              <p:nvPr/>
            </p:nvSpPr>
            <p:spPr bwMode="auto">
              <a:xfrm>
                <a:off x="2354" y="1768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318484" name="Oval 20"/>
            <p:cNvSpPr>
              <a:spLocks noChangeArrowheads="1"/>
            </p:cNvSpPr>
            <p:nvPr/>
          </p:nvSpPr>
          <p:spPr bwMode="auto">
            <a:xfrm>
              <a:off x="3781425" y="2181225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34" name="Oval 21"/>
            <p:cNvSpPr>
              <a:spLocks noChangeArrowheads="1"/>
            </p:cNvSpPr>
            <p:nvPr/>
          </p:nvSpPr>
          <p:spPr bwMode="auto">
            <a:xfrm>
              <a:off x="1876425" y="2190750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5" name="Line 22"/>
            <p:cNvSpPr>
              <a:spLocks noChangeShapeType="1"/>
            </p:cNvSpPr>
            <p:nvPr/>
          </p:nvSpPr>
          <p:spPr bwMode="auto">
            <a:xfrm>
              <a:off x="5162550" y="22479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6" name="Line 23"/>
            <p:cNvSpPr>
              <a:spLocks noChangeShapeType="1"/>
            </p:cNvSpPr>
            <p:nvPr/>
          </p:nvSpPr>
          <p:spPr bwMode="auto">
            <a:xfrm>
              <a:off x="7077075" y="2247900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7" name="Text Box 24"/>
            <p:cNvSpPr txBox="1">
              <a:spLocks noChangeArrowheads="1"/>
            </p:cNvSpPr>
            <p:nvPr/>
          </p:nvSpPr>
          <p:spPr bwMode="auto">
            <a:xfrm>
              <a:off x="5518150" y="3359150"/>
              <a:ext cx="34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n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6638" name="Text Box 25"/>
            <p:cNvSpPr txBox="1">
              <a:spLocks noChangeArrowheads="1"/>
            </p:cNvSpPr>
            <p:nvPr/>
          </p:nvSpPr>
          <p:spPr bwMode="auto">
            <a:xfrm>
              <a:off x="5965825" y="3359150"/>
              <a:ext cx="350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p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6639" name="Text Box 26"/>
            <p:cNvSpPr txBox="1">
              <a:spLocks noChangeArrowheads="1"/>
            </p:cNvSpPr>
            <p:nvPr/>
          </p:nvSpPr>
          <p:spPr bwMode="auto">
            <a:xfrm>
              <a:off x="5203825" y="3119438"/>
              <a:ext cx="3106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anti-aligned configurations</a:t>
              </a:r>
            </a:p>
          </p:txBody>
        </p:sp>
        <p:sp>
          <p:nvSpPr>
            <p:cNvPr id="26640" name="AutoShape 27"/>
            <p:cNvSpPr>
              <a:spLocks noChangeArrowheads="1"/>
            </p:cNvSpPr>
            <p:nvPr/>
          </p:nvSpPr>
          <p:spPr bwMode="auto">
            <a:xfrm>
              <a:off x="5848350" y="3571875"/>
              <a:ext cx="133350" cy="133350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492" name="Oval 28"/>
            <p:cNvSpPr>
              <a:spLocks noChangeArrowheads="1"/>
            </p:cNvSpPr>
            <p:nvPr/>
          </p:nvSpPr>
          <p:spPr bwMode="auto">
            <a:xfrm>
              <a:off x="7210425" y="213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42" name="Oval 29"/>
            <p:cNvSpPr>
              <a:spLocks noChangeArrowheads="1"/>
            </p:cNvSpPr>
            <p:nvPr/>
          </p:nvSpPr>
          <p:spPr bwMode="auto">
            <a:xfrm>
              <a:off x="5838825" y="2143125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3" name="Line 30"/>
            <p:cNvSpPr>
              <a:spLocks noChangeShapeType="1"/>
            </p:cNvSpPr>
            <p:nvPr/>
          </p:nvSpPr>
          <p:spPr bwMode="auto">
            <a:xfrm>
              <a:off x="6048375" y="3514725"/>
              <a:ext cx="200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6648" name="Text Box 35"/>
            <p:cNvSpPr txBox="1">
              <a:spLocks noChangeArrowheads="1"/>
            </p:cNvSpPr>
            <p:nvPr/>
          </p:nvSpPr>
          <p:spPr bwMode="auto">
            <a:xfrm>
              <a:off x="6543675" y="3408363"/>
              <a:ext cx="439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or</a:t>
              </a:r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7165975" y="3368675"/>
              <a:ext cx="798513" cy="457200"/>
              <a:chOff x="4460" y="2128"/>
              <a:chExt cx="503" cy="288"/>
            </a:xfrm>
          </p:grpSpPr>
          <p:sp>
            <p:nvSpPr>
              <p:cNvPr id="26709" name="Text Box 37"/>
              <p:cNvSpPr txBox="1">
                <a:spLocks noChangeArrowheads="1"/>
              </p:cNvSpPr>
              <p:nvPr/>
            </p:nvSpPr>
            <p:spPr bwMode="auto">
              <a:xfrm>
                <a:off x="4460" y="212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10" name="Text Box 38"/>
              <p:cNvSpPr txBox="1">
                <a:spLocks noChangeArrowheads="1"/>
              </p:cNvSpPr>
              <p:nvPr/>
            </p:nvSpPr>
            <p:spPr bwMode="auto">
              <a:xfrm>
                <a:off x="4742" y="2128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11" name="AutoShape 39"/>
              <p:cNvSpPr>
                <a:spLocks noChangeArrowheads="1"/>
              </p:cNvSpPr>
              <p:nvPr/>
            </p:nvSpPr>
            <p:spPr bwMode="auto">
              <a:xfrm>
                <a:off x="4668" y="2262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712" name="Line 40"/>
              <p:cNvSpPr>
                <a:spLocks noChangeShapeType="1"/>
              </p:cNvSpPr>
              <p:nvPr/>
            </p:nvSpPr>
            <p:spPr bwMode="auto">
              <a:xfrm>
                <a:off x="4500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26650" name="Text Box 41"/>
            <p:cNvSpPr txBox="1">
              <a:spLocks noChangeArrowheads="1"/>
            </p:cNvSpPr>
            <p:nvPr/>
          </p:nvSpPr>
          <p:spPr bwMode="auto">
            <a:xfrm>
              <a:off x="2381250" y="3427413"/>
              <a:ext cx="439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or</a:t>
              </a:r>
            </a:p>
          </p:txBody>
        </p: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2936875" y="3368675"/>
              <a:ext cx="798513" cy="457200"/>
              <a:chOff x="1778" y="2122"/>
              <a:chExt cx="503" cy="288"/>
            </a:xfrm>
          </p:grpSpPr>
          <p:sp>
            <p:nvSpPr>
              <p:cNvPr id="26704" name="Text Box 43"/>
              <p:cNvSpPr txBox="1">
                <a:spLocks noChangeArrowheads="1"/>
              </p:cNvSpPr>
              <p:nvPr/>
            </p:nvSpPr>
            <p:spPr bwMode="auto">
              <a:xfrm>
                <a:off x="1778" y="212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05" name="Text Box 44"/>
              <p:cNvSpPr txBox="1">
                <a:spLocks noChangeArrowheads="1"/>
              </p:cNvSpPr>
              <p:nvPr/>
            </p:nvSpPr>
            <p:spPr bwMode="auto">
              <a:xfrm>
                <a:off x="2060" y="212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26706" name="AutoShape 45"/>
              <p:cNvSpPr>
                <a:spLocks noChangeArrowheads="1"/>
              </p:cNvSpPr>
              <p:nvPr/>
            </p:nvSpPr>
            <p:spPr bwMode="auto">
              <a:xfrm>
                <a:off x="1986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707" name="Line 46"/>
              <p:cNvSpPr>
                <a:spLocks noChangeShapeType="1"/>
              </p:cNvSpPr>
              <p:nvPr/>
            </p:nvSpPr>
            <p:spPr bwMode="auto">
              <a:xfrm>
                <a:off x="1830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26708" name="Line 47"/>
              <p:cNvSpPr>
                <a:spLocks noChangeShapeType="1"/>
              </p:cNvSpPr>
              <p:nvPr/>
            </p:nvSpPr>
            <p:spPr bwMode="auto">
              <a:xfrm>
                <a:off x="2112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17" name="Group 89"/>
            <p:cNvGrpSpPr>
              <a:grpSpLocks/>
            </p:cNvGrpSpPr>
            <p:nvPr/>
          </p:nvGrpSpPr>
          <p:grpSpPr bwMode="auto">
            <a:xfrm>
              <a:off x="5251450" y="2292350"/>
              <a:ext cx="2817813" cy="476250"/>
              <a:chOff x="800" y="1762"/>
              <a:chExt cx="1775" cy="300"/>
            </a:xfrm>
          </p:grpSpPr>
          <p:sp>
            <p:nvSpPr>
              <p:cNvPr id="26658" name="Text Box 90"/>
              <p:cNvSpPr txBox="1">
                <a:spLocks noChangeArrowheads="1"/>
              </p:cNvSpPr>
              <p:nvPr/>
            </p:nvSpPr>
            <p:spPr bwMode="auto">
              <a:xfrm>
                <a:off x="1154" y="176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  <p:grpSp>
            <p:nvGrpSpPr>
              <p:cNvPr id="18" name="Group 91"/>
              <p:cNvGrpSpPr>
                <a:grpSpLocks/>
              </p:cNvGrpSpPr>
              <p:nvPr/>
            </p:nvGrpSpPr>
            <p:grpSpPr bwMode="auto">
              <a:xfrm>
                <a:off x="800" y="1768"/>
                <a:ext cx="216" cy="288"/>
                <a:chOff x="1142" y="1750"/>
                <a:chExt cx="216" cy="288"/>
              </a:xfrm>
            </p:grpSpPr>
            <p:sp>
              <p:nvSpPr>
                <p:cNvPr id="26664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142" y="1750"/>
                  <a:ext cx="2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n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6665" name="Line 93"/>
                <p:cNvSpPr>
                  <a:spLocks noChangeShapeType="1"/>
                </p:cNvSpPr>
                <p:nvPr/>
              </p:nvSpPr>
              <p:spPr bwMode="auto">
                <a:xfrm>
                  <a:off x="1188" y="1848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grpSp>
            <p:nvGrpSpPr>
              <p:cNvPr id="19" name="Group 94"/>
              <p:cNvGrpSpPr>
                <a:grpSpLocks/>
              </p:cNvGrpSpPr>
              <p:nvPr/>
            </p:nvGrpSpPr>
            <p:grpSpPr bwMode="auto">
              <a:xfrm>
                <a:off x="2030" y="1774"/>
                <a:ext cx="221" cy="288"/>
                <a:chOff x="2366" y="1798"/>
                <a:chExt cx="221" cy="288"/>
              </a:xfrm>
            </p:grpSpPr>
            <p:sp>
              <p:nvSpPr>
                <p:cNvPr id="2666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366" y="1798"/>
                  <a:ext cx="2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kumimoji="0" lang="pl-PL" sz="2400" b="1">
                      <a:latin typeface="Symbol" pitchFamily="18" charset="2"/>
                    </a:rPr>
                    <a:t>p</a:t>
                  </a:r>
                  <a:endParaRPr kumimoji="0" lang="pl-PL" sz="24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26663" name="Line 96"/>
                <p:cNvSpPr>
                  <a:spLocks noChangeShapeType="1"/>
                </p:cNvSpPr>
                <p:nvPr/>
              </p:nvSpPr>
              <p:spPr bwMode="auto">
                <a:xfrm>
                  <a:off x="2412" y="1896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  <p:sp>
            <p:nvSpPr>
              <p:cNvPr id="26661" name="Text Box 97"/>
              <p:cNvSpPr txBox="1">
                <a:spLocks noChangeArrowheads="1"/>
              </p:cNvSpPr>
              <p:nvPr/>
            </p:nvSpPr>
            <p:spPr bwMode="auto">
              <a:xfrm>
                <a:off x="2354" y="1768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318562" name="Oval 98"/>
            <p:cNvSpPr>
              <a:spLocks noChangeArrowheads="1"/>
            </p:cNvSpPr>
            <p:nvPr/>
          </p:nvSpPr>
          <p:spPr bwMode="auto">
            <a:xfrm>
              <a:off x="1171575" y="2686050"/>
              <a:ext cx="3076575" cy="46672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pl-PL"/>
                <a:t>CORE</a:t>
              </a:r>
            </a:p>
          </p:txBody>
        </p:sp>
        <p:sp>
          <p:nvSpPr>
            <p:cNvPr id="318563" name="Oval 99"/>
            <p:cNvSpPr>
              <a:spLocks noChangeArrowheads="1"/>
            </p:cNvSpPr>
            <p:nvPr/>
          </p:nvSpPr>
          <p:spPr bwMode="auto">
            <a:xfrm>
              <a:off x="5143500" y="2676525"/>
              <a:ext cx="3076575" cy="466725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pl-PL"/>
                <a:t>CORE</a:t>
              </a:r>
            </a:p>
          </p:txBody>
        </p:sp>
      </p:grpSp>
      <p:grpSp>
        <p:nvGrpSpPr>
          <p:cNvPr id="20" name="Grupa 107"/>
          <p:cNvGrpSpPr/>
          <p:nvPr/>
        </p:nvGrpSpPr>
        <p:grpSpPr>
          <a:xfrm>
            <a:off x="273502" y="446088"/>
            <a:ext cx="8115025" cy="1530350"/>
            <a:chOff x="597352" y="674688"/>
            <a:chExt cx="8115025" cy="1530350"/>
          </a:xfrm>
        </p:grpSpPr>
        <p:sp>
          <p:nvSpPr>
            <p:cNvPr id="109" name="Text Box 91"/>
            <p:cNvSpPr txBox="1">
              <a:spLocks noChangeArrowheads="1"/>
            </p:cNvSpPr>
            <p:nvPr/>
          </p:nvSpPr>
          <p:spPr bwMode="auto">
            <a:xfrm>
              <a:off x="862285" y="731838"/>
              <a:ext cx="1059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 err="1"/>
                <a:t>T</a:t>
              </a:r>
              <a:r>
                <a:rPr lang="pl-PL" baseline="-25000" dirty="0" err="1"/>
                <a:t>z</a:t>
              </a:r>
              <a:r>
                <a:rPr lang="pl-PL" dirty="0" smtClean="0"/>
                <a:t>=-/+1</a:t>
              </a:r>
              <a:endParaRPr lang="pl-PL" dirty="0"/>
            </a:p>
          </p:txBody>
        </p:sp>
        <p:grpSp>
          <p:nvGrpSpPr>
            <p:cNvPr id="21" name="Grupa 114"/>
            <p:cNvGrpSpPr/>
            <p:nvPr/>
          </p:nvGrpSpPr>
          <p:grpSpPr>
            <a:xfrm>
              <a:off x="2202168" y="674688"/>
              <a:ext cx="4665357" cy="1420872"/>
              <a:chOff x="2202168" y="779463"/>
              <a:chExt cx="4665357" cy="1420872"/>
            </a:xfrm>
          </p:grpSpPr>
          <p:sp>
            <p:nvSpPr>
              <p:cNvPr id="119" name="Text Box 11"/>
              <p:cNvSpPr txBox="1">
                <a:spLocks noChangeArrowheads="1"/>
              </p:cNvSpPr>
              <p:nvPr/>
            </p:nvSpPr>
            <p:spPr bwMode="auto">
              <a:xfrm>
                <a:off x="2202168" y="779463"/>
                <a:ext cx="1217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J=0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sp>
            <p:nvSpPr>
              <p:cNvPr id="120" name="Text Box 12"/>
              <p:cNvSpPr txBox="1">
                <a:spLocks noChangeArrowheads="1"/>
              </p:cNvSpPr>
              <p:nvPr/>
            </p:nvSpPr>
            <p:spPr bwMode="auto">
              <a:xfrm>
                <a:off x="5650218" y="1731963"/>
                <a:ext cx="1217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rgbClr val="CC0066"/>
                    </a:solidFill>
                  </a:rPr>
                  <a:t>J=0</a:t>
                </a:r>
                <a:r>
                  <a:rPr lang="pl-PL" baseline="30000" dirty="0">
                    <a:solidFill>
                      <a:srgbClr val="CC0066"/>
                    </a:solidFill>
                  </a:rPr>
                  <a:t>+</a:t>
                </a:r>
                <a:r>
                  <a:rPr lang="pl-PL" dirty="0">
                    <a:solidFill>
                      <a:srgbClr val="CC0066"/>
                    </a:solidFill>
                  </a:rPr>
                  <a:t>,T=1</a:t>
                </a:r>
              </a:p>
            </p:txBody>
          </p:sp>
          <p:sp>
            <p:nvSpPr>
              <p:cNvPr id="121" name="Text Box 82"/>
              <p:cNvSpPr txBox="1">
                <a:spLocks noChangeArrowheads="1"/>
              </p:cNvSpPr>
              <p:nvPr/>
            </p:nvSpPr>
            <p:spPr bwMode="auto">
              <a:xfrm>
                <a:off x="4220124" y="1112838"/>
                <a:ext cx="83869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3200" b="1" dirty="0" smtClean="0">
                    <a:solidFill>
                      <a:srgbClr val="CC0099"/>
                    </a:solidFill>
                    <a:latin typeface="Symbol" pitchFamily="18" charset="2"/>
                  </a:rPr>
                  <a:t>t</a:t>
                </a:r>
                <a:r>
                  <a:rPr lang="pl-PL" sz="3200" b="1" baseline="-25000" dirty="0" smtClean="0">
                    <a:solidFill>
                      <a:srgbClr val="CC0099"/>
                    </a:solidFill>
                  </a:rPr>
                  <a:t>+/-</a:t>
                </a:r>
                <a:endParaRPr lang="pl-PL" sz="3200" b="1" baseline="-25000" dirty="0">
                  <a:solidFill>
                    <a:srgbClr val="CC0099"/>
                  </a:solidFill>
                </a:endParaRPr>
              </a:p>
            </p:txBody>
          </p:sp>
          <p:cxnSp>
            <p:nvCxnSpPr>
              <p:cNvPr id="122" name="Łącznik prosty 121"/>
              <p:cNvCxnSpPr/>
              <p:nvPr/>
            </p:nvCxnSpPr>
            <p:spPr bwMode="auto">
              <a:xfrm>
                <a:off x="2209800" y="12192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Łącznik prosty 122"/>
              <p:cNvCxnSpPr/>
              <p:nvPr/>
            </p:nvCxnSpPr>
            <p:spPr bwMode="auto">
              <a:xfrm>
                <a:off x="5191125" y="2143125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Łącznik prosty 123"/>
              <p:cNvCxnSpPr/>
              <p:nvPr/>
            </p:nvCxnSpPr>
            <p:spPr bwMode="auto">
              <a:xfrm rot="5400000">
                <a:off x="3657600" y="1428750"/>
                <a:ext cx="43815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Łącznik prosty ze strzałką 124"/>
              <p:cNvCxnSpPr/>
              <p:nvPr/>
            </p:nvCxnSpPr>
            <p:spPr bwMode="auto">
              <a:xfrm>
                <a:off x="3876675" y="1657350"/>
                <a:ext cx="1314450" cy="48577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lg" len="lg"/>
                <a:tailEnd type="arrow" w="lg" len="lg"/>
              </a:ln>
              <a:effectLst/>
            </p:spPr>
          </p:cxnSp>
          <p:cxnSp>
            <p:nvCxnSpPr>
              <p:cNvPr id="126" name="Łącznik prosty ze strzałką 125"/>
              <p:cNvCxnSpPr/>
              <p:nvPr/>
            </p:nvCxnSpPr>
            <p:spPr bwMode="auto">
              <a:xfrm>
                <a:off x="3886200" y="1647825"/>
                <a:ext cx="828675" cy="12382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127" name="pole tekstowe 126"/>
              <p:cNvSpPr txBox="1"/>
              <p:nvPr/>
            </p:nvSpPr>
            <p:spPr>
              <a:xfrm>
                <a:off x="4533954" y="1800225"/>
                <a:ext cx="5084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BR</a:t>
                </a:r>
                <a:endParaRPr lang="pl-PL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Grupa 94"/>
            <p:cNvGrpSpPr/>
            <p:nvPr/>
          </p:nvGrpSpPr>
          <p:grpSpPr>
            <a:xfrm>
              <a:off x="597352" y="1065213"/>
              <a:ext cx="8115025" cy="1139825"/>
              <a:chOff x="597352" y="1065213"/>
              <a:chExt cx="8115025" cy="1139825"/>
            </a:xfrm>
          </p:grpSpPr>
          <p:sp>
            <p:nvSpPr>
              <p:cNvPr id="112" name="Text Box 13"/>
              <p:cNvSpPr txBox="1">
                <a:spLocks noChangeArrowheads="1"/>
              </p:cNvSpPr>
              <p:nvPr/>
            </p:nvSpPr>
            <p:spPr bwMode="auto">
              <a:xfrm>
                <a:off x="597352" y="1065213"/>
                <a:ext cx="1515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</a:t>
                </a:r>
                <a:r>
                  <a:rPr lang="pl-PL" dirty="0" err="1" smtClean="0"/>
                  <a:t>N-Z</a:t>
                </a:r>
                <a:r>
                  <a:rPr lang="pl-PL" dirty="0" smtClean="0"/>
                  <a:t>=-/+2)</a:t>
                </a:r>
                <a:endParaRPr lang="pl-PL" dirty="0"/>
              </a:p>
            </p:txBody>
          </p:sp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7559497" y="1779588"/>
                <a:ext cx="115288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(N-Z=0)</a:t>
                </a:r>
                <a:endParaRPr lang="pl-PL" dirty="0"/>
              </a:p>
            </p:txBody>
          </p:sp>
          <p:sp>
            <p:nvSpPr>
              <p:cNvPr id="114" name="Text Box 92"/>
              <p:cNvSpPr txBox="1">
                <a:spLocks noChangeArrowheads="1"/>
              </p:cNvSpPr>
              <p:nvPr/>
            </p:nvSpPr>
            <p:spPr bwMode="auto">
              <a:xfrm>
                <a:off x="6911975" y="1808163"/>
                <a:ext cx="7318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T</a:t>
                </a:r>
                <a:r>
                  <a:rPr lang="pl-PL" baseline="-25000" dirty="0"/>
                  <a:t>z</a:t>
                </a:r>
                <a:r>
                  <a:rPr lang="pl-PL" dirty="0"/>
                  <a:t>=0</a:t>
                </a:r>
              </a:p>
            </p:txBody>
          </p:sp>
          <p:cxnSp>
            <p:nvCxnSpPr>
              <p:cNvPr id="115" name="Łącznik prosty 114"/>
              <p:cNvCxnSpPr/>
              <p:nvPr/>
            </p:nvCxnSpPr>
            <p:spPr bwMode="auto">
              <a:xfrm rot="5400000">
                <a:off x="1757363" y="1576388"/>
                <a:ext cx="96202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116" name="Łącznik prosty 115"/>
              <p:cNvCxnSpPr/>
              <p:nvPr/>
            </p:nvCxnSpPr>
            <p:spPr bwMode="auto">
              <a:xfrm rot="10800000">
                <a:off x="2143125" y="2038350"/>
                <a:ext cx="30099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17" name="pole tekstowe 116"/>
              <p:cNvSpPr txBox="1"/>
              <p:nvPr/>
            </p:nvSpPr>
            <p:spPr>
              <a:xfrm>
                <a:off x="2202734" y="1419225"/>
                <a:ext cx="50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Q</a:t>
                </a:r>
                <a:r>
                  <a:rPr lang="pl-PL" b="1" i="1" baseline="-25000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Symbol" pitchFamily="18" charset="2"/>
                  </a:rPr>
                  <a:t>b</a:t>
                </a:r>
                <a:endParaRPr lang="pl-PL" b="1" i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ymbol" pitchFamily="18" charset="2"/>
                </a:endParaRPr>
              </a:p>
            </p:txBody>
          </p:sp>
          <p:sp>
            <p:nvSpPr>
              <p:cNvPr id="118" name="pole tekstowe 117"/>
              <p:cNvSpPr txBox="1"/>
              <p:nvPr/>
            </p:nvSpPr>
            <p:spPr>
              <a:xfrm>
                <a:off x="2677717" y="1066800"/>
                <a:ext cx="601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</a:t>
                </a:r>
                <a:r>
                  <a:rPr lang="pl-PL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1/2</a:t>
                </a:r>
                <a:endParaRPr lang="pl-PL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1" name="pole tekstowe 130"/>
          <p:cNvSpPr txBox="1"/>
          <p:nvPr/>
        </p:nvSpPr>
        <p:spPr>
          <a:xfrm>
            <a:off x="3062007" y="4505325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ISOSPIN PROJECTION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4" name="pole tekstowe 133"/>
          <p:cNvSpPr txBox="1"/>
          <p:nvPr/>
        </p:nvSpPr>
        <p:spPr>
          <a:xfrm>
            <a:off x="3687642" y="2076450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 FIELD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93495" y="0"/>
            <a:ext cx="29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Hartree-Fock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Łącznik prosty ze strzałką 3"/>
          <p:cNvCxnSpPr/>
          <p:nvPr/>
        </p:nvCxnSpPr>
        <p:spPr bwMode="auto">
          <a:xfrm rot="10800000" flipV="1">
            <a:off x="1533525" y="561974"/>
            <a:ext cx="1733550" cy="447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7" name="Łącznik prosty ze strzałką 6"/>
          <p:cNvCxnSpPr/>
          <p:nvPr/>
        </p:nvCxnSpPr>
        <p:spPr bwMode="auto">
          <a:xfrm rot="10800000" flipH="1" flipV="1">
            <a:off x="5238750" y="542924"/>
            <a:ext cx="1733550" cy="447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pole tekstowe 7"/>
          <p:cNvSpPr txBox="1"/>
          <p:nvPr/>
        </p:nvSpPr>
        <p:spPr>
          <a:xfrm>
            <a:off x="48906" y="1123950"/>
            <a:ext cx="321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ground</a:t>
            </a:r>
            <a:r>
              <a:rPr lang="pl-PL" dirty="0" smtClean="0"/>
              <a:t> state</a:t>
            </a:r>
          </a:p>
          <a:p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N-Z</a:t>
            </a:r>
            <a:r>
              <a:rPr lang="pl-PL" dirty="0" smtClean="0"/>
              <a:t>=+/-2 (e-e) </a:t>
            </a:r>
            <a:r>
              <a:rPr lang="pl-PL" dirty="0" err="1" smtClean="0"/>
              <a:t>nucleus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64601" y="1095375"/>
            <a:ext cx="2571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antialigned</a:t>
            </a:r>
            <a:r>
              <a:rPr lang="pl-PL" dirty="0" smtClean="0"/>
              <a:t> state</a:t>
            </a:r>
          </a:p>
          <a:p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N=Z</a:t>
            </a:r>
            <a:r>
              <a:rPr lang="pl-PL" dirty="0" smtClean="0"/>
              <a:t> (o-o) </a:t>
            </a:r>
            <a:r>
              <a:rPr lang="pl-PL" dirty="0" err="1" smtClean="0"/>
              <a:t>nucleus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 bwMode="auto">
          <a:xfrm rot="5400000">
            <a:off x="1347788" y="2014538"/>
            <a:ext cx="4286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pole tekstowe 11"/>
          <p:cNvSpPr txBox="1"/>
          <p:nvPr/>
        </p:nvSpPr>
        <p:spPr>
          <a:xfrm>
            <a:off x="266699" y="2268856"/>
            <a:ext cx="28670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Project on </a:t>
            </a:r>
            <a:r>
              <a:rPr lang="pl-PL" sz="1800" dirty="0" err="1" smtClean="0"/>
              <a:t>good</a:t>
            </a:r>
            <a:r>
              <a:rPr lang="pl-PL" sz="1800" dirty="0" smtClean="0"/>
              <a:t> </a:t>
            </a:r>
            <a:r>
              <a:rPr lang="pl-PL" sz="1800" dirty="0" err="1" smtClean="0"/>
              <a:t>isospin</a:t>
            </a:r>
            <a:r>
              <a:rPr lang="pl-PL" sz="1800" dirty="0" smtClean="0"/>
              <a:t> (T=1) and </a:t>
            </a:r>
            <a:r>
              <a:rPr lang="pl-PL" sz="1800" dirty="0" err="1" smtClean="0"/>
              <a:t>angular</a:t>
            </a:r>
            <a:r>
              <a:rPr lang="pl-PL" sz="1800" dirty="0" smtClean="0"/>
              <a:t> </a:t>
            </a:r>
            <a:r>
              <a:rPr lang="pl-PL" sz="1800" dirty="0" err="1" smtClean="0"/>
              <a:t>momentum</a:t>
            </a:r>
            <a:r>
              <a:rPr lang="pl-PL" sz="1800" dirty="0" smtClean="0"/>
              <a:t> (I=0) </a:t>
            </a:r>
          </a:p>
          <a:p>
            <a:r>
              <a:rPr lang="pl-PL" sz="1400" dirty="0" smtClean="0"/>
              <a:t>(</a:t>
            </a:r>
            <a:r>
              <a:rPr lang="pl-PL" sz="1600" dirty="0" smtClean="0"/>
              <a:t>and  </a:t>
            </a:r>
            <a:r>
              <a:rPr lang="pl-PL" sz="1600" dirty="0" err="1" smtClean="0"/>
              <a:t>perform</a:t>
            </a:r>
            <a:r>
              <a:rPr lang="pl-PL" sz="1600" dirty="0" smtClean="0"/>
              <a:t> Coulomb </a:t>
            </a:r>
            <a:r>
              <a:rPr lang="pl-PL" sz="1600" dirty="0" err="1" smtClean="0"/>
              <a:t>rediagonalization</a:t>
            </a:r>
            <a:r>
              <a:rPr lang="pl-PL" sz="1600" dirty="0" smtClean="0"/>
              <a:t>)</a:t>
            </a:r>
          </a:p>
        </p:txBody>
      </p:sp>
      <p:cxnSp>
        <p:nvCxnSpPr>
          <p:cNvPr id="13" name="Łącznik prosty ze strzałką 12"/>
          <p:cNvCxnSpPr/>
          <p:nvPr/>
        </p:nvCxnSpPr>
        <p:spPr bwMode="auto">
          <a:xfrm>
            <a:off x="1915320" y="3753644"/>
            <a:ext cx="551655" cy="494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pole tekstowe 13"/>
          <p:cNvSpPr txBox="1"/>
          <p:nvPr/>
        </p:nvSpPr>
        <p:spPr>
          <a:xfrm>
            <a:off x="2039377" y="4171950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&lt;</a:t>
            </a:r>
            <a:r>
              <a:rPr lang="pl-PL" dirty="0" smtClean="0">
                <a:solidFill>
                  <a:srgbClr val="FF0000"/>
                </a:solidFill>
              </a:rPr>
              <a:t>T~1</a:t>
            </a:r>
            <a:r>
              <a:rPr lang="pl-PL" dirty="0" smtClean="0"/>
              <a:t>,T</a:t>
            </a:r>
            <a:r>
              <a:rPr lang="pl-PL" baseline="-25000" dirty="0" smtClean="0"/>
              <a:t>z</a:t>
            </a:r>
            <a:r>
              <a:rPr lang="pl-PL" dirty="0" smtClean="0"/>
              <a:t>=+/-1,I=0|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876202" y="4162425"/>
            <a:ext cx="195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|I=0,</a:t>
            </a:r>
            <a:r>
              <a:rPr lang="pl-PL" dirty="0" smtClean="0">
                <a:solidFill>
                  <a:srgbClr val="FF0000"/>
                </a:solidFill>
              </a:rPr>
              <a:t>T~1</a:t>
            </a:r>
            <a:r>
              <a:rPr lang="pl-PL" dirty="0" smtClean="0"/>
              <a:t>,T</a:t>
            </a:r>
            <a:r>
              <a:rPr lang="pl-PL" baseline="-25000" dirty="0" smtClean="0"/>
              <a:t>z</a:t>
            </a:r>
            <a:r>
              <a:rPr lang="pl-PL" dirty="0" smtClean="0"/>
              <a:t>=0&gt;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 bwMode="auto">
          <a:xfrm rot="5400000">
            <a:off x="6862763" y="1995488"/>
            <a:ext cx="4286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Łącznik prosty ze strzałką 19"/>
          <p:cNvCxnSpPr/>
          <p:nvPr/>
        </p:nvCxnSpPr>
        <p:spPr bwMode="auto">
          <a:xfrm flipH="1">
            <a:off x="5896770" y="3696494"/>
            <a:ext cx="551655" cy="494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4182024" y="3989388"/>
            <a:ext cx="838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CC0099"/>
                </a:solidFill>
                <a:latin typeface="Symbol" pitchFamily="18" charset="2"/>
              </a:rPr>
              <a:t>t</a:t>
            </a:r>
            <a:r>
              <a:rPr lang="pl-PL" sz="3200" b="1" baseline="-25000" dirty="0" smtClean="0">
                <a:solidFill>
                  <a:srgbClr val="CC0099"/>
                </a:solidFill>
              </a:rPr>
              <a:t>+/-</a:t>
            </a:r>
            <a:endParaRPr lang="pl-PL" sz="3200" b="1" baseline="-25000" dirty="0">
              <a:solidFill>
                <a:srgbClr val="CC0099"/>
              </a:solidFill>
            </a:endParaRPr>
          </a:p>
        </p:txBody>
      </p:sp>
      <p:grpSp>
        <p:nvGrpSpPr>
          <p:cNvPr id="3" name="Grupa 27"/>
          <p:cNvGrpSpPr/>
          <p:nvPr/>
        </p:nvGrpSpPr>
        <p:grpSpPr>
          <a:xfrm>
            <a:off x="3469404" y="990600"/>
            <a:ext cx="1685077" cy="2228910"/>
            <a:chOff x="3488454" y="1743075"/>
            <a:chExt cx="1685077" cy="222891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71048" y="1743075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CPU</a:t>
              </a:r>
              <a:endPara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3694997" y="2324100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~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few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h</a:t>
              </a:r>
              <a:endPara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6" name="Łącznik prosty ze strzałką 25"/>
            <p:cNvCxnSpPr/>
            <p:nvPr/>
          </p:nvCxnSpPr>
          <p:spPr bwMode="auto">
            <a:xfrm rot="5400000">
              <a:off x="4110038" y="3119440"/>
              <a:ext cx="4286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7" name="pole tekstowe 26"/>
            <p:cNvSpPr txBox="1"/>
            <p:nvPr/>
          </p:nvSpPr>
          <p:spPr>
            <a:xfrm>
              <a:off x="3488454" y="3571875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~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few</a:t>
              </a:r>
              <a:r>
                <a:rPr lang="pl-PL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pl-PL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years</a:t>
              </a:r>
              <a:endPara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upa 34"/>
          <p:cNvGrpSpPr/>
          <p:nvPr/>
        </p:nvGrpSpPr>
        <p:grpSpPr>
          <a:xfrm>
            <a:off x="920367" y="4810125"/>
            <a:ext cx="5412094" cy="923270"/>
            <a:chOff x="967992" y="4800600"/>
            <a:chExt cx="5412094" cy="923270"/>
          </a:xfrm>
        </p:grpSpPr>
        <p:sp>
          <p:nvSpPr>
            <p:cNvPr id="29" name="pole tekstowe 28"/>
            <p:cNvSpPr txBox="1"/>
            <p:nvPr/>
          </p:nvSpPr>
          <p:spPr>
            <a:xfrm>
              <a:off x="967992" y="5200650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baseline="30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14</a:t>
              </a:r>
              <a:r>
                <a:rPr lang="pl-PL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</a:t>
              </a:r>
              <a:endPara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2680088" y="5162550"/>
              <a:ext cx="768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baseline="30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14</a:t>
              </a:r>
              <a:r>
                <a:rPr lang="pl-PL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</a:t>
              </a:r>
              <a:endPara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Strzałka w prawo 30"/>
            <p:cNvSpPr/>
            <p:nvPr/>
          </p:nvSpPr>
          <p:spPr bwMode="auto">
            <a:xfrm>
              <a:off x="1800225" y="5305426"/>
              <a:ext cx="857250" cy="285750"/>
            </a:xfrm>
            <a:prstGeom prst="rightArrow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3863050" y="4800600"/>
              <a:ext cx="2517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H&amp;T</a:t>
              </a:r>
              <a:r>
                <a:rPr lang="pl-PL" dirty="0" smtClean="0"/>
                <a:t>  </a:t>
              </a:r>
              <a:r>
                <a:rPr lang="pl-PL" dirty="0" smtClean="0">
                  <a:sym typeface="Wingdings" pitchFamily="2" charset="2"/>
                </a:rPr>
                <a:t></a:t>
              </a:r>
              <a:r>
                <a:rPr lang="pl-PL" dirty="0" smtClean="0"/>
                <a:t> </a:t>
              </a:r>
              <a:r>
                <a:rPr lang="pl-PL" sz="2400" dirty="0" smtClean="0">
                  <a:latin typeface="Symbol" pitchFamily="18" charset="2"/>
                </a:rPr>
                <a:t>d</a:t>
              </a:r>
              <a:r>
                <a:rPr lang="pl-PL" sz="2400" baseline="-25000" dirty="0" smtClean="0"/>
                <a:t>C</a:t>
              </a:r>
              <a:r>
                <a:rPr lang="pl-PL" dirty="0" smtClean="0"/>
                <a:t>=0.330%</a:t>
              </a:r>
              <a:endParaRPr lang="pl-PL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3535588" y="5181600"/>
              <a:ext cx="2771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L&amp;G&amp;M</a:t>
              </a:r>
              <a:r>
                <a:rPr lang="pl-PL" dirty="0" smtClean="0"/>
                <a:t>  </a:t>
              </a:r>
              <a:r>
                <a:rPr lang="pl-PL" dirty="0" smtClean="0">
                  <a:sym typeface="Wingdings" pitchFamily="2" charset="2"/>
                </a:rPr>
                <a:t></a:t>
              </a:r>
              <a:r>
                <a:rPr lang="pl-PL" dirty="0" smtClean="0"/>
                <a:t> </a:t>
              </a:r>
              <a:r>
                <a:rPr lang="pl-PL" sz="2400" dirty="0" smtClean="0">
                  <a:latin typeface="Symbol" pitchFamily="18" charset="2"/>
                </a:rPr>
                <a:t>d</a:t>
              </a:r>
              <a:r>
                <a:rPr lang="pl-PL" sz="2400" baseline="-25000" dirty="0" smtClean="0"/>
                <a:t>C</a:t>
              </a:r>
              <a:r>
                <a:rPr lang="pl-PL" dirty="0" smtClean="0"/>
                <a:t>=0.181%</a:t>
              </a:r>
              <a:endParaRPr lang="pl-PL" dirty="0"/>
            </a:p>
          </p:txBody>
        </p:sp>
      </p:grpSp>
      <p:sp>
        <p:nvSpPr>
          <p:cNvPr id="34" name="pole tekstowe 33"/>
          <p:cNvSpPr txBox="1"/>
          <p:nvPr/>
        </p:nvSpPr>
        <p:spPr>
          <a:xfrm>
            <a:off x="3701303" y="5667375"/>
            <a:ext cx="5107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pl-PL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=0.303% (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Skyrme-V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N=12)</a:t>
            </a:r>
          </a:p>
          <a:p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2304338" y="4238625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~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666663" y="4229100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~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5524499" y="2240281"/>
            <a:ext cx="28670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Project on </a:t>
            </a:r>
            <a:r>
              <a:rPr lang="pl-PL" sz="1800" dirty="0" err="1" smtClean="0"/>
              <a:t>good</a:t>
            </a:r>
            <a:r>
              <a:rPr lang="pl-PL" sz="1800" dirty="0" smtClean="0"/>
              <a:t> </a:t>
            </a:r>
            <a:r>
              <a:rPr lang="pl-PL" sz="1800" dirty="0" err="1" smtClean="0"/>
              <a:t>isospin</a:t>
            </a:r>
            <a:r>
              <a:rPr lang="pl-PL" sz="1800" dirty="0" smtClean="0"/>
              <a:t> (T=1) and </a:t>
            </a:r>
            <a:r>
              <a:rPr lang="pl-PL" sz="1800" dirty="0" err="1" smtClean="0"/>
              <a:t>angular</a:t>
            </a:r>
            <a:r>
              <a:rPr lang="pl-PL" sz="1800" dirty="0" smtClean="0"/>
              <a:t> </a:t>
            </a:r>
            <a:r>
              <a:rPr lang="pl-PL" sz="1800" dirty="0" err="1" smtClean="0"/>
              <a:t>momentum</a:t>
            </a:r>
            <a:r>
              <a:rPr lang="pl-PL" sz="1800" dirty="0" smtClean="0"/>
              <a:t> (I=0) </a:t>
            </a:r>
          </a:p>
          <a:p>
            <a:r>
              <a:rPr lang="pl-PL" sz="1400" dirty="0" smtClean="0"/>
              <a:t>(</a:t>
            </a:r>
            <a:r>
              <a:rPr lang="pl-PL" sz="1600" dirty="0" smtClean="0"/>
              <a:t>and  </a:t>
            </a:r>
            <a:r>
              <a:rPr lang="pl-PL" sz="1600" dirty="0" err="1" smtClean="0"/>
              <a:t>perform</a:t>
            </a:r>
            <a:r>
              <a:rPr lang="pl-PL" sz="1600" dirty="0" smtClean="0"/>
              <a:t> Coulomb </a:t>
            </a:r>
            <a:r>
              <a:rPr lang="pl-PL" sz="1600" dirty="0" err="1" smtClean="0"/>
              <a:t>rediagonalization</a:t>
            </a:r>
            <a:r>
              <a:rPr lang="pl-PL" sz="16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724663"/>
            <a:ext cx="788352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Text Box 44"/>
          <p:cNvSpPr txBox="1">
            <a:spLocks noChangeArrowheads="1"/>
          </p:cNvSpPr>
          <p:nvPr/>
        </p:nvSpPr>
        <p:spPr bwMode="auto">
          <a:xfrm>
            <a:off x="375483" y="115591"/>
            <a:ext cx="694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b="1" dirty="0" err="1" smtClean="0">
                <a:solidFill>
                  <a:srgbClr val="9900CC"/>
                </a:solidFill>
              </a:rPr>
              <a:t>Skyrme-force-inspired</a:t>
            </a:r>
            <a:r>
              <a:rPr lang="pl-PL" b="1" dirty="0" smtClean="0">
                <a:solidFill>
                  <a:srgbClr val="9900CC"/>
                </a:solidFill>
              </a:rPr>
              <a:t> </a:t>
            </a:r>
            <a:r>
              <a:rPr lang="pl-PL" b="1" dirty="0" err="1">
                <a:solidFill>
                  <a:srgbClr val="9900CC"/>
                </a:solidFill>
              </a:rPr>
              <a:t>local</a:t>
            </a:r>
            <a:r>
              <a:rPr lang="pl-PL" b="1" dirty="0">
                <a:solidFill>
                  <a:srgbClr val="9900CC"/>
                </a:solidFill>
              </a:rPr>
              <a:t> energy </a:t>
            </a:r>
            <a:r>
              <a:rPr lang="pl-PL" b="1" dirty="0" err="1">
                <a:solidFill>
                  <a:srgbClr val="9900CC"/>
                </a:solidFill>
              </a:rPr>
              <a:t>density</a:t>
            </a:r>
            <a:r>
              <a:rPr lang="pl-PL" b="1" dirty="0">
                <a:solidFill>
                  <a:srgbClr val="9900CC"/>
                </a:solidFill>
              </a:rPr>
              <a:t> </a:t>
            </a:r>
            <a:r>
              <a:rPr lang="pl-PL" b="1" dirty="0" err="1" smtClean="0">
                <a:solidFill>
                  <a:srgbClr val="9900CC"/>
                </a:solidFill>
              </a:rPr>
              <a:t>functional</a:t>
            </a:r>
            <a:endParaRPr lang="pl-PL" b="1" dirty="0" smtClean="0">
              <a:solidFill>
                <a:srgbClr val="9900CC"/>
              </a:solidFill>
            </a:endParaRPr>
          </a:p>
          <a:p>
            <a:pPr algn="l"/>
            <a:r>
              <a:rPr lang="pl-PL" b="1" dirty="0" smtClean="0">
                <a:solidFill>
                  <a:srgbClr val="9900CC"/>
                </a:solidFill>
              </a:rPr>
              <a:t>(</a:t>
            </a:r>
            <a:r>
              <a:rPr lang="pl-PL" b="1" dirty="0" err="1" smtClean="0">
                <a:solidFill>
                  <a:srgbClr val="9900CC"/>
                </a:solidFill>
              </a:rPr>
              <a:t>without</a:t>
            </a:r>
            <a:r>
              <a:rPr lang="pl-PL" b="1" dirty="0" smtClean="0">
                <a:solidFill>
                  <a:srgbClr val="9900CC"/>
                </a:solidFill>
              </a:rPr>
              <a:t> </a:t>
            </a:r>
            <a:r>
              <a:rPr lang="pl-PL" b="1" dirty="0" err="1" smtClean="0">
                <a:solidFill>
                  <a:srgbClr val="9900CC"/>
                </a:solidFill>
              </a:rPr>
              <a:t>pairing</a:t>
            </a:r>
            <a:r>
              <a:rPr lang="pl-PL" b="1" dirty="0" smtClean="0">
                <a:solidFill>
                  <a:srgbClr val="9900CC"/>
                </a:solidFill>
              </a:rPr>
              <a:t>) </a:t>
            </a:r>
            <a:endParaRPr lang="pl-PL" b="1" dirty="0">
              <a:solidFill>
                <a:srgbClr val="9900CC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341312" y="2254418"/>
            <a:ext cx="828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err="1" smtClean="0"/>
              <a:t>Skyrme</a:t>
            </a:r>
            <a:r>
              <a:rPr lang="pl-PL" dirty="0" smtClean="0"/>
              <a:t> (</a:t>
            </a:r>
            <a:r>
              <a:rPr lang="pl-PL" dirty="0" err="1" smtClean="0"/>
              <a:t>nuclear</a:t>
            </a:r>
            <a:r>
              <a:rPr lang="pl-PL" dirty="0" smtClean="0"/>
              <a:t>) </a:t>
            </a:r>
            <a:r>
              <a:rPr lang="pl-PL" dirty="0" err="1" smtClean="0"/>
              <a:t>interaction</a:t>
            </a:r>
            <a:r>
              <a:rPr lang="pl-PL" dirty="0" smtClean="0"/>
              <a:t> </a:t>
            </a:r>
            <a:r>
              <a:rPr lang="pl-PL" dirty="0" err="1" smtClean="0"/>
              <a:t>conserves</a:t>
            </a:r>
            <a:r>
              <a:rPr lang="pl-PL" dirty="0" smtClean="0"/>
              <a:t>: </a:t>
            </a:r>
          </a:p>
          <a:p>
            <a:pPr algn="l"/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rotational</a:t>
            </a:r>
            <a:r>
              <a:rPr lang="pl-PL" dirty="0" smtClean="0">
                <a:sym typeface="Wingdings" pitchFamily="2" charset="2"/>
              </a:rPr>
              <a:t> (</a:t>
            </a:r>
            <a:r>
              <a:rPr lang="pl-PL" dirty="0" err="1" smtClean="0">
                <a:sym typeface="Wingdings" pitchFamily="2" charset="2"/>
              </a:rPr>
              <a:t>spherical</a:t>
            </a:r>
            <a:r>
              <a:rPr lang="pl-PL" dirty="0" smtClean="0">
                <a:sym typeface="Wingdings" pitchFamily="2" charset="2"/>
              </a:rPr>
              <a:t>) </a:t>
            </a:r>
            <a:r>
              <a:rPr lang="pl-PL" dirty="0" err="1" smtClean="0">
                <a:sym typeface="Wingdings" pitchFamily="2" charset="2"/>
              </a:rPr>
              <a:t>symmetry</a:t>
            </a:r>
            <a:endParaRPr lang="pl-PL" dirty="0" smtClean="0">
              <a:sym typeface="Wingdings" pitchFamily="2" charset="2"/>
            </a:endParaRPr>
          </a:p>
          <a:p>
            <a:pPr algn="l"/>
            <a:r>
              <a:rPr lang="pl-PL" dirty="0">
                <a:sym typeface="Wingdings" pitchFamily="2" charset="2"/>
              </a:rPr>
              <a:t> </a:t>
            </a:r>
            <a:r>
              <a:rPr lang="pl-PL" dirty="0" smtClean="0">
                <a:sym typeface="Wingdings" pitchFamily="2" charset="2"/>
              </a:rPr>
              <a:t>     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isospin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symmetry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: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pl-PL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nn</a:t>
            </a:r>
            <a:r>
              <a:rPr lang="pl-PL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=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pl-PL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pp</a:t>
            </a:r>
            <a:r>
              <a:rPr lang="pl-PL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=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pl-PL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np</a:t>
            </a:r>
            <a:r>
              <a:rPr lang="pl-PL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      </a:t>
            </a:r>
            <a:r>
              <a:rPr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(in reality </a:t>
            </a:r>
            <a:r>
              <a:rPr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approximate</a:t>
            </a:r>
            <a:r>
              <a:rPr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) </a:t>
            </a:r>
            <a:endParaRPr lang="pl-PL" dirty="0" smtClean="0">
              <a:sym typeface="Wingdings" pitchFamily="2" charset="2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3613984" y="2872174"/>
            <a:ext cx="409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LS</a:t>
            </a:r>
            <a:endParaRPr lang="pl-PL" sz="1200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4329538" y="2861352"/>
            <a:ext cx="391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LS</a:t>
            </a:r>
            <a:endParaRPr lang="pl-PL" sz="1200" b="1" dirty="0"/>
          </a:p>
        </p:txBody>
      </p:sp>
      <p:sp>
        <p:nvSpPr>
          <p:cNvPr id="59" name="pole tekstowe 58"/>
          <p:cNvSpPr txBox="1"/>
          <p:nvPr/>
        </p:nvSpPr>
        <p:spPr>
          <a:xfrm>
            <a:off x="5032311" y="286135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LS</a:t>
            </a:r>
            <a:endParaRPr lang="pl-PL" sz="1200" b="1" dirty="0"/>
          </a:p>
        </p:txBody>
      </p:sp>
      <p:sp>
        <p:nvSpPr>
          <p:cNvPr id="60" name="Text Box 1042"/>
          <p:cNvSpPr txBox="1">
            <a:spLocks noChangeArrowheads="1"/>
          </p:cNvSpPr>
          <p:nvPr/>
        </p:nvSpPr>
        <p:spPr bwMode="auto">
          <a:xfrm>
            <a:off x="2376775" y="3436076"/>
            <a:ext cx="4540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Mean-field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solutions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Slater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determinants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</a:p>
          <a:p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break (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spontaneously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these</a:t>
            </a:r>
            <a:r>
              <a:rPr kumimoji="0" lang="pl-P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symmetries</a:t>
            </a:r>
            <a:endParaRPr kumimoji="0" lang="pl-PL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393836" y="799389"/>
            <a:ext cx="8377009" cy="1430102"/>
            <a:chOff x="572683" y="598252"/>
            <a:chExt cx="8377009" cy="1430102"/>
          </a:xfrm>
        </p:grpSpPr>
        <p:grpSp>
          <p:nvGrpSpPr>
            <p:cNvPr id="4" name="Group 31"/>
            <p:cNvGrpSpPr>
              <a:grpSpLocks noChangeAspect="1"/>
            </p:cNvGrpSpPr>
            <p:nvPr/>
          </p:nvGrpSpPr>
          <p:grpSpPr bwMode="auto">
            <a:xfrm>
              <a:off x="3040452" y="731768"/>
              <a:ext cx="150813" cy="266700"/>
              <a:chOff x="2412" y="2754"/>
              <a:chExt cx="78" cy="138"/>
            </a:xfrm>
          </p:grpSpPr>
          <p:sp>
            <p:nvSpPr>
              <p:cNvPr id="10289" name="Line 32"/>
              <p:cNvSpPr>
                <a:spLocks noChangeAspect="1" noChangeShapeType="1"/>
              </p:cNvSpPr>
              <p:nvPr/>
            </p:nvSpPr>
            <p:spPr bwMode="auto">
              <a:xfrm>
                <a:off x="2418" y="2754"/>
                <a:ext cx="6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10290" name="Line 33"/>
              <p:cNvSpPr>
                <a:spLocks noChangeAspect="1" noChangeShapeType="1"/>
              </p:cNvSpPr>
              <p:nvPr/>
            </p:nvSpPr>
            <p:spPr bwMode="auto">
              <a:xfrm rot="-5400000">
                <a:off x="2421" y="2823"/>
                <a:ext cx="6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5" name="Group 34"/>
            <p:cNvGrpSpPr>
              <a:grpSpLocks noChangeAspect="1"/>
            </p:cNvGrpSpPr>
            <p:nvPr/>
          </p:nvGrpSpPr>
          <p:grpSpPr bwMode="auto">
            <a:xfrm flipH="1">
              <a:off x="572683" y="719138"/>
              <a:ext cx="150813" cy="266700"/>
              <a:chOff x="2412" y="2754"/>
              <a:chExt cx="78" cy="138"/>
            </a:xfrm>
          </p:grpSpPr>
          <p:sp>
            <p:nvSpPr>
              <p:cNvPr id="10287" name="Line 35"/>
              <p:cNvSpPr>
                <a:spLocks noChangeAspect="1" noChangeShapeType="1"/>
              </p:cNvSpPr>
              <p:nvPr/>
            </p:nvSpPr>
            <p:spPr bwMode="auto">
              <a:xfrm>
                <a:off x="2418" y="2754"/>
                <a:ext cx="6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10288" name="Line 36"/>
              <p:cNvSpPr>
                <a:spLocks noChangeAspect="1" noChangeShapeType="1"/>
              </p:cNvSpPr>
              <p:nvPr/>
            </p:nvSpPr>
            <p:spPr bwMode="auto">
              <a:xfrm rot="-5400000">
                <a:off x="2421" y="2823"/>
                <a:ext cx="6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pic>
          <p:nvPicPr>
            <p:cNvPr id="10270" name="Picture 45" descr="C:\wojtek\seminaria\eskyrm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6985" y="598252"/>
              <a:ext cx="4612707" cy="71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6"/>
            <p:cNvGrpSpPr/>
            <p:nvPr/>
          </p:nvGrpSpPr>
          <p:grpSpPr>
            <a:xfrm>
              <a:off x="581057" y="678503"/>
              <a:ext cx="2669320" cy="1349851"/>
              <a:chOff x="2636519" y="617538"/>
              <a:chExt cx="2669320" cy="1349851"/>
            </a:xfrm>
          </p:grpSpPr>
          <p:sp>
            <p:nvSpPr>
              <p:cNvPr id="10265" name="Text Box 30"/>
              <p:cNvSpPr txBox="1">
                <a:spLocks noChangeArrowheads="1"/>
              </p:cNvSpPr>
              <p:nvPr/>
            </p:nvSpPr>
            <p:spPr bwMode="auto">
              <a:xfrm>
                <a:off x="2778958" y="617538"/>
                <a:ext cx="23272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latin typeface="Symbol" pitchFamily="18" charset="2"/>
                  </a:rPr>
                  <a:t>Y</a:t>
                </a:r>
                <a:r>
                  <a:rPr lang="pl-PL" sz="2400" b="1" dirty="0"/>
                  <a:t> | v(1,2) | </a:t>
                </a:r>
                <a:r>
                  <a:rPr lang="pl-PL" sz="2400" b="1" dirty="0"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10268" name="Text Box 37"/>
              <p:cNvSpPr txBox="1">
                <a:spLocks noChangeArrowheads="1"/>
              </p:cNvSpPr>
              <p:nvPr/>
            </p:nvSpPr>
            <p:spPr bwMode="auto">
              <a:xfrm>
                <a:off x="2636519" y="1228725"/>
                <a:ext cx="266932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400" b="1" dirty="0" err="1">
                    <a:solidFill>
                      <a:srgbClr val="9900CC"/>
                    </a:solidFill>
                  </a:rPr>
                  <a:t>a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verage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Skyrme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interaction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</a:t>
                </a:r>
              </a:p>
              <a:p>
                <a:r>
                  <a:rPr lang="pl-PL" sz="1400" b="1" dirty="0" smtClean="0">
                    <a:solidFill>
                      <a:srgbClr val="9900CC"/>
                    </a:solidFill>
                  </a:rPr>
                  <a:t>(in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fact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a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functional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!)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over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</a:t>
                </a:r>
              </a:p>
              <a:p>
                <a:r>
                  <a:rPr lang="pl-PL" sz="1400" b="1" dirty="0" smtClean="0">
                    <a:solidFill>
                      <a:srgbClr val="9900CC"/>
                    </a:solidFill>
                  </a:rPr>
                  <a:t>the </a:t>
                </a:r>
                <a:r>
                  <a:rPr lang="pl-PL" sz="1400" b="1" dirty="0" err="1" smtClean="0">
                    <a:solidFill>
                      <a:srgbClr val="9900CC"/>
                    </a:solidFill>
                  </a:rPr>
                  <a:t>Slater</a:t>
                </a:r>
                <a:r>
                  <a:rPr lang="pl-PL" sz="1400" b="1" dirty="0" smtClean="0">
                    <a:solidFill>
                      <a:srgbClr val="9900CC"/>
                    </a:solidFill>
                  </a:rPr>
                  <a:t> determinant</a:t>
                </a:r>
                <a:endParaRPr lang="pl-PL" sz="1400" b="1" dirty="0">
                  <a:solidFill>
                    <a:srgbClr val="9900CC"/>
                  </a:solidFill>
                </a:endParaRPr>
              </a:p>
            </p:txBody>
          </p:sp>
          <p:sp>
            <p:nvSpPr>
              <p:cNvPr id="10271" name="Line 47"/>
              <p:cNvSpPr>
                <a:spLocks noChangeShapeType="1"/>
              </p:cNvSpPr>
              <p:nvPr/>
            </p:nvSpPr>
            <p:spPr bwMode="auto">
              <a:xfrm flipV="1">
                <a:off x="3977521" y="1014413"/>
                <a:ext cx="838200" cy="219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10272" name="Line 49"/>
              <p:cNvSpPr>
                <a:spLocks noChangeShapeType="1"/>
              </p:cNvSpPr>
              <p:nvPr/>
            </p:nvSpPr>
            <p:spPr bwMode="auto">
              <a:xfrm flipH="1" flipV="1">
                <a:off x="3144083" y="1019175"/>
                <a:ext cx="838200" cy="219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10274" name="Text Box 51"/>
            <p:cNvSpPr txBox="1">
              <a:spLocks noChangeArrowheads="1"/>
            </p:cNvSpPr>
            <p:nvPr/>
          </p:nvSpPr>
          <p:spPr bwMode="auto">
            <a:xfrm>
              <a:off x="4560229" y="1228921"/>
              <a:ext cx="28520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400" b="1" dirty="0" err="1">
                  <a:solidFill>
                    <a:srgbClr val="9900CC"/>
                  </a:solidFill>
                </a:rPr>
                <a:t>local</a:t>
              </a:r>
              <a:r>
                <a:rPr lang="pl-PL" sz="1400" b="1" dirty="0">
                  <a:solidFill>
                    <a:srgbClr val="9900CC"/>
                  </a:solidFill>
                </a:rPr>
                <a:t> </a:t>
              </a:r>
              <a:r>
                <a:rPr lang="pl-PL" sz="1400" b="1" dirty="0" err="1">
                  <a:solidFill>
                    <a:srgbClr val="9900CC"/>
                  </a:solidFill>
                </a:rPr>
                <a:t>energy</a:t>
              </a:r>
              <a:r>
                <a:rPr lang="pl-PL" sz="1400" b="1" dirty="0">
                  <a:solidFill>
                    <a:srgbClr val="9900CC"/>
                  </a:solidFill>
                </a:rPr>
                <a:t> </a:t>
              </a:r>
              <a:r>
                <a:rPr lang="pl-PL" sz="1400" b="1" dirty="0" err="1">
                  <a:solidFill>
                    <a:srgbClr val="9900CC"/>
                  </a:solidFill>
                </a:rPr>
                <a:t>density</a:t>
              </a:r>
              <a:r>
                <a:rPr lang="pl-PL" sz="1400" b="1" dirty="0">
                  <a:solidFill>
                    <a:srgbClr val="9900CC"/>
                  </a:solidFill>
                </a:rPr>
                <a:t> </a:t>
              </a:r>
              <a:r>
                <a:rPr lang="pl-PL" sz="1400" b="1" dirty="0" err="1">
                  <a:solidFill>
                    <a:srgbClr val="9900CC"/>
                  </a:solidFill>
                </a:rPr>
                <a:t>functional</a:t>
              </a:r>
              <a:endParaRPr lang="pl-PL" sz="1400" b="1" dirty="0">
                <a:solidFill>
                  <a:srgbClr val="9900CC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 bwMode="auto">
            <a:xfrm flipV="1">
              <a:off x="3613984" y="903481"/>
              <a:ext cx="599056" cy="83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 w="lg" len="lg"/>
            </a:ln>
            <a:effectLst/>
          </p:spPr>
        </p:cxnSp>
      </p:grpSp>
      <p:pic>
        <p:nvPicPr>
          <p:cNvPr id="65" name="Picture 1031" descr="pot-def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195" y="4112601"/>
            <a:ext cx="3650661" cy="22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1032"/>
          <p:cNvSpPr>
            <a:spLocks noChangeAspect="1" noChangeArrowheads="1"/>
          </p:cNvSpPr>
          <p:nvPr/>
        </p:nvSpPr>
        <p:spPr bwMode="auto">
          <a:xfrm>
            <a:off x="2764457" y="6439989"/>
            <a:ext cx="4023129" cy="3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55" tIns="42328" rIns="84655" bIns="42328">
            <a:spAutoFit/>
          </a:bodyPr>
          <a:lstStyle/>
          <a:p>
            <a:pPr defTabSz="846138"/>
            <a:r>
              <a:rPr kumimoji="0" lang="pl-PL" sz="1600" b="1" dirty="0" err="1">
                <a:solidFill>
                  <a:srgbClr val="9900CC"/>
                </a:solidFill>
                <a:latin typeface="Book Antiqua" pitchFamily="18" charset="0"/>
              </a:rPr>
              <a:t>D</a:t>
            </a:r>
            <a:r>
              <a:rPr kumimoji="0" lang="pl-PL" sz="1600" b="1" dirty="0" err="1" smtClean="0">
                <a:solidFill>
                  <a:srgbClr val="9900CC"/>
                </a:solidFill>
                <a:latin typeface="Book Antiqua" pitchFamily="18" charset="0"/>
              </a:rPr>
              <a:t>eformation</a:t>
            </a:r>
            <a:r>
              <a:rPr kumimoji="0" lang="en-GB" sz="1600" b="1" dirty="0" smtClean="0">
                <a:solidFill>
                  <a:srgbClr val="9900CC"/>
                </a:solidFill>
                <a:latin typeface="Book Antiqua" pitchFamily="18" charset="0"/>
              </a:rPr>
              <a:t> </a:t>
            </a:r>
            <a:r>
              <a:rPr kumimoji="0" lang="en-GB" sz="1600" b="1" dirty="0">
                <a:solidFill>
                  <a:srgbClr val="9900CC"/>
                </a:solidFill>
                <a:latin typeface="Book Antiqua" pitchFamily="18" charset="0"/>
              </a:rPr>
              <a:t>(</a:t>
            </a:r>
            <a:r>
              <a:rPr kumimoji="0" lang="pl-PL" sz="1600" b="1" dirty="0">
                <a:solidFill>
                  <a:srgbClr val="9900CC"/>
                </a:solidFill>
                <a:latin typeface="Book Antiqua" pitchFamily="18" charset="0"/>
              </a:rPr>
              <a:t>q</a:t>
            </a:r>
            <a:r>
              <a:rPr kumimoji="0" lang="en-GB" sz="1600" b="1" dirty="0">
                <a:solidFill>
                  <a:srgbClr val="9900CC"/>
                </a:solidFill>
                <a:latin typeface="Book Antiqua" pitchFamily="18" charset="0"/>
              </a:rPr>
              <a:t>)</a:t>
            </a:r>
            <a:endParaRPr kumimoji="0" lang="en-GB" sz="1600" dirty="0"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67" name="Rectangle 1033"/>
          <p:cNvSpPr>
            <a:spLocks noChangeAspect="1" noChangeArrowheads="1"/>
          </p:cNvSpPr>
          <p:nvPr/>
        </p:nvSpPr>
        <p:spPr bwMode="auto">
          <a:xfrm rot="16200000">
            <a:off x="1643372" y="4913857"/>
            <a:ext cx="1858165" cy="63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55" tIns="42328" rIns="84655" bIns="42328">
            <a:spAutoFit/>
          </a:bodyPr>
          <a:lstStyle/>
          <a:p>
            <a:pPr defTabSz="846138"/>
            <a:r>
              <a:rPr kumimoji="0" lang="en-GB" sz="1800" b="1" dirty="0">
                <a:solidFill>
                  <a:srgbClr val="9900CC"/>
                </a:solidFill>
                <a:latin typeface="Book Antiqua" pitchFamily="18" charset="0"/>
              </a:rPr>
              <a:t>Total energy (</a:t>
            </a:r>
            <a:r>
              <a:rPr kumimoji="0" lang="en-GB" sz="1800" b="1" dirty="0" err="1">
                <a:solidFill>
                  <a:srgbClr val="9900CC"/>
                </a:solidFill>
                <a:latin typeface="Book Antiqua" pitchFamily="18" charset="0"/>
              </a:rPr>
              <a:t>a.u</a:t>
            </a:r>
            <a:r>
              <a:rPr kumimoji="0" lang="en-GB" sz="1800" b="1" dirty="0">
                <a:solidFill>
                  <a:srgbClr val="9900CC"/>
                </a:solidFill>
                <a:latin typeface="Book Antiqua" pitchFamily="18" charset="0"/>
              </a:rPr>
              <a:t>.)</a:t>
            </a:r>
            <a:endParaRPr kumimoji="0" lang="en-GB" sz="1800" dirty="0"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68" name="AutoShape 1034"/>
          <p:cNvSpPr>
            <a:spLocks noChangeAspect="1" noChangeArrowheads="1"/>
          </p:cNvSpPr>
          <p:nvPr/>
        </p:nvSpPr>
        <p:spPr bwMode="auto">
          <a:xfrm>
            <a:off x="4829743" y="4081760"/>
            <a:ext cx="1885021" cy="537513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4655" tIns="42328" rIns="84655" bIns="42328" anchor="ctr">
            <a:spAutoFit/>
          </a:bodyPr>
          <a:lstStyle/>
          <a:p>
            <a:pPr defTabSz="846138"/>
            <a:r>
              <a:rPr kumimoji="0" lang="en-GB" sz="1300" b="1" dirty="0">
                <a:solidFill>
                  <a:srgbClr val="FF0000"/>
                </a:solidFill>
                <a:latin typeface="Book Antiqua" pitchFamily="18" charset="0"/>
              </a:rPr>
              <a:t>Symmetry-conserving</a:t>
            </a:r>
          </a:p>
          <a:p>
            <a:pPr defTabSz="846138"/>
            <a:r>
              <a:rPr kumimoji="0" lang="en-GB" sz="1300" b="1" dirty="0" err="1" smtClean="0">
                <a:solidFill>
                  <a:srgbClr val="FF0000"/>
                </a:solidFill>
                <a:latin typeface="Book Antiqua" pitchFamily="18" charset="0"/>
              </a:rPr>
              <a:t>configurtion</a:t>
            </a:r>
            <a:endParaRPr kumimoji="0" lang="en-GB" sz="13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9" name="AutoShape 1035"/>
          <p:cNvSpPr>
            <a:spLocks noChangeAspect="1" noChangeArrowheads="1"/>
          </p:cNvSpPr>
          <p:nvPr/>
        </p:nvSpPr>
        <p:spPr bwMode="auto">
          <a:xfrm>
            <a:off x="3771146" y="5864643"/>
            <a:ext cx="1914524" cy="537251"/>
          </a:xfrm>
          <a:prstGeom prst="roundRect">
            <a:avLst>
              <a:gd name="adj" fmla="val 16667"/>
            </a:avLst>
          </a:prstGeom>
          <a:solidFill>
            <a:srgbClr val="FEFF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84655" tIns="42328" rIns="84655" bIns="42328" anchor="ctr">
            <a:spAutoFit/>
          </a:bodyPr>
          <a:lstStyle/>
          <a:p>
            <a:pPr defTabSz="846138"/>
            <a:r>
              <a:rPr kumimoji="0" lang="en-GB" sz="1300" b="1" dirty="0">
                <a:solidFill>
                  <a:srgbClr val="FF0000"/>
                </a:solidFill>
                <a:latin typeface="Book Antiqua" pitchFamily="18" charset="0"/>
              </a:rPr>
              <a:t>Symmetry-breaking</a:t>
            </a:r>
          </a:p>
          <a:p>
            <a:pPr defTabSz="846138"/>
            <a:r>
              <a:rPr kumimoji="0" lang="en-GB" sz="1300" b="1" dirty="0">
                <a:solidFill>
                  <a:srgbClr val="FF0000"/>
                </a:solidFill>
                <a:latin typeface="Book Antiqua" pitchFamily="18" charset="0"/>
              </a:rPr>
              <a:t>configurations</a:t>
            </a:r>
          </a:p>
        </p:txBody>
      </p:sp>
      <p:sp>
        <p:nvSpPr>
          <p:cNvPr id="70" name="AutoShape 1036"/>
          <p:cNvSpPr>
            <a:spLocks noChangeAspect="1" noChangeArrowheads="1"/>
          </p:cNvSpPr>
          <p:nvPr/>
        </p:nvSpPr>
        <p:spPr bwMode="auto">
          <a:xfrm rot="20148152">
            <a:off x="4826018" y="5701946"/>
            <a:ext cx="439321" cy="76001"/>
          </a:xfrm>
          <a:prstGeom prst="rightArrow">
            <a:avLst>
              <a:gd name="adj1" fmla="val 35259"/>
              <a:gd name="adj2" fmla="val 13150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AutoShape 1037"/>
          <p:cNvSpPr>
            <a:spLocks noChangeAspect="1" noChangeArrowheads="1"/>
          </p:cNvSpPr>
          <p:nvPr/>
        </p:nvSpPr>
        <p:spPr bwMode="auto">
          <a:xfrm rot="2783221" flipH="1">
            <a:off x="4047852" y="5580666"/>
            <a:ext cx="578267" cy="88342"/>
          </a:xfrm>
          <a:prstGeom prst="rightArrow">
            <a:avLst>
              <a:gd name="adj1" fmla="val 35259"/>
              <a:gd name="adj2" fmla="val 17493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73" name="Picture 1039" descr="quad02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869" y="4756956"/>
            <a:ext cx="1078008" cy="11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40" descr="quad02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2125" y="4200718"/>
            <a:ext cx="1106659" cy="91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41" descr="quad02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6321" y="4850580"/>
            <a:ext cx="1153217" cy="7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3435137" y="1737835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SV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the </a:t>
            </a:r>
            <a:r>
              <a:rPr lang="pl-PL" dirty="0" err="1" smtClean="0">
                <a:solidFill>
                  <a:srgbClr val="FF0000"/>
                </a:solidFill>
              </a:rPr>
              <a:t>only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Skyrme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interaction</a:t>
            </a:r>
            <a:endParaRPr lang="pl-PL" dirty="0" smtClean="0">
              <a:solidFill>
                <a:srgbClr val="FF0000"/>
              </a:solidFill>
            </a:endParaRPr>
          </a:p>
          <a:p>
            <a:pPr algn="l"/>
            <a:r>
              <a:rPr lang="pl-PL" sz="1200" dirty="0" err="1" smtClean="0">
                <a:solidFill>
                  <a:srgbClr val="FF0000"/>
                </a:solidFill>
              </a:rPr>
              <a:t>Beiner</a:t>
            </a:r>
            <a:r>
              <a:rPr lang="pl-PL" sz="1200" dirty="0" smtClean="0">
                <a:solidFill>
                  <a:srgbClr val="FF0000"/>
                </a:solidFill>
              </a:rPr>
              <a:t> et al. NPA238, 29 (1975)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160337" y="224871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131762" y="2388951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85112" y="136525"/>
            <a:ext cx="6033726" cy="6751638"/>
            <a:chOff x="1423407" y="136525"/>
            <a:chExt cx="6033726" cy="6751638"/>
          </a:xfrm>
        </p:grpSpPr>
        <p:sp>
          <p:nvSpPr>
            <p:cNvPr id="3" name="Dowolny kształt 2"/>
            <p:cNvSpPr/>
            <p:nvPr/>
          </p:nvSpPr>
          <p:spPr bwMode="auto">
            <a:xfrm>
              <a:off x="2943225" y="1114425"/>
              <a:ext cx="4010025" cy="1714500"/>
            </a:xfrm>
            <a:custGeom>
              <a:avLst/>
              <a:gdLst>
                <a:gd name="connsiteX0" fmla="*/ 0 w 4010025"/>
                <a:gd name="connsiteY0" fmla="*/ 1647825 h 1714500"/>
                <a:gd name="connsiteX1" fmla="*/ 495300 w 4010025"/>
                <a:gd name="connsiteY1" fmla="*/ 1323975 h 1714500"/>
                <a:gd name="connsiteX2" fmla="*/ 1000125 w 4010025"/>
                <a:gd name="connsiteY2" fmla="*/ 819150 h 1714500"/>
                <a:gd name="connsiteX3" fmla="*/ 1504950 w 4010025"/>
                <a:gd name="connsiteY3" fmla="*/ 1228725 h 1714500"/>
                <a:gd name="connsiteX4" fmla="*/ 2009775 w 4010025"/>
                <a:gd name="connsiteY4" fmla="*/ 1114425 h 1714500"/>
                <a:gd name="connsiteX5" fmla="*/ 2514600 w 4010025"/>
                <a:gd name="connsiteY5" fmla="*/ 266700 h 1714500"/>
                <a:gd name="connsiteX6" fmla="*/ 3019425 w 4010025"/>
                <a:gd name="connsiteY6" fmla="*/ 590550 h 1714500"/>
                <a:gd name="connsiteX7" fmla="*/ 3514725 w 4010025"/>
                <a:gd name="connsiteY7" fmla="*/ 361950 h 1714500"/>
                <a:gd name="connsiteX8" fmla="*/ 4010025 w 4010025"/>
                <a:gd name="connsiteY8" fmla="*/ 0 h 1714500"/>
                <a:gd name="connsiteX9" fmla="*/ 4010025 w 4010025"/>
                <a:gd name="connsiteY9" fmla="*/ 314325 h 1714500"/>
                <a:gd name="connsiteX10" fmla="*/ 3524250 w 4010025"/>
                <a:gd name="connsiteY10" fmla="*/ 638175 h 1714500"/>
                <a:gd name="connsiteX11" fmla="*/ 3009900 w 4010025"/>
                <a:gd name="connsiteY11" fmla="*/ 809625 h 1714500"/>
                <a:gd name="connsiteX12" fmla="*/ 2514600 w 4010025"/>
                <a:gd name="connsiteY12" fmla="*/ 371475 h 1714500"/>
                <a:gd name="connsiteX13" fmla="*/ 2009775 w 4010025"/>
                <a:gd name="connsiteY13" fmla="*/ 1209675 h 1714500"/>
                <a:gd name="connsiteX14" fmla="*/ 1504950 w 4010025"/>
                <a:gd name="connsiteY14" fmla="*/ 1314450 h 1714500"/>
                <a:gd name="connsiteX15" fmla="*/ 1009650 w 4010025"/>
                <a:gd name="connsiteY15" fmla="*/ 971550 h 1714500"/>
                <a:gd name="connsiteX16" fmla="*/ 514350 w 4010025"/>
                <a:gd name="connsiteY16" fmla="*/ 1419225 h 1714500"/>
                <a:gd name="connsiteX17" fmla="*/ 0 w 4010025"/>
                <a:gd name="connsiteY17" fmla="*/ 1714500 h 1714500"/>
                <a:gd name="connsiteX18" fmla="*/ 0 w 4010025"/>
                <a:gd name="connsiteY18" fmla="*/ 1647825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10025" h="1714500">
                  <a:moveTo>
                    <a:pt x="0" y="1647825"/>
                  </a:moveTo>
                  <a:lnTo>
                    <a:pt x="495300" y="1323975"/>
                  </a:lnTo>
                  <a:lnTo>
                    <a:pt x="1000125" y="819150"/>
                  </a:lnTo>
                  <a:lnTo>
                    <a:pt x="1504950" y="1228725"/>
                  </a:lnTo>
                  <a:lnTo>
                    <a:pt x="2009775" y="1114425"/>
                  </a:lnTo>
                  <a:lnTo>
                    <a:pt x="2514600" y="266700"/>
                  </a:lnTo>
                  <a:lnTo>
                    <a:pt x="3019425" y="590550"/>
                  </a:lnTo>
                  <a:lnTo>
                    <a:pt x="3514725" y="361950"/>
                  </a:lnTo>
                  <a:lnTo>
                    <a:pt x="4010025" y="0"/>
                  </a:lnTo>
                  <a:lnTo>
                    <a:pt x="4010025" y="314325"/>
                  </a:lnTo>
                  <a:lnTo>
                    <a:pt x="3524250" y="638175"/>
                  </a:lnTo>
                  <a:lnTo>
                    <a:pt x="3009900" y="809625"/>
                  </a:lnTo>
                  <a:lnTo>
                    <a:pt x="2514600" y="371475"/>
                  </a:lnTo>
                  <a:lnTo>
                    <a:pt x="2009775" y="1209675"/>
                  </a:lnTo>
                  <a:lnTo>
                    <a:pt x="1504950" y="1314450"/>
                  </a:lnTo>
                  <a:lnTo>
                    <a:pt x="1009650" y="971550"/>
                  </a:lnTo>
                  <a:lnTo>
                    <a:pt x="514350" y="1419225"/>
                  </a:lnTo>
                  <a:lnTo>
                    <a:pt x="0" y="1714500"/>
                  </a:lnTo>
                  <a:lnTo>
                    <a:pt x="0" y="16478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95000"/>
                    <a:shade val="30000"/>
                    <a:satMod val="115000"/>
                  </a:schemeClr>
                </a:gs>
                <a:gs pos="50000">
                  <a:schemeClr val="accent3">
                    <a:lumMod val="95000"/>
                    <a:shade val="67500"/>
                    <a:satMod val="115000"/>
                  </a:schemeClr>
                </a:gs>
                <a:gs pos="100000">
                  <a:schemeClr val="accent3">
                    <a:lumMod val="9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grpSp>
          <p:nvGrpSpPr>
            <p:cNvPr id="4" name="Grupa 231"/>
            <p:cNvGrpSpPr>
              <a:grpSpLocks/>
            </p:cNvGrpSpPr>
            <p:nvPr/>
          </p:nvGrpSpPr>
          <p:grpSpPr bwMode="auto">
            <a:xfrm>
              <a:off x="2938852" y="1266934"/>
              <a:ext cx="4020858" cy="1533671"/>
              <a:chOff x="2938464" y="2495551"/>
              <a:chExt cx="4021137" cy="1533525"/>
            </a:xfrm>
          </p:grpSpPr>
          <p:sp>
            <p:nvSpPr>
              <p:cNvPr id="336" name="Line 5"/>
              <p:cNvSpPr>
                <a:spLocks noChangeShapeType="1"/>
              </p:cNvSpPr>
              <p:nvPr/>
            </p:nvSpPr>
            <p:spPr bwMode="auto">
              <a:xfrm flipV="1">
                <a:off x="2938464" y="3721101"/>
                <a:ext cx="503238" cy="307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7" name="Line 6"/>
              <p:cNvSpPr>
                <a:spLocks noChangeShapeType="1"/>
              </p:cNvSpPr>
              <p:nvPr/>
            </p:nvSpPr>
            <p:spPr bwMode="auto">
              <a:xfrm flipV="1">
                <a:off x="3441701" y="3248026"/>
                <a:ext cx="501650" cy="4730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" name="Line 7"/>
              <p:cNvSpPr>
                <a:spLocks noChangeShapeType="1"/>
              </p:cNvSpPr>
              <p:nvPr/>
            </p:nvSpPr>
            <p:spPr bwMode="auto">
              <a:xfrm>
                <a:off x="3943351" y="3248026"/>
                <a:ext cx="503238" cy="3619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9" name="Line 8"/>
              <p:cNvSpPr>
                <a:spLocks noChangeShapeType="1"/>
              </p:cNvSpPr>
              <p:nvPr/>
            </p:nvSpPr>
            <p:spPr bwMode="auto">
              <a:xfrm flipV="1">
                <a:off x="4446589" y="3498851"/>
                <a:ext cx="503238" cy="1111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0" name="Line 9"/>
              <p:cNvSpPr>
                <a:spLocks noChangeShapeType="1"/>
              </p:cNvSpPr>
              <p:nvPr/>
            </p:nvSpPr>
            <p:spPr bwMode="auto">
              <a:xfrm flipV="1">
                <a:off x="4949826" y="2662238"/>
                <a:ext cx="501650" cy="8366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1" name="Line 10"/>
              <p:cNvSpPr>
                <a:spLocks noChangeShapeType="1"/>
              </p:cNvSpPr>
              <p:nvPr/>
            </p:nvSpPr>
            <p:spPr bwMode="auto">
              <a:xfrm>
                <a:off x="5451476" y="2662238"/>
                <a:ext cx="503238" cy="3762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2" name="Line 11"/>
              <p:cNvSpPr>
                <a:spLocks noChangeShapeType="1"/>
              </p:cNvSpPr>
              <p:nvPr/>
            </p:nvSpPr>
            <p:spPr bwMode="auto">
              <a:xfrm flipV="1">
                <a:off x="5954714" y="2843213"/>
                <a:ext cx="503238" cy="1952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3" name="Line 12"/>
              <p:cNvSpPr>
                <a:spLocks noChangeShapeType="1"/>
              </p:cNvSpPr>
              <p:nvPr/>
            </p:nvSpPr>
            <p:spPr bwMode="auto">
              <a:xfrm flipV="1">
                <a:off x="6457951" y="2495551"/>
                <a:ext cx="501650" cy="3476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5" name="Grupa 228"/>
            <p:cNvGrpSpPr>
              <a:grpSpLocks/>
            </p:cNvGrpSpPr>
            <p:nvPr/>
          </p:nvGrpSpPr>
          <p:grpSpPr bwMode="auto">
            <a:xfrm>
              <a:off x="2938852" y="2048058"/>
              <a:ext cx="4020858" cy="849393"/>
              <a:chOff x="2938464" y="3276601"/>
              <a:chExt cx="4021137" cy="849312"/>
            </a:xfrm>
          </p:grpSpPr>
          <p:sp>
            <p:nvSpPr>
              <p:cNvPr id="329" name="Line 13"/>
              <p:cNvSpPr>
                <a:spLocks noChangeShapeType="1"/>
              </p:cNvSpPr>
              <p:nvPr/>
            </p:nvSpPr>
            <p:spPr bwMode="auto">
              <a:xfrm flipV="1">
                <a:off x="2938464" y="4014788"/>
                <a:ext cx="503238" cy="1111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0" name="Line 14"/>
              <p:cNvSpPr>
                <a:spLocks noChangeShapeType="1"/>
              </p:cNvSpPr>
              <p:nvPr/>
            </p:nvSpPr>
            <p:spPr bwMode="auto">
              <a:xfrm flipV="1">
                <a:off x="3441701" y="3694113"/>
                <a:ext cx="501650" cy="3206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1" name="Line 15"/>
              <p:cNvSpPr>
                <a:spLocks noChangeShapeType="1"/>
              </p:cNvSpPr>
              <p:nvPr/>
            </p:nvSpPr>
            <p:spPr bwMode="auto">
              <a:xfrm>
                <a:off x="3943351" y="3694113"/>
                <a:ext cx="1006475" cy="2508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2" name="Line 16"/>
              <p:cNvSpPr>
                <a:spLocks noChangeShapeType="1"/>
              </p:cNvSpPr>
              <p:nvPr/>
            </p:nvSpPr>
            <p:spPr bwMode="auto">
              <a:xfrm flipV="1">
                <a:off x="4949826" y="3276601"/>
                <a:ext cx="501650" cy="6683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3" name="Line 17"/>
              <p:cNvSpPr>
                <a:spLocks noChangeShapeType="1"/>
              </p:cNvSpPr>
              <p:nvPr/>
            </p:nvSpPr>
            <p:spPr bwMode="auto">
              <a:xfrm>
                <a:off x="5451476" y="3276601"/>
                <a:ext cx="503238" cy="2222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4" name="Line 18"/>
              <p:cNvSpPr>
                <a:spLocks noChangeShapeType="1"/>
              </p:cNvSpPr>
              <p:nvPr/>
            </p:nvSpPr>
            <p:spPr bwMode="auto">
              <a:xfrm>
                <a:off x="5954714" y="3498851"/>
                <a:ext cx="503238" cy="968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5" name="Line 19"/>
              <p:cNvSpPr>
                <a:spLocks noChangeShapeType="1"/>
              </p:cNvSpPr>
              <p:nvPr/>
            </p:nvSpPr>
            <p:spPr bwMode="auto">
              <a:xfrm flipV="1">
                <a:off x="6457951" y="3498851"/>
                <a:ext cx="501650" cy="968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" name="Grupa 225"/>
            <p:cNvGrpSpPr>
              <a:grpSpLocks/>
            </p:cNvGrpSpPr>
            <p:nvPr/>
          </p:nvGrpSpPr>
          <p:grpSpPr bwMode="auto">
            <a:xfrm>
              <a:off x="2938852" y="138113"/>
              <a:ext cx="4020859" cy="2522778"/>
              <a:chOff x="2938464" y="1366838"/>
              <a:chExt cx="4021138" cy="2522538"/>
            </a:xfrm>
          </p:grpSpPr>
          <p:sp>
            <p:nvSpPr>
              <p:cNvPr id="322" name="Line 20"/>
              <p:cNvSpPr>
                <a:spLocks noChangeShapeType="1"/>
              </p:cNvSpPr>
              <p:nvPr/>
            </p:nvSpPr>
            <p:spPr bwMode="auto">
              <a:xfrm>
                <a:off x="2938464" y="3262313"/>
                <a:ext cx="503238" cy="50165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3" name="Line 21"/>
              <p:cNvSpPr>
                <a:spLocks noChangeShapeType="1"/>
              </p:cNvSpPr>
              <p:nvPr/>
            </p:nvSpPr>
            <p:spPr bwMode="auto">
              <a:xfrm flipV="1">
                <a:off x="3441701" y="1366838"/>
                <a:ext cx="334963" cy="239712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4" name="Line 22"/>
              <p:cNvSpPr>
                <a:spLocks noChangeShapeType="1"/>
              </p:cNvSpPr>
              <p:nvPr/>
            </p:nvSpPr>
            <p:spPr bwMode="auto">
              <a:xfrm>
                <a:off x="4097339" y="1366838"/>
                <a:ext cx="349250" cy="2522538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5" name="Line 23"/>
              <p:cNvSpPr>
                <a:spLocks noChangeShapeType="1"/>
              </p:cNvSpPr>
              <p:nvPr/>
            </p:nvSpPr>
            <p:spPr bwMode="auto">
              <a:xfrm flipV="1">
                <a:off x="4446589" y="3582988"/>
                <a:ext cx="503238" cy="306388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6" name="Line 24"/>
              <p:cNvSpPr>
                <a:spLocks noChangeShapeType="1"/>
              </p:cNvSpPr>
              <p:nvPr/>
            </p:nvSpPr>
            <p:spPr bwMode="auto">
              <a:xfrm flipV="1">
                <a:off x="4949826" y="1854201"/>
                <a:ext cx="501650" cy="1728788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7" name="Line 25"/>
              <p:cNvSpPr>
                <a:spLocks noChangeShapeType="1"/>
              </p:cNvSpPr>
              <p:nvPr/>
            </p:nvSpPr>
            <p:spPr bwMode="auto">
              <a:xfrm>
                <a:off x="5451476" y="1854201"/>
                <a:ext cx="503238" cy="78105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8" name="Line 26"/>
              <p:cNvSpPr>
                <a:spLocks noChangeShapeType="1"/>
              </p:cNvSpPr>
              <p:nvPr/>
            </p:nvSpPr>
            <p:spPr bwMode="auto">
              <a:xfrm>
                <a:off x="5954714" y="2635251"/>
                <a:ext cx="1004888" cy="51435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2310246" y="274503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310246" y="234018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2310246" y="1949624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2310246" y="1544772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310246" y="1141509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310246" y="736658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2310246" y="33180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2310246" y="2953019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2310246" y="2549756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2310246" y="2144904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2310246" y="1740054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2310246" y="1336790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2310246" y="946228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>
              <a:off x="2310246" y="736658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2310246" y="541376"/>
              <a:ext cx="4127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flipH="1">
              <a:off x="7253378" y="3148300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 flipH="1">
              <a:off x="7253378" y="274503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 flipH="1">
              <a:off x="7253378" y="234018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flipH="1">
              <a:off x="7253378" y="1949624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 flipH="1">
              <a:off x="7253378" y="1544772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 flipH="1">
              <a:off x="7253378" y="1141509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50"/>
            <p:cNvSpPr>
              <a:spLocks noChangeShapeType="1"/>
            </p:cNvSpPr>
            <p:nvPr/>
          </p:nvSpPr>
          <p:spPr bwMode="auto">
            <a:xfrm flipH="1">
              <a:off x="7253378" y="736658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 flipH="1">
              <a:off x="7253378" y="331806"/>
              <a:ext cx="84132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 flipH="1">
              <a:off x="7294650" y="2953019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Line 53"/>
            <p:cNvSpPr>
              <a:spLocks noChangeShapeType="1"/>
            </p:cNvSpPr>
            <p:nvPr/>
          </p:nvSpPr>
          <p:spPr bwMode="auto">
            <a:xfrm flipH="1">
              <a:off x="7294650" y="2549756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54"/>
            <p:cNvSpPr>
              <a:spLocks noChangeShapeType="1"/>
            </p:cNvSpPr>
            <p:nvPr/>
          </p:nvSpPr>
          <p:spPr bwMode="auto">
            <a:xfrm flipH="1">
              <a:off x="7294650" y="2144904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Line 55"/>
            <p:cNvSpPr>
              <a:spLocks noChangeShapeType="1"/>
            </p:cNvSpPr>
            <p:nvPr/>
          </p:nvSpPr>
          <p:spPr bwMode="auto">
            <a:xfrm flipH="1">
              <a:off x="7294650" y="1740054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flipH="1">
              <a:off x="7294650" y="1336790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 flipH="1">
              <a:off x="7294650" y="946228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 flipH="1">
              <a:off x="7294650" y="736658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Line 59"/>
            <p:cNvSpPr>
              <a:spLocks noChangeShapeType="1"/>
            </p:cNvSpPr>
            <p:nvPr/>
          </p:nvSpPr>
          <p:spPr bwMode="auto">
            <a:xfrm flipH="1">
              <a:off x="7294650" y="541376"/>
              <a:ext cx="4286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Line 143"/>
            <p:cNvSpPr>
              <a:spLocks noChangeShapeType="1"/>
            </p:cNvSpPr>
            <p:nvPr/>
          </p:nvSpPr>
          <p:spPr bwMode="auto">
            <a:xfrm flipV="1">
              <a:off x="2310246" y="138113"/>
              <a:ext cx="1588" cy="3010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Line 144"/>
            <p:cNvSpPr>
              <a:spLocks noChangeShapeType="1"/>
            </p:cNvSpPr>
            <p:nvPr/>
          </p:nvSpPr>
          <p:spPr bwMode="auto">
            <a:xfrm flipV="1">
              <a:off x="7337509" y="138113"/>
              <a:ext cx="1588" cy="3010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145"/>
            <p:cNvSpPr>
              <a:spLocks noChangeShapeType="1"/>
            </p:cNvSpPr>
            <p:nvPr/>
          </p:nvSpPr>
          <p:spPr bwMode="auto">
            <a:xfrm>
              <a:off x="2310246" y="3148300"/>
              <a:ext cx="5027264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Line 146"/>
            <p:cNvSpPr>
              <a:spLocks noChangeShapeType="1"/>
            </p:cNvSpPr>
            <p:nvPr/>
          </p:nvSpPr>
          <p:spPr bwMode="auto">
            <a:xfrm>
              <a:off x="2310246" y="138113"/>
              <a:ext cx="5027264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Oval 147"/>
            <p:cNvSpPr>
              <a:spLocks noChangeArrowheads="1"/>
            </p:cNvSpPr>
            <p:nvPr/>
          </p:nvSpPr>
          <p:spPr bwMode="auto">
            <a:xfrm>
              <a:off x="2883293" y="2745036"/>
              <a:ext cx="111117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Oval 148"/>
            <p:cNvSpPr>
              <a:spLocks noChangeArrowheads="1"/>
            </p:cNvSpPr>
            <p:nvPr/>
          </p:nvSpPr>
          <p:spPr bwMode="auto">
            <a:xfrm>
              <a:off x="3384908" y="2437032"/>
              <a:ext cx="112705" cy="112724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Oval 149"/>
            <p:cNvSpPr>
              <a:spLocks noChangeArrowheads="1"/>
            </p:cNvSpPr>
            <p:nvPr/>
          </p:nvSpPr>
          <p:spPr bwMode="auto">
            <a:xfrm>
              <a:off x="3888111" y="1963912"/>
              <a:ext cx="111117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Oval 150"/>
            <p:cNvSpPr>
              <a:spLocks noChangeArrowheads="1"/>
            </p:cNvSpPr>
            <p:nvPr/>
          </p:nvSpPr>
          <p:spPr bwMode="auto">
            <a:xfrm>
              <a:off x="4391314" y="2325896"/>
              <a:ext cx="111117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Oval 151"/>
            <p:cNvSpPr>
              <a:spLocks noChangeArrowheads="1"/>
            </p:cNvSpPr>
            <p:nvPr/>
          </p:nvSpPr>
          <p:spPr bwMode="auto">
            <a:xfrm>
              <a:off x="4892929" y="2214761"/>
              <a:ext cx="112705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Oval 152"/>
            <p:cNvSpPr>
              <a:spLocks noChangeArrowheads="1"/>
            </p:cNvSpPr>
            <p:nvPr/>
          </p:nvSpPr>
          <p:spPr bwMode="auto">
            <a:xfrm>
              <a:off x="5396132" y="1378069"/>
              <a:ext cx="111117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Oval 153"/>
            <p:cNvSpPr>
              <a:spLocks noChangeArrowheads="1"/>
            </p:cNvSpPr>
            <p:nvPr/>
          </p:nvSpPr>
          <p:spPr bwMode="auto">
            <a:xfrm>
              <a:off x="5899334" y="1754342"/>
              <a:ext cx="111117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Oval 154"/>
            <p:cNvSpPr>
              <a:spLocks noChangeArrowheads="1"/>
            </p:cNvSpPr>
            <p:nvPr/>
          </p:nvSpPr>
          <p:spPr bwMode="auto">
            <a:xfrm>
              <a:off x="6400949" y="1559061"/>
              <a:ext cx="112705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Oval 155"/>
            <p:cNvSpPr>
              <a:spLocks noChangeArrowheads="1"/>
            </p:cNvSpPr>
            <p:nvPr/>
          </p:nvSpPr>
          <p:spPr bwMode="auto">
            <a:xfrm>
              <a:off x="6904152" y="1211365"/>
              <a:ext cx="112705" cy="111136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156"/>
            <p:cNvSpPr>
              <a:spLocks noChangeShapeType="1"/>
            </p:cNvSpPr>
            <p:nvPr/>
          </p:nvSpPr>
          <p:spPr bwMode="auto">
            <a:xfrm>
              <a:off x="2869007" y="2827594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Line 157"/>
            <p:cNvSpPr>
              <a:spLocks noChangeShapeType="1"/>
            </p:cNvSpPr>
            <p:nvPr/>
          </p:nvSpPr>
          <p:spPr bwMode="auto">
            <a:xfrm>
              <a:off x="3372209" y="2535466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158"/>
            <p:cNvSpPr>
              <a:spLocks noChangeShapeType="1"/>
            </p:cNvSpPr>
            <p:nvPr/>
          </p:nvSpPr>
          <p:spPr bwMode="auto">
            <a:xfrm>
              <a:off x="3873824" y="2089337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Line 159"/>
            <p:cNvSpPr>
              <a:spLocks noChangeShapeType="1"/>
            </p:cNvSpPr>
            <p:nvPr/>
          </p:nvSpPr>
          <p:spPr bwMode="auto">
            <a:xfrm>
              <a:off x="4377028" y="2424331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Line 160"/>
            <p:cNvSpPr>
              <a:spLocks noChangeShapeType="1"/>
            </p:cNvSpPr>
            <p:nvPr/>
          </p:nvSpPr>
          <p:spPr bwMode="auto">
            <a:xfrm>
              <a:off x="4880230" y="2325896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Line 161"/>
            <p:cNvSpPr>
              <a:spLocks noChangeShapeType="1"/>
            </p:cNvSpPr>
            <p:nvPr/>
          </p:nvSpPr>
          <p:spPr bwMode="auto">
            <a:xfrm>
              <a:off x="5381845" y="1489205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Line 162"/>
            <p:cNvSpPr>
              <a:spLocks noChangeShapeType="1"/>
            </p:cNvSpPr>
            <p:nvPr/>
          </p:nvSpPr>
          <p:spPr bwMode="auto">
            <a:xfrm>
              <a:off x="5885048" y="1921046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Line 163"/>
            <p:cNvSpPr>
              <a:spLocks noChangeShapeType="1"/>
            </p:cNvSpPr>
            <p:nvPr/>
          </p:nvSpPr>
          <p:spPr bwMode="auto">
            <a:xfrm>
              <a:off x="6388250" y="1754342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164"/>
            <p:cNvSpPr>
              <a:spLocks noChangeShapeType="1"/>
            </p:cNvSpPr>
            <p:nvPr/>
          </p:nvSpPr>
          <p:spPr bwMode="auto">
            <a:xfrm>
              <a:off x="6889865" y="1433636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Line 165"/>
            <p:cNvSpPr>
              <a:spLocks noChangeShapeType="1"/>
            </p:cNvSpPr>
            <p:nvPr/>
          </p:nvSpPr>
          <p:spPr bwMode="auto">
            <a:xfrm>
              <a:off x="2869007" y="2757738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Line 166"/>
            <p:cNvSpPr>
              <a:spLocks noChangeShapeType="1"/>
            </p:cNvSpPr>
            <p:nvPr/>
          </p:nvSpPr>
          <p:spPr bwMode="auto">
            <a:xfrm>
              <a:off x="3372209" y="2437032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Line 167"/>
            <p:cNvSpPr>
              <a:spLocks noChangeShapeType="1"/>
            </p:cNvSpPr>
            <p:nvPr/>
          </p:nvSpPr>
          <p:spPr bwMode="auto">
            <a:xfrm>
              <a:off x="3873824" y="1935333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Line 168"/>
            <p:cNvSpPr>
              <a:spLocks noChangeShapeType="1"/>
            </p:cNvSpPr>
            <p:nvPr/>
          </p:nvSpPr>
          <p:spPr bwMode="auto">
            <a:xfrm>
              <a:off x="4377028" y="2340186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Line 169"/>
            <p:cNvSpPr>
              <a:spLocks noChangeShapeType="1"/>
            </p:cNvSpPr>
            <p:nvPr/>
          </p:nvSpPr>
          <p:spPr bwMode="auto">
            <a:xfrm>
              <a:off x="4880230" y="2229050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Line 170"/>
            <p:cNvSpPr>
              <a:spLocks noChangeShapeType="1"/>
            </p:cNvSpPr>
            <p:nvPr/>
          </p:nvSpPr>
          <p:spPr bwMode="auto">
            <a:xfrm>
              <a:off x="5381845" y="1378069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6" name="Line 171"/>
            <p:cNvSpPr>
              <a:spLocks noChangeShapeType="1"/>
            </p:cNvSpPr>
            <p:nvPr/>
          </p:nvSpPr>
          <p:spPr bwMode="auto">
            <a:xfrm>
              <a:off x="5885048" y="1698775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Line 172"/>
            <p:cNvSpPr>
              <a:spLocks noChangeShapeType="1"/>
            </p:cNvSpPr>
            <p:nvPr/>
          </p:nvSpPr>
          <p:spPr bwMode="auto">
            <a:xfrm>
              <a:off x="6388250" y="1474915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Line 173"/>
            <p:cNvSpPr>
              <a:spLocks noChangeShapeType="1"/>
            </p:cNvSpPr>
            <p:nvPr/>
          </p:nvSpPr>
          <p:spPr bwMode="auto">
            <a:xfrm>
              <a:off x="6889865" y="1112931"/>
              <a:ext cx="13969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Freeform 174"/>
            <p:cNvSpPr>
              <a:spLocks/>
            </p:cNvSpPr>
            <p:nvPr/>
          </p:nvSpPr>
          <p:spPr bwMode="auto">
            <a:xfrm>
              <a:off x="2869007" y="2841884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Freeform 175"/>
            <p:cNvSpPr>
              <a:spLocks/>
            </p:cNvSpPr>
            <p:nvPr/>
          </p:nvSpPr>
          <p:spPr bwMode="auto">
            <a:xfrm>
              <a:off x="3372209" y="2730748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Freeform 176"/>
            <p:cNvSpPr>
              <a:spLocks/>
            </p:cNvSpPr>
            <p:nvPr/>
          </p:nvSpPr>
          <p:spPr bwMode="auto">
            <a:xfrm>
              <a:off x="3873824" y="2410042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Freeform 177"/>
            <p:cNvSpPr>
              <a:spLocks/>
            </p:cNvSpPr>
            <p:nvPr/>
          </p:nvSpPr>
          <p:spPr bwMode="auto">
            <a:xfrm>
              <a:off x="4880230" y="2660891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Freeform 178"/>
            <p:cNvSpPr>
              <a:spLocks/>
            </p:cNvSpPr>
            <p:nvPr/>
          </p:nvSpPr>
          <p:spPr bwMode="auto">
            <a:xfrm>
              <a:off x="5381845" y="1990903"/>
              <a:ext cx="139690" cy="112724"/>
            </a:xfrm>
            <a:custGeom>
              <a:avLst/>
              <a:gdLst>
                <a:gd name="T0" fmla="*/ 0 w 88"/>
                <a:gd name="T1" fmla="*/ 112713 h 71"/>
                <a:gd name="T2" fmla="*/ 69850 w 88"/>
                <a:gd name="T3" fmla="*/ 0 h 71"/>
                <a:gd name="T4" fmla="*/ 139700 w 88"/>
                <a:gd name="T5" fmla="*/ 112713 h 71"/>
                <a:gd name="T6" fmla="*/ 0 w 88"/>
                <a:gd name="T7" fmla="*/ 11271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1"/>
                <a:gd name="T14" fmla="*/ 88 w 8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1">
                  <a:moveTo>
                    <a:pt x="0" y="71"/>
                  </a:moveTo>
                  <a:lnTo>
                    <a:pt x="44" y="0"/>
                  </a:lnTo>
                  <a:lnTo>
                    <a:pt x="8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Freeform 179"/>
            <p:cNvSpPr>
              <a:spLocks/>
            </p:cNvSpPr>
            <p:nvPr/>
          </p:nvSpPr>
          <p:spPr bwMode="auto">
            <a:xfrm>
              <a:off x="5885048" y="2214761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Freeform 180"/>
            <p:cNvSpPr>
              <a:spLocks/>
            </p:cNvSpPr>
            <p:nvPr/>
          </p:nvSpPr>
          <p:spPr bwMode="auto">
            <a:xfrm>
              <a:off x="6388250" y="2311608"/>
              <a:ext cx="139690" cy="112724"/>
            </a:xfrm>
            <a:custGeom>
              <a:avLst/>
              <a:gdLst>
                <a:gd name="T0" fmla="*/ 0 w 88"/>
                <a:gd name="T1" fmla="*/ 112713 h 71"/>
                <a:gd name="T2" fmla="*/ 69850 w 88"/>
                <a:gd name="T3" fmla="*/ 0 h 71"/>
                <a:gd name="T4" fmla="*/ 139700 w 88"/>
                <a:gd name="T5" fmla="*/ 112713 h 71"/>
                <a:gd name="T6" fmla="*/ 0 w 88"/>
                <a:gd name="T7" fmla="*/ 11271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1"/>
                <a:gd name="T14" fmla="*/ 88 w 8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1">
                  <a:moveTo>
                    <a:pt x="0" y="71"/>
                  </a:moveTo>
                  <a:lnTo>
                    <a:pt x="44" y="0"/>
                  </a:lnTo>
                  <a:lnTo>
                    <a:pt x="8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Freeform 181"/>
            <p:cNvSpPr>
              <a:spLocks/>
            </p:cNvSpPr>
            <p:nvPr/>
          </p:nvSpPr>
          <p:spPr bwMode="auto">
            <a:xfrm>
              <a:off x="6889865" y="2214761"/>
              <a:ext cx="139690" cy="111136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Oval 182"/>
            <p:cNvSpPr>
              <a:spLocks noChangeArrowheads="1"/>
            </p:cNvSpPr>
            <p:nvPr/>
          </p:nvSpPr>
          <p:spPr bwMode="auto">
            <a:xfrm>
              <a:off x="2882900" y="1978025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8" name="Oval 183"/>
            <p:cNvSpPr>
              <a:spLocks noChangeArrowheads="1"/>
            </p:cNvSpPr>
            <p:nvPr/>
          </p:nvSpPr>
          <p:spPr bwMode="auto">
            <a:xfrm>
              <a:off x="3384550" y="2479675"/>
              <a:ext cx="112713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9" name="Oval 184"/>
            <p:cNvSpPr>
              <a:spLocks noChangeArrowheads="1"/>
            </p:cNvSpPr>
            <p:nvPr/>
          </p:nvSpPr>
          <p:spPr bwMode="auto">
            <a:xfrm>
              <a:off x="4391025" y="2605088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0" name="Oval 185"/>
            <p:cNvSpPr>
              <a:spLocks noChangeArrowheads="1"/>
            </p:cNvSpPr>
            <p:nvPr/>
          </p:nvSpPr>
          <p:spPr bwMode="auto">
            <a:xfrm>
              <a:off x="4892675" y="2298700"/>
              <a:ext cx="112713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1" name="Oval 186"/>
            <p:cNvSpPr>
              <a:spLocks noChangeArrowheads="1"/>
            </p:cNvSpPr>
            <p:nvPr/>
          </p:nvSpPr>
          <p:spPr bwMode="auto">
            <a:xfrm>
              <a:off x="5395913" y="569914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2" name="Oval 187"/>
            <p:cNvSpPr>
              <a:spLocks noChangeArrowheads="1"/>
            </p:cNvSpPr>
            <p:nvPr/>
          </p:nvSpPr>
          <p:spPr bwMode="auto">
            <a:xfrm>
              <a:off x="5899150" y="1349376"/>
              <a:ext cx="111125" cy="112713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3" name="Oval 188"/>
            <p:cNvSpPr>
              <a:spLocks noChangeArrowheads="1"/>
            </p:cNvSpPr>
            <p:nvPr/>
          </p:nvSpPr>
          <p:spPr bwMode="auto">
            <a:xfrm>
              <a:off x="6904038" y="1865314"/>
              <a:ext cx="112712" cy="112712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4" name="Rectangle 198"/>
            <p:cNvSpPr>
              <a:spLocks noChangeArrowheads="1"/>
            </p:cNvSpPr>
            <p:nvPr/>
          </p:nvSpPr>
          <p:spPr bwMode="auto">
            <a:xfrm>
              <a:off x="2811463" y="3146425"/>
              <a:ext cx="257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pl-PL" sz="4000" b="1" dirty="0">
                <a:cs typeface="Times New Roman" pitchFamily="18" charset="0"/>
              </a:endParaRPr>
            </a:p>
          </p:txBody>
        </p:sp>
        <p:sp>
          <p:nvSpPr>
            <p:cNvPr id="85" name="Rectangle 199"/>
            <p:cNvSpPr>
              <a:spLocks noChangeArrowheads="1"/>
            </p:cNvSpPr>
            <p:nvPr/>
          </p:nvSpPr>
          <p:spPr bwMode="auto">
            <a:xfrm>
              <a:off x="3284165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14</a:t>
              </a:r>
              <a:endParaRPr lang="pl-PL" sz="4000" b="1" dirty="0"/>
            </a:p>
          </p:txBody>
        </p:sp>
        <p:sp>
          <p:nvSpPr>
            <p:cNvPr id="86" name="Rectangle 200"/>
            <p:cNvSpPr>
              <a:spLocks noChangeArrowheads="1"/>
            </p:cNvSpPr>
            <p:nvPr/>
          </p:nvSpPr>
          <p:spPr bwMode="auto">
            <a:xfrm>
              <a:off x="3781493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18</a:t>
              </a:r>
              <a:endParaRPr lang="pl-PL" sz="4000" b="1" dirty="0"/>
            </a:p>
          </p:txBody>
        </p:sp>
        <p:sp>
          <p:nvSpPr>
            <p:cNvPr id="87" name="Rectangle 201"/>
            <p:cNvSpPr>
              <a:spLocks noChangeArrowheads="1"/>
            </p:cNvSpPr>
            <p:nvPr/>
          </p:nvSpPr>
          <p:spPr bwMode="auto">
            <a:xfrm>
              <a:off x="4297658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22</a:t>
              </a:r>
              <a:endParaRPr lang="pl-PL" sz="4000" b="1" dirty="0"/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97556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rgbClr val="000000"/>
                  </a:solidFill>
                </a:rPr>
                <a:t>30</a:t>
              </a:r>
              <a:endParaRPr lang="pl-PL" sz="4000" b="1" dirty="0"/>
            </a:p>
          </p:txBody>
        </p:sp>
        <p:sp>
          <p:nvSpPr>
            <p:cNvPr id="89" name="Rectangle 203"/>
            <p:cNvSpPr>
              <a:spLocks noChangeArrowheads="1"/>
            </p:cNvSpPr>
            <p:nvPr/>
          </p:nvSpPr>
          <p:spPr bwMode="auto">
            <a:xfrm>
              <a:off x="5809063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34</a:t>
              </a:r>
              <a:endParaRPr lang="pl-PL" sz="4000" b="1" dirty="0"/>
            </a:p>
          </p:txBody>
        </p:sp>
        <p:sp>
          <p:nvSpPr>
            <p:cNvPr id="90" name="Rectangle 204"/>
            <p:cNvSpPr>
              <a:spLocks noChangeArrowheads="1"/>
            </p:cNvSpPr>
            <p:nvPr/>
          </p:nvSpPr>
          <p:spPr bwMode="auto">
            <a:xfrm>
              <a:off x="6811683" y="3146425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42</a:t>
              </a:r>
              <a:endParaRPr lang="pl-PL" sz="4000" b="1" dirty="0"/>
            </a:p>
          </p:txBody>
        </p:sp>
        <p:cxnSp>
          <p:nvCxnSpPr>
            <p:cNvPr id="91" name="Łącznik prosty 183"/>
            <p:cNvCxnSpPr/>
            <p:nvPr/>
          </p:nvCxnSpPr>
          <p:spPr bwMode="auto">
            <a:xfrm rot="5400000">
              <a:off x="3862388" y="2014537"/>
              <a:ext cx="152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184"/>
            <p:cNvCxnSpPr>
              <a:stCxn id="3" idx="6"/>
              <a:endCxn id="3" idx="11"/>
            </p:cNvCxnSpPr>
            <p:nvPr/>
          </p:nvCxnSpPr>
          <p:spPr bwMode="auto">
            <a:xfrm flipH="1">
              <a:off x="5953125" y="1704974"/>
              <a:ext cx="9525" cy="2190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185"/>
            <p:cNvCxnSpPr/>
            <p:nvPr/>
          </p:nvCxnSpPr>
          <p:spPr bwMode="auto">
            <a:xfrm rot="5400000">
              <a:off x="6316663" y="1617664"/>
              <a:ext cx="28575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Łącznik prosty 186"/>
            <p:cNvCxnSpPr/>
            <p:nvPr/>
          </p:nvCxnSpPr>
          <p:spPr bwMode="auto">
            <a:xfrm rot="5400000">
              <a:off x="6798157" y="1273180"/>
              <a:ext cx="3206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149"/>
            <p:cNvSpPr txBox="1">
              <a:spLocks noChangeArrowheads="1"/>
            </p:cNvSpPr>
            <p:nvPr/>
          </p:nvSpPr>
          <p:spPr bwMode="auto">
            <a:xfrm rot="16200000">
              <a:off x="1117073" y="1516254"/>
              <a:ext cx="1074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 dirty="0" err="1">
                  <a:latin typeface="Symbol" pitchFamily="18" charset="2"/>
                </a:rPr>
                <a:t>d</a:t>
              </a:r>
              <a:r>
                <a:rPr lang="pl-PL" b="1" baseline="-25000" dirty="0" err="1">
                  <a:cs typeface="Times New Roman" pitchFamily="18" charset="0"/>
                </a:rPr>
                <a:t>C</a:t>
              </a:r>
              <a:r>
                <a:rPr lang="pl-PL" b="1" dirty="0"/>
                <a:t> </a:t>
              </a:r>
              <a:r>
                <a:rPr lang="pl-PL" b="1" dirty="0">
                  <a:cs typeface="Times New Roman" pitchFamily="18" charset="0"/>
                </a:rPr>
                <a:t>[%]</a:t>
              </a:r>
            </a:p>
          </p:txBody>
        </p:sp>
        <p:grpSp>
          <p:nvGrpSpPr>
            <p:cNvPr id="96" name="Grupa 95"/>
            <p:cNvGrpSpPr/>
            <p:nvPr/>
          </p:nvGrpSpPr>
          <p:grpSpPr>
            <a:xfrm>
              <a:off x="1900417" y="184420"/>
              <a:ext cx="330103" cy="3112985"/>
              <a:chOff x="1932086" y="184420"/>
              <a:chExt cx="330103" cy="3112985"/>
            </a:xfrm>
          </p:grpSpPr>
          <p:sp>
            <p:nvSpPr>
              <p:cNvPr id="314" name="Rectangle 109"/>
              <p:cNvSpPr>
                <a:spLocks noChangeArrowheads="1"/>
              </p:cNvSpPr>
              <p:nvPr/>
            </p:nvSpPr>
            <p:spPr bwMode="auto">
              <a:xfrm>
                <a:off x="2103077" y="2989599"/>
                <a:ext cx="128231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0</a:t>
                </a:r>
                <a:endParaRPr lang="pl-PL" sz="2000" b="1"/>
              </a:p>
            </p:txBody>
          </p:sp>
          <p:sp>
            <p:nvSpPr>
              <p:cNvPr id="315" name="Rectangle 110"/>
              <p:cNvSpPr>
                <a:spLocks noChangeArrowheads="1"/>
              </p:cNvSpPr>
              <p:nvPr/>
            </p:nvSpPr>
            <p:spPr bwMode="auto">
              <a:xfrm>
                <a:off x="1932086" y="2600379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0.2</a:t>
                </a:r>
                <a:endParaRPr lang="pl-PL" sz="2000" b="1"/>
              </a:p>
            </p:txBody>
          </p:sp>
          <p:sp>
            <p:nvSpPr>
              <p:cNvPr id="316" name="Rectangle 111"/>
              <p:cNvSpPr>
                <a:spLocks noChangeArrowheads="1"/>
              </p:cNvSpPr>
              <p:nvPr/>
            </p:nvSpPr>
            <p:spPr bwMode="auto">
              <a:xfrm>
                <a:off x="1938257" y="2198011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0.4</a:t>
                </a:r>
                <a:endParaRPr lang="pl-PL" sz="2000" b="1"/>
              </a:p>
            </p:txBody>
          </p:sp>
          <p:sp>
            <p:nvSpPr>
              <p:cNvPr id="317" name="Rectangle 112"/>
              <p:cNvSpPr>
                <a:spLocks noChangeArrowheads="1"/>
              </p:cNvSpPr>
              <p:nvPr/>
            </p:nvSpPr>
            <p:spPr bwMode="auto">
              <a:xfrm>
                <a:off x="1941610" y="1789468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0.6</a:t>
                </a:r>
                <a:endParaRPr lang="pl-PL" sz="2000" b="1"/>
              </a:p>
            </p:txBody>
          </p:sp>
          <p:sp>
            <p:nvSpPr>
              <p:cNvPr id="318" name="Rectangle 113"/>
              <p:cNvSpPr>
                <a:spLocks noChangeArrowheads="1"/>
              </p:cNvSpPr>
              <p:nvPr/>
            </p:nvSpPr>
            <p:spPr bwMode="auto">
              <a:xfrm>
                <a:off x="1941610" y="1380927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0.8</a:t>
                </a:r>
                <a:endParaRPr lang="pl-PL" sz="2000" b="1"/>
              </a:p>
            </p:txBody>
          </p:sp>
          <p:sp>
            <p:nvSpPr>
              <p:cNvPr id="319" name="Rectangle 114"/>
              <p:cNvSpPr>
                <a:spLocks noChangeArrowheads="1"/>
              </p:cNvSpPr>
              <p:nvPr/>
            </p:nvSpPr>
            <p:spPr bwMode="auto">
              <a:xfrm>
                <a:off x="1941610" y="982181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1.0</a:t>
                </a:r>
                <a:endParaRPr lang="pl-PL" sz="2000" b="1"/>
              </a:p>
            </p:txBody>
          </p:sp>
          <p:sp>
            <p:nvSpPr>
              <p:cNvPr id="320" name="Rectangle 115"/>
              <p:cNvSpPr>
                <a:spLocks noChangeArrowheads="1"/>
              </p:cNvSpPr>
              <p:nvPr/>
            </p:nvSpPr>
            <p:spPr bwMode="auto">
              <a:xfrm>
                <a:off x="1941610" y="596316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>
                    <a:solidFill>
                      <a:srgbClr val="000000"/>
                    </a:solidFill>
                  </a:rPr>
                  <a:t>1.2</a:t>
                </a:r>
                <a:endParaRPr lang="pl-PL" sz="2000" b="1"/>
              </a:p>
            </p:txBody>
          </p:sp>
          <p:sp>
            <p:nvSpPr>
              <p:cNvPr id="321" name="Rectangle 115"/>
              <p:cNvSpPr>
                <a:spLocks noChangeArrowheads="1"/>
              </p:cNvSpPr>
              <p:nvPr/>
            </p:nvSpPr>
            <p:spPr bwMode="auto">
              <a:xfrm>
                <a:off x="1941610" y="184420"/>
                <a:ext cx="320579" cy="30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2000" b="1" dirty="0">
                    <a:solidFill>
                      <a:srgbClr val="000000"/>
                    </a:solidFill>
                    <a:cs typeface="Times New Roman" pitchFamily="18" charset="0"/>
                  </a:rPr>
                  <a:t>1.4</a:t>
                </a:r>
                <a:endParaRPr lang="pl-PL" sz="2000" b="1" dirty="0">
                  <a:cs typeface="Times New Roman" pitchFamily="18" charset="0"/>
                </a:endParaRPr>
              </a:p>
            </p:txBody>
          </p:sp>
        </p:grpSp>
        <p:sp>
          <p:nvSpPr>
            <p:cNvPr id="97" name="Text Box 153"/>
            <p:cNvSpPr txBox="1">
              <a:spLocks noChangeArrowheads="1"/>
            </p:cNvSpPr>
            <p:nvPr/>
          </p:nvSpPr>
          <p:spPr bwMode="auto">
            <a:xfrm>
              <a:off x="7049649" y="305306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 dirty="0"/>
                <a:t>A</a:t>
              </a:r>
            </a:p>
          </p:txBody>
        </p:sp>
        <p:sp>
          <p:nvSpPr>
            <p:cNvPr id="98" name="AutoShape 342"/>
            <p:cNvSpPr>
              <a:spLocks noChangeArrowheads="1"/>
            </p:cNvSpPr>
            <p:nvPr/>
          </p:nvSpPr>
          <p:spPr bwMode="auto">
            <a:xfrm>
              <a:off x="2588031" y="442913"/>
              <a:ext cx="1748577" cy="5238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" name="Text Box 341"/>
            <p:cNvSpPr txBox="1">
              <a:spLocks noChangeArrowheads="1"/>
            </p:cNvSpPr>
            <p:nvPr/>
          </p:nvSpPr>
          <p:spPr bwMode="auto">
            <a:xfrm>
              <a:off x="2583754" y="506289"/>
              <a:ext cx="1863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2000" b="1" dirty="0" err="1" smtClean="0">
                  <a:cs typeface="Times New Roman" pitchFamily="18" charset="0"/>
                </a:rPr>
                <a:t>T</a:t>
              </a:r>
              <a:r>
                <a:rPr lang="pl-PL" sz="2000" b="1" baseline="-25000" dirty="0" err="1" smtClean="0">
                  <a:cs typeface="Times New Roman" pitchFamily="18" charset="0"/>
                </a:rPr>
                <a:t>z</a:t>
              </a:r>
              <a:r>
                <a:rPr lang="pl-PL" sz="2000" b="1" dirty="0" smtClean="0">
                  <a:cs typeface="Times New Roman" pitchFamily="18" charset="0"/>
                </a:rPr>
                <a:t>=   1 </a:t>
              </a:r>
              <a:r>
                <a:rPr lang="pl-PL" sz="2000" b="1" dirty="0" smtClean="0">
                  <a:cs typeface="Times New Roman" pitchFamily="18" charset="0"/>
                  <a:sym typeface="Wingdings" pitchFamily="2" charset="2"/>
                </a:rPr>
                <a:t>     </a:t>
              </a:r>
              <a:r>
                <a:rPr lang="pl-PL" sz="2000" b="1" dirty="0" err="1" smtClean="0">
                  <a:cs typeface="Times New Roman" pitchFamily="18" charset="0"/>
                  <a:sym typeface="Wingdings" pitchFamily="2" charset="2"/>
                </a:rPr>
                <a:t>T</a:t>
              </a:r>
              <a:r>
                <a:rPr lang="pl-PL" sz="2000" b="1" baseline="-25000" dirty="0" err="1" smtClean="0">
                  <a:cs typeface="Times New Roman" pitchFamily="18" charset="0"/>
                  <a:sym typeface="Wingdings" pitchFamily="2" charset="2"/>
                </a:rPr>
                <a:t>z</a:t>
              </a:r>
              <a:r>
                <a:rPr lang="pl-PL" sz="2000" b="1" dirty="0" smtClean="0">
                  <a:cs typeface="Times New Roman" pitchFamily="18" charset="0"/>
                  <a:sym typeface="Wingdings" pitchFamily="2" charset="2"/>
                </a:rPr>
                <a:t>=0</a:t>
              </a:r>
              <a:endParaRPr lang="pl-PL" sz="2000" b="1" dirty="0">
                <a:cs typeface="Times New Roman" pitchFamily="18" charset="0"/>
              </a:endParaRPr>
            </a:p>
          </p:txBody>
        </p:sp>
        <p:sp>
          <p:nvSpPr>
            <p:cNvPr id="100" name="Dowolny kształt 99"/>
            <p:cNvSpPr/>
            <p:nvPr/>
          </p:nvSpPr>
          <p:spPr bwMode="auto">
            <a:xfrm>
              <a:off x="2800350" y="3848100"/>
              <a:ext cx="4038600" cy="2279650"/>
            </a:xfrm>
            <a:custGeom>
              <a:avLst/>
              <a:gdLst>
                <a:gd name="connsiteX0" fmla="*/ 6439 w 4037527"/>
                <a:gd name="connsiteY0" fmla="*/ 2228045 h 2279561"/>
                <a:gd name="connsiteX1" fmla="*/ 689020 w 4037527"/>
                <a:gd name="connsiteY1" fmla="*/ 1732209 h 2279561"/>
                <a:gd name="connsiteX2" fmla="*/ 1023870 w 4037527"/>
                <a:gd name="connsiteY2" fmla="*/ 1706451 h 2279561"/>
                <a:gd name="connsiteX3" fmla="*/ 1358721 w 4037527"/>
                <a:gd name="connsiteY3" fmla="*/ 1687133 h 2279561"/>
                <a:gd name="connsiteX4" fmla="*/ 1693572 w 4037527"/>
                <a:gd name="connsiteY4" fmla="*/ 1745088 h 2279561"/>
                <a:gd name="connsiteX5" fmla="*/ 2021983 w 4037527"/>
                <a:gd name="connsiteY5" fmla="*/ 1700012 h 2279561"/>
                <a:gd name="connsiteX6" fmla="*/ 2356834 w 4037527"/>
                <a:gd name="connsiteY6" fmla="*/ 1532586 h 2279561"/>
                <a:gd name="connsiteX7" fmla="*/ 3032975 w 4037527"/>
                <a:gd name="connsiteY7" fmla="*/ 379927 h 2279561"/>
                <a:gd name="connsiteX8" fmla="*/ 3361386 w 4037527"/>
                <a:gd name="connsiteY8" fmla="*/ 0 h 2279561"/>
                <a:gd name="connsiteX9" fmla="*/ 3696237 w 4037527"/>
                <a:gd name="connsiteY9" fmla="*/ 141668 h 2279561"/>
                <a:gd name="connsiteX10" fmla="*/ 4037527 w 4037527"/>
                <a:gd name="connsiteY10" fmla="*/ 25758 h 2279561"/>
                <a:gd name="connsiteX11" fmla="*/ 4037527 w 4037527"/>
                <a:gd name="connsiteY11" fmla="*/ 869324 h 2279561"/>
                <a:gd name="connsiteX12" fmla="*/ 3696237 w 4037527"/>
                <a:gd name="connsiteY12" fmla="*/ 824248 h 2279561"/>
                <a:gd name="connsiteX13" fmla="*/ 3361386 w 4037527"/>
                <a:gd name="connsiteY13" fmla="*/ 1088265 h 2279561"/>
                <a:gd name="connsiteX14" fmla="*/ 3032975 w 4037527"/>
                <a:gd name="connsiteY14" fmla="*/ 946597 h 2279561"/>
                <a:gd name="connsiteX15" fmla="*/ 2363273 w 4037527"/>
                <a:gd name="connsiteY15" fmla="*/ 1712890 h 2279561"/>
                <a:gd name="connsiteX16" fmla="*/ 2028422 w 4037527"/>
                <a:gd name="connsiteY16" fmla="*/ 1854558 h 2279561"/>
                <a:gd name="connsiteX17" fmla="*/ 1687132 w 4037527"/>
                <a:gd name="connsiteY17" fmla="*/ 1925392 h 2279561"/>
                <a:gd name="connsiteX18" fmla="*/ 1352282 w 4037527"/>
                <a:gd name="connsiteY18" fmla="*/ 1841679 h 2279561"/>
                <a:gd name="connsiteX19" fmla="*/ 1023870 w 4037527"/>
                <a:gd name="connsiteY19" fmla="*/ 1867437 h 2279561"/>
                <a:gd name="connsiteX20" fmla="*/ 676141 w 4037527"/>
                <a:gd name="connsiteY20" fmla="*/ 1854558 h 2279561"/>
                <a:gd name="connsiteX21" fmla="*/ 0 w 4037527"/>
                <a:gd name="connsiteY21" fmla="*/ 2279561 h 2279561"/>
                <a:gd name="connsiteX22" fmla="*/ 6439 w 4037527"/>
                <a:gd name="connsiteY22" fmla="*/ 2228045 h 227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7527" h="2279561">
                  <a:moveTo>
                    <a:pt x="6439" y="2228045"/>
                  </a:moveTo>
                  <a:lnTo>
                    <a:pt x="689020" y="1732209"/>
                  </a:lnTo>
                  <a:lnTo>
                    <a:pt x="1023870" y="1706451"/>
                  </a:lnTo>
                  <a:lnTo>
                    <a:pt x="1358721" y="1687133"/>
                  </a:lnTo>
                  <a:lnTo>
                    <a:pt x="1693572" y="1745088"/>
                  </a:lnTo>
                  <a:lnTo>
                    <a:pt x="2021983" y="1700012"/>
                  </a:lnTo>
                  <a:lnTo>
                    <a:pt x="2356834" y="1532586"/>
                  </a:lnTo>
                  <a:lnTo>
                    <a:pt x="3032975" y="379927"/>
                  </a:lnTo>
                  <a:lnTo>
                    <a:pt x="3361386" y="0"/>
                  </a:lnTo>
                  <a:lnTo>
                    <a:pt x="3696237" y="141668"/>
                  </a:lnTo>
                  <a:lnTo>
                    <a:pt x="4037527" y="25758"/>
                  </a:lnTo>
                  <a:lnTo>
                    <a:pt x="4037527" y="869324"/>
                  </a:lnTo>
                  <a:lnTo>
                    <a:pt x="3696237" y="824248"/>
                  </a:lnTo>
                  <a:lnTo>
                    <a:pt x="3361386" y="1088265"/>
                  </a:lnTo>
                  <a:lnTo>
                    <a:pt x="3032975" y="946597"/>
                  </a:lnTo>
                  <a:lnTo>
                    <a:pt x="2363273" y="1712890"/>
                  </a:lnTo>
                  <a:lnTo>
                    <a:pt x="2028422" y="1854558"/>
                  </a:lnTo>
                  <a:lnTo>
                    <a:pt x="1687132" y="1925392"/>
                  </a:lnTo>
                  <a:lnTo>
                    <a:pt x="1352282" y="1841679"/>
                  </a:lnTo>
                  <a:lnTo>
                    <a:pt x="1023870" y="1867437"/>
                  </a:lnTo>
                  <a:lnTo>
                    <a:pt x="676141" y="1854558"/>
                  </a:lnTo>
                  <a:lnTo>
                    <a:pt x="0" y="2279561"/>
                  </a:lnTo>
                  <a:lnTo>
                    <a:pt x="6439" y="22280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95000"/>
                    <a:shade val="30000"/>
                    <a:satMod val="115000"/>
                  </a:schemeClr>
                </a:gs>
                <a:gs pos="50000">
                  <a:schemeClr val="accent3">
                    <a:lumMod val="95000"/>
                    <a:shade val="67500"/>
                    <a:satMod val="115000"/>
                  </a:schemeClr>
                </a:gs>
                <a:gs pos="100000">
                  <a:schemeClr val="accent3">
                    <a:lumMod val="9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01" name="Łącznik prosty 218"/>
            <p:cNvCxnSpPr/>
            <p:nvPr/>
          </p:nvCxnSpPr>
          <p:spPr bwMode="auto">
            <a:xfrm rot="5400000">
              <a:off x="3419475" y="5640388"/>
              <a:ext cx="1238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a 230"/>
            <p:cNvGrpSpPr>
              <a:grpSpLocks/>
            </p:cNvGrpSpPr>
            <p:nvPr/>
          </p:nvGrpSpPr>
          <p:grpSpPr bwMode="auto">
            <a:xfrm>
              <a:off x="2812701" y="4294120"/>
              <a:ext cx="4021548" cy="1812767"/>
              <a:chOff x="2813051" y="2146301"/>
              <a:chExt cx="4021138" cy="1812925"/>
            </a:xfrm>
          </p:grpSpPr>
          <p:sp>
            <p:nvSpPr>
              <p:cNvPr id="304" name="Line 5"/>
              <p:cNvSpPr>
                <a:spLocks noChangeShapeType="1"/>
              </p:cNvSpPr>
              <p:nvPr/>
            </p:nvSpPr>
            <p:spPr bwMode="auto">
              <a:xfrm flipV="1">
                <a:off x="2813051" y="3484563"/>
                <a:ext cx="669925" cy="4746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5" name="Line 6"/>
              <p:cNvSpPr>
                <a:spLocks noChangeShapeType="1"/>
              </p:cNvSpPr>
              <p:nvPr/>
            </p:nvSpPr>
            <p:spPr bwMode="auto">
              <a:xfrm>
                <a:off x="3482976" y="3484563"/>
                <a:ext cx="334963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6" name="Line 7"/>
              <p:cNvSpPr>
                <a:spLocks noChangeShapeType="1"/>
              </p:cNvSpPr>
              <p:nvPr/>
            </p:nvSpPr>
            <p:spPr bwMode="auto">
              <a:xfrm flipV="1">
                <a:off x="3817939" y="3470276"/>
                <a:ext cx="334963" cy="142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7" name="Line 8"/>
              <p:cNvSpPr>
                <a:spLocks noChangeShapeType="1"/>
              </p:cNvSpPr>
              <p:nvPr/>
            </p:nvSpPr>
            <p:spPr bwMode="auto">
              <a:xfrm>
                <a:off x="4152901" y="3470276"/>
                <a:ext cx="334963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8" name="Line 9"/>
              <p:cNvSpPr>
                <a:spLocks noChangeShapeType="1"/>
              </p:cNvSpPr>
              <p:nvPr/>
            </p:nvSpPr>
            <p:spPr bwMode="auto">
              <a:xfrm flipV="1">
                <a:off x="4487864" y="3484563"/>
                <a:ext cx="334963" cy="428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9" name="Line 10"/>
              <p:cNvSpPr>
                <a:spLocks noChangeShapeType="1"/>
              </p:cNvSpPr>
              <p:nvPr/>
            </p:nvSpPr>
            <p:spPr bwMode="auto">
              <a:xfrm flipV="1">
                <a:off x="4822826" y="3317876"/>
                <a:ext cx="336550" cy="1666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0" name="Line 11"/>
              <p:cNvSpPr>
                <a:spLocks noChangeShapeType="1"/>
              </p:cNvSpPr>
              <p:nvPr/>
            </p:nvSpPr>
            <p:spPr bwMode="auto">
              <a:xfrm flipV="1">
                <a:off x="5159376" y="2355851"/>
                <a:ext cx="669925" cy="9620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1" name="Line 12"/>
              <p:cNvSpPr>
                <a:spLocks noChangeShapeType="1"/>
              </p:cNvSpPr>
              <p:nvPr/>
            </p:nvSpPr>
            <p:spPr bwMode="auto">
              <a:xfrm flipV="1">
                <a:off x="5829301" y="2244726"/>
                <a:ext cx="334963" cy="1111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2" name="Line 13"/>
              <p:cNvSpPr>
                <a:spLocks noChangeShapeType="1"/>
              </p:cNvSpPr>
              <p:nvPr/>
            </p:nvSpPr>
            <p:spPr bwMode="auto">
              <a:xfrm flipV="1">
                <a:off x="6164264" y="2189163"/>
                <a:ext cx="334963" cy="55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3" name="Line 14"/>
              <p:cNvSpPr>
                <a:spLocks noChangeShapeType="1"/>
              </p:cNvSpPr>
              <p:nvPr/>
            </p:nvSpPr>
            <p:spPr bwMode="auto">
              <a:xfrm flipV="1">
                <a:off x="6499226" y="2146301"/>
                <a:ext cx="334963" cy="428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03" name="Grupa 229"/>
            <p:cNvGrpSpPr>
              <a:grpSpLocks/>
            </p:cNvGrpSpPr>
            <p:nvPr/>
          </p:nvGrpSpPr>
          <p:grpSpPr bwMode="auto">
            <a:xfrm>
              <a:off x="2812701" y="4838585"/>
              <a:ext cx="4021548" cy="1449262"/>
              <a:chOff x="2813051" y="2690813"/>
              <a:chExt cx="4021138" cy="1449388"/>
            </a:xfrm>
          </p:grpSpPr>
          <p:sp>
            <p:nvSpPr>
              <p:cNvPr id="297" name="Line 15"/>
              <p:cNvSpPr>
                <a:spLocks noChangeShapeType="1"/>
              </p:cNvSpPr>
              <p:nvPr/>
            </p:nvSpPr>
            <p:spPr bwMode="auto">
              <a:xfrm flipV="1">
                <a:off x="2813051" y="3986213"/>
                <a:ext cx="669925" cy="153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8" name="Line 16"/>
              <p:cNvSpPr>
                <a:spLocks noChangeShapeType="1"/>
              </p:cNvSpPr>
              <p:nvPr/>
            </p:nvSpPr>
            <p:spPr bwMode="auto">
              <a:xfrm flipV="1">
                <a:off x="3482976" y="3916363"/>
                <a:ext cx="334963" cy="698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9" name="Line 17"/>
              <p:cNvSpPr>
                <a:spLocks noChangeShapeType="1"/>
              </p:cNvSpPr>
              <p:nvPr/>
            </p:nvSpPr>
            <p:spPr bwMode="auto">
              <a:xfrm flipV="1">
                <a:off x="3817939" y="3860801"/>
                <a:ext cx="334963" cy="55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0" name="Line 18"/>
              <p:cNvSpPr>
                <a:spLocks noChangeShapeType="1"/>
              </p:cNvSpPr>
              <p:nvPr/>
            </p:nvSpPr>
            <p:spPr bwMode="auto">
              <a:xfrm>
                <a:off x="4152901" y="3860801"/>
                <a:ext cx="1006475" cy="285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1" name="Line 19"/>
              <p:cNvSpPr>
                <a:spLocks noChangeShapeType="1"/>
              </p:cNvSpPr>
              <p:nvPr/>
            </p:nvSpPr>
            <p:spPr bwMode="auto">
              <a:xfrm flipV="1">
                <a:off x="5159376" y="3609976"/>
                <a:ext cx="1004888" cy="2794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2" name="Line 20"/>
              <p:cNvSpPr>
                <a:spLocks noChangeShapeType="1"/>
              </p:cNvSpPr>
              <p:nvPr/>
            </p:nvSpPr>
            <p:spPr bwMode="auto">
              <a:xfrm flipV="1">
                <a:off x="6164264" y="2690813"/>
                <a:ext cx="334963" cy="9191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3" name="Line 21"/>
              <p:cNvSpPr>
                <a:spLocks noChangeShapeType="1"/>
              </p:cNvSpPr>
              <p:nvPr/>
            </p:nvSpPr>
            <p:spPr bwMode="auto">
              <a:xfrm>
                <a:off x="6499226" y="2690813"/>
                <a:ext cx="334963" cy="55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04" name="Grupa 228"/>
            <p:cNvGrpSpPr>
              <a:grpSpLocks/>
            </p:cNvGrpSpPr>
            <p:nvPr/>
          </p:nvGrpSpPr>
          <p:grpSpPr bwMode="auto">
            <a:xfrm>
              <a:off x="2477705" y="3708383"/>
              <a:ext cx="4356544" cy="2468348"/>
              <a:chOff x="2478089" y="1560513"/>
              <a:chExt cx="4356100" cy="2468563"/>
            </a:xfrm>
          </p:grpSpPr>
          <p:sp>
            <p:nvSpPr>
              <p:cNvPr id="286" name="Line 22"/>
              <p:cNvSpPr>
                <a:spLocks noChangeShapeType="1"/>
              </p:cNvSpPr>
              <p:nvPr/>
            </p:nvSpPr>
            <p:spPr bwMode="auto">
              <a:xfrm flipV="1">
                <a:off x="2478089" y="3708401"/>
                <a:ext cx="334963" cy="32067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7" name="Line 23"/>
              <p:cNvSpPr>
                <a:spLocks noChangeShapeType="1"/>
              </p:cNvSpPr>
              <p:nvPr/>
            </p:nvSpPr>
            <p:spPr bwMode="auto">
              <a:xfrm flipV="1">
                <a:off x="2813051" y="3038476"/>
                <a:ext cx="334963" cy="66992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8" name="Line 24"/>
              <p:cNvSpPr>
                <a:spLocks noChangeShapeType="1"/>
              </p:cNvSpPr>
              <p:nvPr/>
            </p:nvSpPr>
            <p:spPr bwMode="auto">
              <a:xfrm>
                <a:off x="3148014" y="3038476"/>
                <a:ext cx="334963" cy="404813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9" name="Line 25"/>
              <p:cNvSpPr>
                <a:spLocks noChangeShapeType="1"/>
              </p:cNvSpPr>
              <p:nvPr/>
            </p:nvSpPr>
            <p:spPr bwMode="auto">
              <a:xfrm flipV="1">
                <a:off x="3482976" y="3332163"/>
                <a:ext cx="669925" cy="11112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0" name="Line 26"/>
              <p:cNvSpPr>
                <a:spLocks noChangeShapeType="1"/>
              </p:cNvSpPr>
              <p:nvPr/>
            </p:nvSpPr>
            <p:spPr bwMode="auto">
              <a:xfrm>
                <a:off x="4152901" y="3332163"/>
                <a:ext cx="334963" cy="1270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1" name="Line 27"/>
              <p:cNvSpPr>
                <a:spLocks noChangeShapeType="1"/>
              </p:cNvSpPr>
              <p:nvPr/>
            </p:nvSpPr>
            <p:spPr bwMode="auto">
              <a:xfrm>
                <a:off x="4487864" y="3344863"/>
                <a:ext cx="334963" cy="14288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2" name="Line 28"/>
              <p:cNvSpPr>
                <a:spLocks noChangeShapeType="1"/>
              </p:cNvSpPr>
              <p:nvPr/>
            </p:nvSpPr>
            <p:spPr bwMode="auto">
              <a:xfrm>
                <a:off x="4822826" y="3359151"/>
                <a:ext cx="336550" cy="9842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3" name="Line 29"/>
              <p:cNvSpPr>
                <a:spLocks noChangeShapeType="1"/>
              </p:cNvSpPr>
              <p:nvPr/>
            </p:nvSpPr>
            <p:spPr bwMode="auto">
              <a:xfrm flipV="1">
                <a:off x="5159376" y="3108326"/>
                <a:ext cx="669925" cy="34925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4" name="Line 30"/>
              <p:cNvSpPr>
                <a:spLocks noChangeShapeType="1"/>
              </p:cNvSpPr>
              <p:nvPr/>
            </p:nvSpPr>
            <p:spPr bwMode="auto">
              <a:xfrm flipV="1">
                <a:off x="5829301" y="3081338"/>
                <a:ext cx="334963" cy="26988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5" name="Line 31"/>
              <p:cNvSpPr>
                <a:spLocks noChangeShapeType="1"/>
              </p:cNvSpPr>
              <p:nvPr/>
            </p:nvSpPr>
            <p:spPr bwMode="auto">
              <a:xfrm flipV="1">
                <a:off x="6164264" y="2119313"/>
                <a:ext cx="334963" cy="962025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6" name="Line 32"/>
              <p:cNvSpPr>
                <a:spLocks noChangeShapeType="1"/>
              </p:cNvSpPr>
              <p:nvPr/>
            </p:nvSpPr>
            <p:spPr bwMode="auto">
              <a:xfrm flipV="1">
                <a:off x="6499226" y="1560513"/>
                <a:ext cx="334963" cy="558800"/>
              </a:xfrm>
              <a:prstGeom prst="line">
                <a:avLst/>
              </a:prstGeom>
              <a:noFill/>
              <a:ln w="3175">
                <a:solidFill>
                  <a:srgbClr val="DD080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05" name="Line 34"/>
            <p:cNvSpPr>
              <a:spLocks noChangeShapeType="1"/>
            </p:cNvSpPr>
            <p:nvPr/>
          </p:nvSpPr>
          <p:spPr bwMode="auto">
            <a:xfrm>
              <a:off x="2309412" y="5841797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Line 35"/>
            <p:cNvSpPr>
              <a:spLocks noChangeShapeType="1"/>
            </p:cNvSpPr>
            <p:nvPr/>
          </p:nvSpPr>
          <p:spPr bwMode="auto">
            <a:xfrm>
              <a:off x="2309412" y="5159232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Line 36"/>
            <p:cNvSpPr>
              <a:spLocks noChangeShapeType="1"/>
            </p:cNvSpPr>
            <p:nvPr/>
          </p:nvSpPr>
          <p:spPr bwMode="auto">
            <a:xfrm>
              <a:off x="2309412" y="4475079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Line 37"/>
            <p:cNvSpPr>
              <a:spLocks noChangeShapeType="1"/>
            </p:cNvSpPr>
            <p:nvPr/>
          </p:nvSpPr>
          <p:spPr bwMode="auto">
            <a:xfrm>
              <a:off x="2309412" y="3792514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Line 38"/>
            <p:cNvSpPr>
              <a:spLocks noChangeShapeType="1"/>
            </p:cNvSpPr>
            <p:nvPr/>
          </p:nvSpPr>
          <p:spPr bwMode="auto">
            <a:xfrm>
              <a:off x="2309412" y="6384675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Line 39"/>
            <p:cNvSpPr>
              <a:spLocks noChangeShapeType="1"/>
            </p:cNvSpPr>
            <p:nvPr/>
          </p:nvSpPr>
          <p:spPr bwMode="auto">
            <a:xfrm>
              <a:off x="2309412" y="6246575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>
              <a:off x="2309412" y="6121173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>
              <a:off x="2309412" y="5981485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>
              <a:off x="2309412" y="5702110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Line 43"/>
            <p:cNvSpPr>
              <a:spLocks noChangeShapeType="1"/>
            </p:cNvSpPr>
            <p:nvPr/>
          </p:nvSpPr>
          <p:spPr bwMode="auto">
            <a:xfrm>
              <a:off x="2309412" y="5562422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>
              <a:off x="2309412" y="5424322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Line 45"/>
            <p:cNvSpPr>
              <a:spLocks noChangeShapeType="1"/>
            </p:cNvSpPr>
            <p:nvPr/>
          </p:nvSpPr>
          <p:spPr bwMode="auto">
            <a:xfrm>
              <a:off x="2309412" y="5297333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>
              <a:off x="2309412" y="5019544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>
              <a:off x="2309412" y="4879856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9" name="Line 48"/>
            <p:cNvSpPr>
              <a:spLocks noChangeShapeType="1"/>
            </p:cNvSpPr>
            <p:nvPr/>
          </p:nvSpPr>
          <p:spPr bwMode="auto">
            <a:xfrm>
              <a:off x="2309412" y="4740168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0" name="Line 49"/>
            <p:cNvSpPr>
              <a:spLocks noChangeShapeType="1"/>
            </p:cNvSpPr>
            <p:nvPr/>
          </p:nvSpPr>
          <p:spPr bwMode="auto">
            <a:xfrm>
              <a:off x="2309412" y="4614767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Line 50"/>
            <p:cNvSpPr>
              <a:spLocks noChangeShapeType="1"/>
            </p:cNvSpPr>
            <p:nvPr/>
          </p:nvSpPr>
          <p:spPr bwMode="auto">
            <a:xfrm>
              <a:off x="2309412" y="4336978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2" name="Line 51"/>
            <p:cNvSpPr>
              <a:spLocks noChangeShapeType="1"/>
            </p:cNvSpPr>
            <p:nvPr/>
          </p:nvSpPr>
          <p:spPr bwMode="auto">
            <a:xfrm>
              <a:off x="2309412" y="4197291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3" name="Line 52"/>
            <p:cNvSpPr>
              <a:spLocks noChangeShapeType="1"/>
            </p:cNvSpPr>
            <p:nvPr/>
          </p:nvSpPr>
          <p:spPr bwMode="auto">
            <a:xfrm>
              <a:off x="2309412" y="4057603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Line 53"/>
            <p:cNvSpPr>
              <a:spLocks noChangeShapeType="1"/>
            </p:cNvSpPr>
            <p:nvPr/>
          </p:nvSpPr>
          <p:spPr bwMode="auto">
            <a:xfrm>
              <a:off x="2309412" y="3917915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5" name="Line 54"/>
            <p:cNvSpPr>
              <a:spLocks noChangeShapeType="1"/>
            </p:cNvSpPr>
            <p:nvPr/>
          </p:nvSpPr>
          <p:spPr bwMode="auto">
            <a:xfrm>
              <a:off x="2309412" y="3652826"/>
              <a:ext cx="41279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6" name="Line 57"/>
            <p:cNvSpPr>
              <a:spLocks noChangeShapeType="1"/>
            </p:cNvSpPr>
            <p:nvPr/>
          </p:nvSpPr>
          <p:spPr bwMode="auto">
            <a:xfrm flipH="1">
              <a:off x="7253391" y="5841797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7" name="Line 58"/>
            <p:cNvSpPr>
              <a:spLocks noChangeShapeType="1"/>
            </p:cNvSpPr>
            <p:nvPr/>
          </p:nvSpPr>
          <p:spPr bwMode="auto">
            <a:xfrm flipH="1">
              <a:off x="7253391" y="5159232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8" name="Line 59"/>
            <p:cNvSpPr>
              <a:spLocks noChangeShapeType="1"/>
            </p:cNvSpPr>
            <p:nvPr/>
          </p:nvSpPr>
          <p:spPr bwMode="auto">
            <a:xfrm flipH="1">
              <a:off x="7253391" y="4475079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9" name="Line 60"/>
            <p:cNvSpPr>
              <a:spLocks noChangeShapeType="1"/>
            </p:cNvSpPr>
            <p:nvPr/>
          </p:nvSpPr>
          <p:spPr bwMode="auto">
            <a:xfrm flipH="1">
              <a:off x="7253391" y="3792514"/>
              <a:ext cx="8414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0" name="Line 61"/>
            <p:cNvSpPr>
              <a:spLocks noChangeShapeType="1"/>
            </p:cNvSpPr>
            <p:nvPr/>
          </p:nvSpPr>
          <p:spPr bwMode="auto">
            <a:xfrm flipH="1">
              <a:off x="7294670" y="6384675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1" name="Line 62"/>
            <p:cNvSpPr>
              <a:spLocks noChangeShapeType="1"/>
            </p:cNvSpPr>
            <p:nvPr/>
          </p:nvSpPr>
          <p:spPr bwMode="auto">
            <a:xfrm flipH="1">
              <a:off x="7294670" y="6246575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2" name="Line 63"/>
            <p:cNvSpPr>
              <a:spLocks noChangeShapeType="1"/>
            </p:cNvSpPr>
            <p:nvPr/>
          </p:nvSpPr>
          <p:spPr bwMode="auto">
            <a:xfrm flipH="1">
              <a:off x="7294670" y="6121173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" name="Line 64"/>
            <p:cNvSpPr>
              <a:spLocks noChangeShapeType="1"/>
            </p:cNvSpPr>
            <p:nvPr/>
          </p:nvSpPr>
          <p:spPr bwMode="auto">
            <a:xfrm flipH="1">
              <a:off x="7294670" y="5981485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4" name="Line 65"/>
            <p:cNvSpPr>
              <a:spLocks noChangeShapeType="1"/>
            </p:cNvSpPr>
            <p:nvPr/>
          </p:nvSpPr>
          <p:spPr bwMode="auto">
            <a:xfrm flipH="1">
              <a:off x="7294670" y="5702110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5" name="Line 66"/>
            <p:cNvSpPr>
              <a:spLocks noChangeShapeType="1"/>
            </p:cNvSpPr>
            <p:nvPr/>
          </p:nvSpPr>
          <p:spPr bwMode="auto">
            <a:xfrm flipH="1">
              <a:off x="7294670" y="5562422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6" name="Line 67"/>
            <p:cNvSpPr>
              <a:spLocks noChangeShapeType="1"/>
            </p:cNvSpPr>
            <p:nvPr/>
          </p:nvSpPr>
          <p:spPr bwMode="auto">
            <a:xfrm flipH="1">
              <a:off x="7294670" y="5424322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7" name="Line 68"/>
            <p:cNvSpPr>
              <a:spLocks noChangeShapeType="1"/>
            </p:cNvSpPr>
            <p:nvPr/>
          </p:nvSpPr>
          <p:spPr bwMode="auto">
            <a:xfrm flipH="1">
              <a:off x="7294670" y="5297333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8" name="Line 69"/>
            <p:cNvSpPr>
              <a:spLocks noChangeShapeType="1"/>
            </p:cNvSpPr>
            <p:nvPr/>
          </p:nvSpPr>
          <p:spPr bwMode="auto">
            <a:xfrm flipH="1">
              <a:off x="7294670" y="5019544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9" name="Line 70"/>
            <p:cNvSpPr>
              <a:spLocks noChangeShapeType="1"/>
            </p:cNvSpPr>
            <p:nvPr/>
          </p:nvSpPr>
          <p:spPr bwMode="auto">
            <a:xfrm flipH="1">
              <a:off x="7294670" y="4879856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0" name="Line 71"/>
            <p:cNvSpPr>
              <a:spLocks noChangeShapeType="1"/>
            </p:cNvSpPr>
            <p:nvPr/>
          </p:nvSpPr>
          <p:spPr bwMode="auto">
            <a:xfrm flipH="1">
              <a:off x="7294670" y="4740168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1" name="Line 72"/>
            <p:cNvSpPr>
              <a:spLocks noChangeShapeType="1"/>
            </p:cNvSpPr>
            <p:nvPr/>
          </p:nvSpPr>
          <p:spPr bwMode="auto">
            <a:xfrm flipH="1">
              <a:off x="7294670" y="4614767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2" name="Line 73"/>
            <p:cNvSpPr>
              <a:spLocks noChangeShapeType="1"/>
            </p:cNvSpPr>
            <p:nvPr/>
          </p:nvSpPr>
          <p:spPr bwMode="auto">
            <a:xfrm flipH="1">
              <a:off x="7294670" y="4336978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" name="Line 74"/>
            <p:cNvSpPr>
              <a:spLocks noChangeShapeType="1"/>
            </p:cNvSpPr>
            <p:nvPr/>
          </p:nvSpPr>
          <p:spPr bwMode="auto">
            <a:xfrm flipH="1">
              <a:off x="7294670" y="4197291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4" name="Line 75"/>
            <p:cNvSpPr>
              <a:spLocks noChangeShapeType="1"/>
            </p:cNvSpPr>
            <p:nvPr/>
          </p:nvSpPr>
          <p:spPr bwMode="auto">
            <a:xfrm flipH="1">
              <a:off x="7294670" y="4057603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5" name="Line 76"/>
            <p:cNvSpPr>
              <a:spLocks noChangeShapeType="1"/>
            </p:cNvSpPr>
            <p:nvPr/>
          </p:nvSpPr>
          <p:spPr bwMode="auto">
            <a:xfrm flipH="1">
              <a:off x="7294670" y="3917915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6" name="Line 77"/>
            <p:cNvSpPr>
              <a:spLocks noChangeShapeType="1"/>
            </p:cNvSpPr>
            <p:nvPr/>
          </p:nvSpPr>
          <p:spPr bwMode="auto">
            <a:xfrm flipH="1">
              <a:off x="7294670" y="3652826"/>
              <a:ext cx="42867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7" name="Line 141"/>
            <p:cNvSpPr>
              <a:spLocks noChangeShapeType="1"/>
            </p:cNvSpPr>
            <p:nvPr/>
          </p:nvSpPr>
          <p:spPr bwMode="auto">
            <a:xfrm flipV="1">
              <a:off x="2309412" y="3514725"/>
              <a:ext cx="1588" cy="3009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8" name="Line 142"/>
            <p:cNvSpPr>
              <a:spLocks noChangeShapeType="1"/>
            </p:cNvSpPr>
            <p:nvPr/>
          </p:nvSpPr>
          <p:spPr bwMode="auto">
            <a:xfrm flipV="1">
              <a:off x="7337537" y="3514725"/>
              <a:ext cx="1588" cy="3009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9" name="Line 143"/>
            <p:cNvSpPr>
              <a:spLocks noChangeShapeType="1"/>
            </p:cNvSpPr>
            <p:nvPr/>
          </p:nvSpPr>
          <p:spPr bwMode="auto">
            <a:xfrm>
              <a:off x="2309412" y="6524363"/>
              <a:ext cx="50281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Line 144"/>
            <p:cNvSpPr>
              <a:spLocks noChangeShapeType="1"/>
            </p:cNvSpPr>
            <p:nvPr/>
          </p:nvSpPr>
          <p:spPr bwMode="auto">
            <a:xfrm>
              <a:off x="2309412" y="3514725"/>
              <a:ext cx="50281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1" name="Oval 145"/>
            <p:cNvSpPr>
              <a:spLocks noChangeArrowheads="1"/>
            </p:cNvSpPr>
            <p:nvPr/>
          </p:nvSpPr>
          <p:spPr bwMode="auto">
            <a:xfrm>
              <a:off x="2757133" y="6051329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2" name="Oval 146"/>
            <p:cNvSpPr>
              <a:spLocks noChangeArrowheads="1"/>
            </p:cNvSpPr>
            <p:nvPr/>
          </p:nvSpPr>
          <p:spPr bwMode="auto">
            <a:xfrm>
              <a:off x="3427126" y="5576709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3" name="Oval 147"/>
            <p:cNvSpPr>
              <a:spLocks noChangeArrowheads="1"/>
            </p:cNvSpPr>
            <p:nvPr/>
          </p:nvSpPr>
          <p:spPr bwMode="auto">
            <a:xfrm>
              <a:off x="3762122" y="5576709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4" name="Oval 148"/>
            <p:cNvSpPr>
              <a:spLocks noChangeArrowheads="1"/>
            </p:cNvSpPr>
            <p:nvPr/>
          </p:nvSpPr>
          <p:spPr bwMode="auto">
            <a:xfrm>
              <a:off x="4097120" y="5562422"/>
              <a:ext cx="111136" cy="112703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5" name="Oval 149"/>
            <p:cNvSpPr>
              <a:spLocks noChangeArrowheads="1"/>
            </p:cNvSpPr>
            <p:nvPr/>
          </p:nvSpPr>
          <p:spPr bwMode="auto">
            <a:xfrm>
              <a:off x="4432116" y="5617980"/>
              <a:ext cx="112724" cy="112703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6" name="Oval 150"/>
            <p:cNvSpPr>
              <a:spLocks noChangeArrowheads="1"/>
            </p:cNvSpPr>
            <p:nvPr/>
          </p:nvSpPr>
          <p:spPr bwMode="auto">
            <a:xfrm>
              <a:off x="4767113" y="5576709"/>
              <a:ext cx="112724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7" name="Oval 151"/>
            <p:cNvSpPr>
              <a:spLocks noChangeArrowheads="1"/>
            </p:cNvSpPr>
            <p:nvPr/>
          </p:nvSpPr>
          <p:spPr bwMode="auto">
            <a:xfrm>
              <a:off x="5102109" y="5410035"/>
              <a:ext cx="112724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8" name="Oval 152"/>
            <p:cNvSpPr>
              <a:spLocks noChangeArrowheads="1"/>
            </p:cNvSpPr>
            <p:nvPr/>
          </p:nvSpPr>
          <p:spPr bwMode="auto">
            <a:xfrm>
              <a:off x="5773690" y="4448094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9" name="Oval 153"/>
            <p:cNvSpPr>
              <a:spLocks noChangeArrowheads="1"/>
            </p:cNvSpPr>
            <p:nvPr/>
          </p:nvSpPr>
          <p:spPr bwMode="auto">
            <a:xfrm>
              <a:off x="6108686" y="4336978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0" name="Oval 154"/>
            <p:cNvSpPr>
              <a:spLocks noChangeArrowheads="1"/>
            </p:cNvSpPr>
            <p:nvPr/>
          </p:nvSpPr>
          <p:spPr bwMode="auto">
            <a:xfrm>
              <a:off x="6443684" y="4279833"/>
              <a:ext cx="111136" cy="112703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1" name="Oval 155"/>
            <p:cNvSpPr>
              <a:spLocks noChangeArrowheads="1"/>
            </p:cNvSpPr>
            <p:nvPr/>
          </p:nvSpPr>
          <p:spPr bwMode="auto">
            <a:xfrm>
              <a:off x="6778680" y="4238562"/>
              <a:ext cx="111136" cy="111115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2" name="Line 156"/>
            <p:cNvSpPr>
              <a:spLocks noChangeShapeType="1"/>
            </p:cNvSpPr>
            <p:nvPr/>
          </p:nvSpPr>
          <p:spPr bwMode="auto">
            <a:xfrm>
              <a:off x="2742844" y="6121173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" name="Line 157"/>
            <p:cNvSpPr>
              <a:spLocks noChangeShapeType="1"/>
            </p:cNvSpPr>
            <p:nvPr/>
          </p:nvSpPr>
          <p:spPr bwMode="auto">
            <a:xfrm>
              <a:off x="3412837" y="5702110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" name="Line 158"/>
            <p:cNvSpPr>
              <a:spLocks noChangeShapeType="1"/>
            </p:cNvSpPr>
            <p:nvPr/>
          </p:nvSpPr>
          <p:spPr bwMode="auto">
            <a:xfrm>
              <a:off x="3747834" y="5716396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5" name="Line 159"/>
            <p:cNvSpPr>
              <a:spLocks noChangeShapeType="1"/>
            </p:cNvSpPr>
            <p:nvPr/>
          </p:nvSpPr>
          <p:spPr bwMode="auto">
            <a:xfrm>
              <a:off x="4082830" y="568782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6" name="Line 160"/>
            <p:cNvSpPr>
              <a:spLocks noChangeShapeType="1"/>
            </p:cNvSpPr>
            <p:nvPr/>
          </p:nvSpPr>
          <p:spPr bwMode="auto">
            <a:xfrm>
              <a:off x="4417827" y="577195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7" name="Line 161"/>
            <p:cNvSpPr>
              <a:spLocks noChangeShapeType="1"/>
            </p:cNvSpPr>
            <p:nvPr/>
          </p:nvSpPr>
          <p:spPr bwMode="auto">
            <a:xfrm>
              <a:off x="4752823" y="5702110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Line 162"/>
            <p:cNvSpPr>
              <a:spLocks noChangeShapeType="1"/>
            </p:cNvSpPr>
            <p:nvPr/>
          </p:nvSpPr>
          <p:spPr bwMode="auto">
            <a:xfrm>
              <a:off x="5089408" y="5562422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9" name="Line 163"/>
            <p:cNvSpPr>
              <a:spLocks noChangeShapeType="1"/>
            </p:cNvSpPr>
            <p:nvPr/>
          </p:nvSpPr>
          <p:spPr bwMode="auto">
            <a:xfrm>
              <a:off x="5759401" y="4795727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0" name="Line 164"/>
            <p:cNvSpPr>
              <a:spLocks noChangeShapeType="1"/>
            </p:cNvSpPr>
            <p:nvPr/>
          </p:nvSpPr>
          <p:spPr bwMode="auto">
            <a:xfrm>
              <a:off x="6094398" y="493541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1" name="Line 165"/>
            <p:cNvSpPr>
              <a:spLocks noChangeShapeType="1"/>
            </p:cNvSpPr>
            <p:nvPr/>
          </p:nvSpPr>
          <p:spPr bwMode="auto">
            <a:xfrm>
              <a:off x="6429394" y="467032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2" name="Line 166"/>
            <p:cNvSpPr>
              <a:spLocks noChangeShapeType="1"/>
            </p:cNvSpPr>
            <p:nvPr/>
          </p:nvSpPr>
          <p:spPr bwMode="auto">
            <a:xfrm>
              <a:off x="6764391" y="471318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Line 167"/>
            <p:cNvSpPr>
              <a:spLocks noChangeShapeType="1"/>
            </p:cNvSpPr>
            <p:nvPr/>
          </p:nvSpPr>
          <p:spPr bwMode="auto">
            <a:xfrm>
              <a:off x="2742844" y="6078315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" name="Line 168"/>
            <p:cNvSpPr>
              <a:spLocks noChangeShapeType="1"/>
            </p:cNvSpPr>
            <p:nvPr/>
          </p:nvSpPr>
          <p:spPr bwMode="auto">
            <a:xfrm>
              <a:off x="3412837" y="5576709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5" name="Line 169"/>
            <p:cNvSpPr>
              <a:spLocks noChangeShapeType="1"/>
            </p:cNvSpPr>
            <p:nvPr/>
          </p:nvSpPr>
          <p:spPr bwMode="auto">
            <a:xfrm>
              <a:off x="3747834" y="5549723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6" name="Line 170"/>
            <p:cNvSpPr>
              <a:spLocks noChangeShapeType="1"/>
            </p:cNvSpPr>
            <p:nvPr/>
          </p:nvSpPr>
          <p:spPr bwMode="auto">
            <a:xfrm>
              <a:off x="4082830" y="5535437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7" name="Line 171"/>
            <p:cNvSpPr>
              <a:spLocks noChangeShapeType="1"/>
            </p:cNvSpPr>
            <p:nvPr/>
          </p:nvSpPr>
          <p:spPr bwMode="auto">
            <a:xfrm>
              <a:off x="4417827" y="5590994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8" name="Line 172"/>
            <p:cNvSpPr>
              <a:spLocks noChangeShapeType="1"/>
            </p:cNvSpPr>
            <p:nvPr/>
          </p:nvSpPr>
          <p:spPr bwMode="auto">
            <a:xfrm>
              <a:off x="4752823" y="5549723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9" name="Line 173"/>
            <p:cNvSpPr>
              <a:spLocks noChangeShapeType="1"/>
            </p:cNvSpPr>
            <p:nvPr/>
          </p:nvSpPr>
          <p:spPr bwMode="auto">
            <a:xfrm>
              <a:off x="5089408" y="5381463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0" name="Line 174"/>
            <p:cNvSpPr>
              <a:spLocks noChangeShapeType="1"/>
            </p:cNvSpPr>
            <p:nvPr/>
          </p:nvSpPr>
          <p:spPr bwMode="auto">
            <a:xfrm>
              <a:off x="5759401" y="4224276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1" name="Line 175"/>
            <p:cNvSpPr>
              <a:spLocks noChangeShapeType="1"/>
            </p:cNvSpPr>
            <p:nvPr/>
          </p:nvSpPr>
          <p:spPr bwMode="auto">
            <a:xfrm>
              <a:off x="6094398" y="3848071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2" name="Line 176"/>
            <p:cNvSpPr>
              <a:spLocks noChangeShapeType="1"/>
            </p:cNvSpPr>
            <p:nvPr/>
          </p:nvSpPr>
          <p:spPr bwMode="auto">
            <a:xfrm>
              <a:off x="6429394" y="3987759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3" name="Line 177"/>
            <p:cNvSpPr>
              <a:spLocks noChangeShapeType="1"/>
            </p:cNvSpPr>
            <p:nvPr/>
          </p:nvSpPr>
          <p:spPr bwMode="auto">
            <a:xfrm>
              <a:off x="6764391" y="3876643"/>
              <a:ext cx="139714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" name="Freeform 178"/>
            <p:cNvSpPr>
              <a:spLocks/>
            </p:cNvSpPr>
            <p:nvPr/>
          </p:nvSpPr>
          <p:spPr bwMode="auto">
            <a:xfrm>
              <a:off x="2742844" y="6232288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5" name="Freeform 179"/>
            <p:cNvSpPr>
              <a:spLocks/>
            </p:cNvSpPr>
            <p:nvPr/>
          </p:nvSpPr>
          <p:spPr bwMode="auto">
            <a:xfrm>
              <a:off x="3412837" y="6078315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6" name="Freeform 180"/>
            <p:cNvSpPr>
              <a:spLocks/>
            </p:cNvSpPr>
            <p:nvPr/>
          </p:nvSpPr>
          <p:spPr bwMode="auto">
            <a:xfrm>
              <a:off x="3747834" y="6008471"/>
              <a:ext cx="139714" cy="112703"/>
            </a:xfrm>
            <a:custGeom>
              <a:avLst/>
              <a:gdLst>
                <a:gd name="T0" fmla="*/ 0 w 88"/>
                <a:gd name="T1" fmla="*/ 112713 h 71"/>
                <a:gd name="T2" fmla="*/ 69850 w 88"/>
                <a:gd name="T3" fmla="*/ 0 h 71"/>
                <a:gd name="T4" fmla="*/ 139700 w 88"/>
                <a:gd name="T5" fmla="*/ 112713 h 71"/>
                <a:gd name="T6" fmla="*/ 0 w 88"/>
                <a:gd name="T7" fmla="*/ 11271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1"/>
                <a:gd name="T14" fmla="*/ 88 w 8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1">
                  <a:moveTo>
                    <a:pt x="0" y="71"/>
                  </a:moveTo>
                  <a:lnTo>
                    <a:pt x="44" y="0"/>
                  </a:lnTo>
                  <a:lnTo>
                    <a:pt x="8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7" name="Freeform 181"/>
            <p:cNvSpPr>
              <a:spLocks/>
            </p:cNvSpPr>
            <p:nvPr/>
          </p:nvSpPr>
          <p:spPr bwMode="auto">
            <a:xfrm>
              <a:off x="4082830" y="5952913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8" name="Freeform 182"/>
            <p:cNvSpPr>
              <a:spLocks/>
            </p:cNvSpPr>
            <p:nvPr/>
          </p:nvSpPr>
          <p:spPr bwMode="auto">
            <a:xfrm>
              <a:off x="5089408" y="5981485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9" name="Freeform 183"/>
            <p:cNvSpPr>
              <a:spLocks/>
            </p:cNvSpPr>
            <p:nvPr/>
          </p:nvSpPr>
          <p:spPr bwMode="auto">
            <a:xfrm>
              <a:off x="6094398" y="5702110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0" name="Freeform 184"/>
            <p:cNvSpPr>
              <a:spLocks/>
            </p:cNvSpPr>
            <p:nvPr/>
          </p:nvSpPr>
          <p:spPr bwMode="auto">
            <a:xfrm>
              <a:off x="6429394" y="4783028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1" name="Freeform 185"/>
            <p:cNvSpPr>
              <a:spLocks/>
            </p:cNvSpPr>
            <p:nvPr/>
          </p:nvSpPr>
          <p:spPr bwMode="auto">
            <a:xfrm>
              <a:off x="6764391" y="4838585"/>
              <a:ext cx="139714" cy="111115"/>
            </a:xfrm>
            <a:custGeom>
              <a:avLst/>
              <a:gdLst>
                <a:gd name="T0" fmla="*/ 0 w 88"/>
                <a:gd name="T1" fmla="*/ 111125 h 70"/>
                <a:gd name="T2" fmla="*/ 69850 w 88"/>
                <a:gd name="T3" fmla="*/ 0 h 70"/>
                <a:gd name="T4" fmla="*/ 139700 w 88"/>
                <a:gd name="T5" fmla="*/ 111125 h 70"/>
                <a:gd name="T6" fmla="*/ 0 w 88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0"/>
                <a:gd name="T14" fmla="*/ 88 w 8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0">
                  <a:moveTo>
                    <a:pt x="0" y="70"/>
                  </a:moveTo>
                  <a:lnTo>
                    <a:pt x="44" y="0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2" name="Oval 186"/>
            <p:cNvSpPr>
              <a:spLocks noChangeArrowheads="1"/>
            </p:cNvSpPr>
            <p:nvPr/>
          </p:nvSpPr>
          <p:spPr bwMode="auto">
            <a:xfrm>
              <a:off x="2420938" y="6121400"/>
              <a:ext cx="112712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3" name="Oval 187"/>
            <p:cNvSpPr>
              <a:spLocks noChangeArrowheads="1"/>
            </p:cNvSpPr>
            <p:nvPr/>
          </p:nvSpPr>
          <p:spPr bwMode="auto">
            <a:xfrm>
              <a:off x="2757488" y="5800725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4" name="Oval 188"/>
            <p:cNvSpPr>
              <a:spLocks noChangeArrowheads="1"/>
            </p:cNvSpPr>
            <p:nvPr/>
          </p:nvSpPr>
          <p:spPr bwMode="auto">
            <a:xfrm>
              <a:off x="3092450" y="5130800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5" name="Oval 189"/>
            <p:cNvSpPr>
              <a:spLocks noChangeArrowheads="1"/>
            </p:cNvSpPr>
            <p:nvPr/>
          </p:nvSpPr>
          <p:spPr bwMode="auto">
            <a:xfrm>
              <a:off x="3427413" y="5535613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6" name="Oval 190"/>
            <p:cNvSpPr>
              <a:spLocks noChangeArrowheads="1"/>
            </p:cNvSpPr>
            <p:nvPr/>
          </p:nvSpPr>
          <p:spPr bwMode="auto">
            <a:xfrm>
              <a:off x="4097338" y="5424488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7" name="Oval 191"/>
            <p:cNvSpPr>
              <a:spLocks noChangeArrowheads="1"/>
            </p:cNvSpPr>
            <p:nvPr/>
          </p:nvSpPr>
          <p:spPr bwMode="auto">
            <a:xfrm>
              <a:off x="4432300" y="5437188"/>
              <a:ext cx="112713" cy="112712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8" name="Oval 192"/>
            <p:cNvSpPr>
              <a:spLocks noChangeArrowheads="1"/>
            </p:cNvSpPr>
            <p:nvPr/>
          </p:nvSpPr>
          <p:spPr bwMode="auto">
            <a:xfrm>
              <a:off x="4767263" y="5451475"/>
              <a:ext cx="112712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9" name="Oval 193"/>
            <p:cNvSpPr>
              <a:spLocks noChangeArrowheads="1"/>
            </p:cNvSpPr>
            <p:nvPr/>
          </p:nvSpPr>
          <p:spPr bwMode="auto">
            <a:xfrm>
              <a:off x="5102225" y="5549900"/>
              <a:ext cx="112713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0" name="Oval 194"/>
            <p:cNvSpPr>
              <a:spLocks noChangeArrowheads="1"/>
            </p:cNvSpPr>
            <p:nvPr/>
          </p:nvSpPr>
          <p:spPr bwMode="auto">
            <a:xfrm>
              <a:off x="5773738" y="5200650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1" name="Oval 195"/>
            <p:cNvSpPr>
              <a:spLocks noChangeArrowheads="1"/>
            </p:cNvSpPr>
            <p:nvPr/>
          </p:nvSpPr>
          <p:spPr bwMode="auto">
            <a:xfrm>
              <a:off x="6108700" y="5172075"/>
              <a:ext cx="111125" cy="112713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2" name="Oval 196"/>
            <p:cNvSpPr>
              <a:spLocks noChangeArrowheads="1"/>
            </p:cNvSpPr>
            <p:nvPr/>
          </p:nvSpPr>
          <p:spPr bwMode="auto">
            <a:xfrm>
              <a:off x="6443663" y="4211638"/>
              <a:ext cx="111125" cy="111125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3" name="Oval 197"/>
            <p:cNvSpPr>
              <a:spLocks noChangeArrowheads="1"/>
            </p:cNvSpPr>
            <p:nvPr/>
          </p:nvSpPr>
          <p:spPr bwMode="auto">
            <a:xfrm>
              <a:off x="6778625" y="3652838"/>
              <a:ext cx="111125" cy="112712"/>
            </a:xfrm>
            <a:prstGeom prst="star5">
              <a:avLst/>
            </a:prstGeom>
            <a:solidFill>
              <a:srgbClr val="FF0000"/>
            </a:solidFill>
            <a:ln w="9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4" name="Rectangle 204"/>
            <p:cNvSpPr>
              <a:spLocks noChangeArrowheads="1"/>
            </p:cNvSpPr>
            <p:nvPr/>
          </p:nvSpPr>
          <p:spPr bwMode="auto">
            <a:xfrm>
              <a:off x="2686417" y="652303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26</a:t>
              </a:r>
              <a:endParaRPr lang="pl-PL" sz="4000" b="1" dirty="0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4030209" y="652303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42</a:t>
              </a:r>
              <a:endParaRPr lang="pl-PL" sz="4000" b="1" dirty="0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4695137" y="652303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rgbClr val="000000"/>
                  </a:solidFill>
                </a:rPr>
                <a:t>50</a:t>
              </a:r>
              <a:endParaRPr lang="pl-PL" sz="4000" b="1" dirty="0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6003828" y="652303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66</a:t>
              </a:r>
              <a:endParaRPr lang="pl-PL" sz="4000" b="1" dirty="0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6676248" y="652303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74</a:t>
              </a:r>
              <a:endParaRPr lang="pl-PL" sz="4000" b="1" dirty="0"/>
            </a:p>
          </p:txBody>
        </p:sp>
        <p:cxnSp>
          <p:nvCxnSpPr>
            <p:cNvPr id="209" name="Łącznik prosty 388"/>
            <p:cNvCxnSpPr/>
            <p:nvPr/>
          </p:nvCxnSpPr>
          <p:spPr bwMode="auto">
            <a:xfrm rot="5400000">
              <a:off x="5545931" y="4510882"/>
              <a:ext cx="57308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Łącznik prosty 389"/>
            <p:cNvCxnSpPr/>
            <p:nvPr/>
          </p:nvCxnSpPr>
          <p:spPr bwMode="auto">
            <a:xfrm rot="5400000">
              <a:off x="5618162" y="4392613"/>
              <a:ext cx="10890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Łącznik prosty 390"/>
            <p:cNvCxnSpPr/>
            <p:nvPr/>
          </p:nvCxnSpPr>
          <p:spPr bwMode="auto">
            <a:xfrm rot="5400000">
              <a:off x="6158706" y="4333082"/>
              <a:ext cx="6810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Łącznik prosty 391"/>
            <p:cNvCxnSpPr/>
            <p:nvPr/>
          </p:nvCxnSpPr>
          <p:spPr bwMode="auto">
            <a:xfrm rot="5400000">
              <a:off x="6422232" y="4296569"/>
              <a:ext cx="83661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Łącznik prosty 392"/>
            <p:cNvCxnSpPr/>
            <p:nvPr/>
          </p:nvCxnSpPr>
          <p:spPr bwMode="auto">
            <a:xfrm rot="5400000">
              <a:off x="5070475" y="5472113"/>
              <a:ext cx="180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Łącznik prosty 393"/>
            <p:cNvCxnSpPr/>
            <p:nvPr/>
          </p:nvCxnSpPr>
          <p:spPr bwMode="auto">
            <a:xfrm rot="5400000">
              <a:off x="4749007" y="5626894"/>
              <a:ext cx="15081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Łącznik prosty 394"/>
            <p:cNvCxnSpPr/>
            <p:nvPr/>
          </p:nvCxnSpPr>
          <p:spPr bwMode="auto">
            <a:xfrm rot="5400000">
              <a:off x="4403725" y="5683251"/>
              <a:ext cx="180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Łącznik prosty 395"/>
            <p:cNvCxnSpPr/>
            <p:nvPr/>
          </p:nvCxnSpPr>
          <p:spPr bwMode="auto">
            <a:xfrm rot="5400000">
              <a:off x="4082256" y="5614194"/>
              <a:ext cx="15398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Łącznik prosty 396"/>
            <p:cNvCxnSpPr/>
            <p:nvPr/>
          </p:nvCxnSpPr>
          <p:spPr bwMode="auto">
            <a:xfrm rot="5400000">
              <a:off x="3739356" y="5634832"/>
              <a:ext cx="16668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 Box 153"/>
            <p:cNvSpPr txBox="1">
              <a:spLocks noChangeArrowheads="1"/>
            </p:cNvSpPr>
            <p:nvPr/>
          </p:nvSpPr>
          <p:spPr bwMode="auto">
            <a:xfrm>
              <a:off x="7046506" y="6426498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 dirty="0"/>
                <a:t>A</a:t>
              </a:r>
            </a:p>
          </p:txBody>
        </p:sp>
        <p:sp>
          <p:nvSpPr>
            <p:cNvPr id="219" name="Rectangle 304"/>
            <p:cNvSpPr>
              <a:spLocks noChangeArrowheads="1"/>
            </p:cNvSpPr>
            <p:nvPr/>
          </p:nvSpPr>
          <p:spPr bwMode="auto">
            <a:xfrm>
              <a:off x="2007293" y="6370309"/>
              <a:ext cx="128230" cy="3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 dirty="0">
                  <a:solidFill>
                    <a:srgbClr val="000000"/>
                  </a:solidFill>
                </a:rPr>
                <a:t>0</a:t>
              </a:r>
              <a:endParaRPr lang="pl-PL" sz="2000" b="1" dirty="0"/>
            </a:p>
          </p:txBody>
        </p:sp>
        <p:sp>
          <p:nvSpPr>
            <p:cNvPr id="220" name="Rectangle 305"/>
            <p:cNvSpPr>
              <a:spLocks noChangeArrowheads="1"/>
            </p:cNvSpPr>
            <p:nvPr/>
          </p:nvSpPr>
          <p:spPr bwMode="auto">
            <a:xfrm>
              <a:off x="1905701" y="5712733"/>
              <a:ext cx="320577" cy="3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0.5</a:t>
              </a:r>
              <a:endParaRPr lang="pl-PL" sz="2000" b="1"/>
            </a:p>
          </p:txBody>
        </p:sp>
        <p:sp>
          <p:nvSpPr>
            <p:cNvPr id="221" name="Rectangle 306"/>
            <p:cNvSpPr>
              <a:spLocks noChangeArrowheads="1"/>
            </p:cNvSpPr>
            <p:nvPr/>
          </p:nvSpPr>
          <p:spPr bwMode="auto">
            <a:xfrm>
              <a:off x="1895540" y="4996661"/>
              <a:ext cx="320577" cy="3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1.0</a:t>
              </a:r>
              <a:endParaRPr lang="pl-PL" sz="2000" b="1"/>
            </a:p>
          </p:txBody>
        </p:sp>
        <p:sp>
          <p:nvSpPr>
            <p:cNvPr id="222" name="Rectangle 307"/>
            <p:cNvSpPr>
              <a:spLocks noChangeArrowheads="1"/>
            </p:cNvSpPr>
            <p:nvPr/>
          </p:nvSpPr>
          <p:spPr bwMode="auto">
            <a:xfrm>
              <a:off x="1905701" y="4340262"/>
              <a:ext cx="320577" cy="3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 dirty="0">
                  <a:solidFill>
                    <a:srgbClr val="000000"/>
                  </a:solidFill>
                </a:rPr>
                <a:t>1.5</a:t>
              </a:r>
              <a:endParaRPr lang="pl-PL" sz="2000" b="1" dirty="0"/>
            </a:p>
          </p:txBody>
        </p:sp>
        <p:sp>
          <p:nvSpPr>
            <p:cNvPr id="223" name="Rectangle 308"/>
            <p:cNvSpPr>
              <a:spLocks noChangeArrowheads="1"/>
            </p:cNvSpPr>
            <p:nvPr/>
          </p:nvSpPr>
          <p:spPr bwMode="auto">
            <a:xfrm>
              <a:off x="1905701" y="3664003"/>
              <a:ext cx="320577" cy="30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 dirty="0">
                  <a:solidFill>
                    <a:srgbClr val="000000"/>
                  </a:solidFill>
                </a:rPr>
                <a:t>2.0</a:t>
              </a:r>
              <a:endParaRPr lang="pl-PL" sz="2000" b="1" dirty="0"/>
            </a:p>
          </p:txBody>
        </p:sp>
        <p:sp>
          <p:nvSpPr>
            <p:cNvPr id="224" name="Text Box 340"/>
            <p:cNvSpPr txBox="1">
              <a:spLocks noChangeArrowheads="1"/>
            </p:cNvSpPr>
            <p:nvPr/>
          </p:nvSpPr>
          <p:spPr bwMode="auto">
            <a:xfrm rot="16200000">
              <a:off x="1117073" y="4858240"/>
              <a:ext cx="10743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 dirty="0" err="1">
                  <a:latin typeface="Symbol" pitchFamily="18" charset="2"/>
                </a:rPr>
                <a:t>d</a:t>
              </a:r>
              <a:r>
                <a:rPr lang="pl-PL" b="1" baseline="-25000" dirty="0" err="1"/>
                <a:t>C</a:t>
              </a:r>
              <a:r>
                <a:rPr lang="pl-PL" b="1" dirty="0"/>
                <a:t> [%]</a:t>
              </a:r>
            </a:p>
          </p:txBody>
        </p:sp>
        <p:sp>
          <p:nvSpPr>
            <p:cNvPr id="225" name="AutoShape 342"/>
            <p:cNvSpPr>
              <a:spLocks noChangeArrowheads="1"/>
            </p:cNvSpPr>
            <p:nvPr/>
          </p:nvSpPr>
          <p:spPr bwMode="auto">
            <a:xfrm>
              <a:off x="2586037" y="3819525"/>
              <a:ext cx="1762638" cy="5238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6" name="Text Box 341"/>
            <p:cNvSpPr txBox="1">
              <a:spLocks noChangeArrowheads="1"/>
            </p:cNvSpPr>
            <p:nvPr/>
          </p:nvSpPr>
          <p:spPr bwMode="auto">
            <a:xfrm>
              <a:off x="2650844" y="3882834"/>
              <a:ext cx="16708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2000" b="1" dirty="0" err="1">
                  <a:cs typeface="Times New Roman" pitchFamily="18" charset="0"/>
                </a:rPr>
                <a:t>T</a:t>
              </a:r>
              <a:r>
                <a:rPr lang="pl-PL" sz="2000" b="1" baseline="-25000" dirty="0" err="1">
                  <a:cs typeface="Times New Roman" pitchFamily="18" charset="0"/>
                </a:rPr>
                <a:t>z</a:t>
              </a:r>
              <a:r>
                <a:rPr lang="pl-PL" sz="2000" b="1" dirty="0">
                  <a:cs typeface="Times New Roman" pitchFamily="18" charset="0"/>
                </a:rPr>
                <a:t>=0 </a:t>
              </a:r>
              <a:r>
                <a:rPr lang="pl-PL" sz="2000" b="1" dirty="0"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pl-PL" sz="2000" b="1" dirty="0" smtClean="0">
                  <a:cs typeface="Times New Roman" pitchFamily="18" charset="0"/>
                  <a:sym typeface="Wingdings" pitchFamily="2" charset="2"/>
                </a:rPr>
                <a:t>     </a:t>
              </a:r>
              <a:r>
                <a:rPr lang="pl-PL" sz="2000" b="1" dirty="0" err="1" smtClean="0">
                  <a:cs typeface="Times New Roman" pitchFamily="18" charset="0"/>
                  <a:sym typeface="Wingdings" pitchFamily="2" charset="2"/>
                </a:rPr>
                <a:t>T</a:t>
              </a:r>
              <a:r>
                <a:rPr lang="pl-PL" sz="2000" b="1" baseline="-25000" dirty="0" err="1" smtClean="0">
                  <a:cs typeface="Times New Roman" pitchFamily="18" charset="0"/>
                  <a:sym typeface="Wingdings" pitchFamily="2" charset="2"/>
                </a:rPr>
                <a:t>z</a:t>
              </a:r>
              <a:r>
                <a:rPr lang="pl-PL" sz="2000" b="1" dirty="0" smtClean="0">
                  <a:cs typeface="Times New Roman" pitchFamily="18" charset="0"/>
                  <a:sym typeface="Wingdings" pitchFamily="2" charset="2"/>
                </a:rPr>
                <a:t>=1</a:t>
              </a:r>
              <a:endParaRPr lang="pl-PL" sz="2000" b="1" dirty="0">
                <a:cs typeface="Times New Roman" pitchFamily="18" charset="0"/>
              </a:endParaRPr>
            </a:p>
          </p:txBody>
        </p:sp>
        <p:cxnSp>
          <p:nvCxnSpPr>
            <p:cNvPr id="227" name="Łącznik prostoliniowy 226"/>
            <p:cNvCxnSpPr/>
            <p:nvPr/>
          </p:nvCxnSpPr>
          <p:spPr>
            <a:xfrm>
              <a:off x="3339827" y="4081462"/>
              <a:ext cx="292873" cy="1427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Łącznik prostoliniowy 227"/>
            <p:cNvCxnSpPr/>
            <p:nvPr/>
          </p:nvCxnSpPr>
          <p:spPr>
            <a:xfrm>
              <a:off x="3421022" y="711004"/>
              <a:ext cx="292873" cy="1427"/>
            </a:xfrm>
            <a:prstGeom prst="line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Łącznik prostoliniowy 228"/>
            <p:cNvCxnSpPr/>
            <p:nvPr/>
          </p:nvCxnSpPr>
          <p:spPr>
            <a:xfrm>
              <a:off x="3101975" y="712431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upa 229"/>
            <p:cNvGrpSpPr/>
            <p:nvPr/>
          </p:nvGrpSpPr>
          <p:grpSpPr>
            <a:xfrm>
              <a:off x="2938852" y="3065742"/>
              <a:ext cx="4027336" cy="84146"/>
              <a:chOff x="2938852" y="3065742"/>
              <a:chExt cx="4027336" cy="84146"/>
            </a:xfrm>
          </p:grpSpPr>
          <p:sp>
            <p:nvSpPr>
              <p:cNvPr id="277" name="Line 62"/>
              <p:cNvSpPr>
                <a:spLocks noChangeShapeType="1"/>
              </p:cNvSpPr>
              <p:nvPr/>
            </p:nvSpPr>
            <p:spPr bwMode="auto">
              <a:xfrm flipV="1">
                <a:off x="2938852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8" name="Line 63"/>
              <p:cNvSpPr>
                <a:spLocks noChangeShapeType="1"/>
              </p:cNvSpPr>
              <p:nvPr/>
            </p:nvSpPr>
            <p:spPr bwMode="auto">
              <a:xfrm flipV="1">
                <a:off x="344385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9" name="Line 64"/>
              <p:cNvSpPr>
                <a:spLocks noChangeShapeType="1"/>
              </p:cNvSpPr>
              <p:nvPr/>
            </p:nvSpPr>
            <p:spPr bwMode="auto">
              <a:xfrm flipV="1">
                <a:off x="394560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0" name="Line 65"/>
              <p:cNvSpPr>
                <a:spLocks noChangeShapeType="1"/>
              </p:cNvSpPr>
              <p:nvPr/>
            </p:nvSpPr>
            <p:spPr bwMode="auto">
              <a:xfrm flipV="1">
                <a:off x="4946649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1" name="Line 66"/>
              <p:cNvSpPr>
                <a:spLocks noChangeShapeType="1"/>
              </p:cNvSpPr>
              <p:nvPr/>
            </p:nvSpPr>
            <p:spPr bwMode="auto">
              <a:xfrm flipV="1">
                <a:off x="545169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2" name="Line 67"/>
              <p:cNvSpPr>
                <a:spLocks noChangeShapeType="1"/>
              </p:cNvSpPr>
              <p:nvPr/>
            </p:nvSpPr>
            <p:spPr bwMode="auto">
              <a:xfrm flipV="1">
                <a:off x="5957887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3" name="Line 68"/>
              <p:cNvSpPr>
                <a:spLocks noChangeShapeType="1"/>
              </p:cNvSpPr>
              <p:nvPr/>
            </p:nvSpPr>
            <p:spPr bwMode="auto">
              <a:xfrm flipV="1">
                <a:off x="696460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4" name="Line 69"/>
              <p:cNvSpPr>
                <a:spLocks noChangeShapeType="1"/>
              </p:cNvSpPr>
              <p:nvPr/>
            </p:nvSpPr>
            <p:spPr bwMode="auto">
              <a:xfrm flipV="1">
                <a:off x="4444612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5" name="Line 67"/>
              <p:cNvSpPr>
                <a:spLocks noChangeShapeType="1"/>
              </p:cNvSpPr>
              <p:nvPr/>
            </p:nvSpPr>
            <p:spPr bwMode="auto">
              <a:xfrm flipV="1">
                <a:off x="6455713" y="3067330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1" name="Rectangle 202"/>
            <p:cNvSpPr>
              <a:spLocks noChangeArrowheads="1"/>
            </p:cNvSpPr>
            <p:nvPr/>
          </p:nvSpPr>
          <p:spPr bwMode="auto">
            <a:xfrm>
              <a:off x="4788969" y="314988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26</a:t>
              </a:r>
              <a:endParaRPr lang="pl-PL" sz="4000" b="1" dirty="0"/>
            </a:p>
          </p:txBody>
        </p:sp>
        <p:sp>
          <p:nvSpPr>
            <p:cNvPr id="232" name="Rectangle 203"/>
            <p:cNvSpPr>
              <a:spLocks noChangeArrowheads="1"/>
            </p:cNvSpPr>
            <p:nvPr/>
          </p:nvSpPr>
          <p:spPr bwMode="auto">
            <a:xfrm>
              <a:off x="6303837" y="3149888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38</a:t>
              </a:r>
              <a:endParaRPr lang="pl-PL" sz="4000" b="1" dirty="0"/>
            </a:p>
          </p:txBody>
        </p:sp>
        <p:grpSp>
          <p:nvGrpSpPr>
            <p:cNvPr id="233" name="Grupa 232"/>
            <p:cNvGrpSpPr/>
            <p:nvPr/>
          </p:nvGrpSpPr>
          <p:grpSpPr>
            <a:xfrm>
              <a:off x="2943225" y="136525"/>
              <a:ext cx="4027336" cy="84146"/>
              <a:chOff x="2938852" y="3065742"/>
              <a:chExt cx="4027336" cy="84146"/>
            </a:xfrm>
          </p:grpSpPr>
          <p:sp>
            <p:nvSpPr>
              <p:cNvPr id="268" name="Line 62"/>
              <p:cNvSpPr>
                <a:spLocks noChangeShapeType="1"/>
              </p:cNvSpPr>
              <p:nvPr/>
            </p:nvSpPr>
            <p:spPr bwMode="auto">
              <a:xfrm flipV="1">
                <a:off x="2938852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" name="Line 63"/>
              <p:cNvSpPr>
                <a:spLocks noChangeShapeType="1"/>
              </p:cNvSpPr>
              <p:nvPr/>
            </p:nvSpPr>
            <p:spPr bwMode="auto">
              <a:xfrm flipV="1">
                <a:off x="344385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0" name="Line 64"/>
              <p:cNvSpPr>
                <a:spLocks noChangeShapeType="1"/>
              </p:cNvSpPr>
              <p:nvPr/>
            </p:nvSpPr>
            <p:spPr bwMode="auto">
              <a:xfrm flipV="1">
                <a:off x="394560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1" name="Line 65"/>
              <p:cNvSpPr>
                <a:spLocks noChangeShapeType="1"/>
              </p:cNvSpPr>
              <p:nvPr/>
            </p:nvSpPr>
            <p:spPr bwMode="auto">
              <a:xfrm flipV="1">
                <a:off x="4946649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2" name="Line 66"/>
              <p:cNvSpPr>
                <a:spLocks noChangeShapeType="1"/>
              </p:cNvSpPr>
              <p:nvPr/>
            </p:nvSpPr>
            <p:spPr bwMode="auto">
              <a:xfrm flipV="1">
                <a:off x="545169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" name="Line 67"/>
              <p:cNvSpPr>
                <a:spLocks noChangeShapeType="1"/>
              </p:cNvSpPr>
              <p:nvPr/>
            </p:nvSpPr>
            <p:spPr bwMode="auto">
              <a:xfrm flipV="1">
                <a:off x="5957887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4" name="Line 68"/>
              <p:cNvSpPr>
                <a:spLocks noChangeShapeType="1"/>
              </p:cNvSpPr>
              <p:nvPr/>
            </p:nvSpPr>
            <p:spPr bwMode="auto">
              <a:xfrm flipV="1">
                <a:off x="6964600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5" name="Line 69"/>
              <p:cNvSpPr>
                <a:spLocks noChangeShapeType="1"/>
              </p:cNvSpPr>
              <p:nvPr/>
            </p:nvSpPr>
            <p:spPr bwMode="auto">
              <a:xfrm flipV="1">
                <a:off x="4444612" y="3065742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6" name="Line 67"/>
              <p:cNvSpPr>
                <a:spLocks noChangeShapeType="1"/>
              </p:cNvSpPr>
              <p:nvPr/>
            </p:nvSpPr>
            <p:spPr bwMode="auto">
              <a:xfrm flipV="1">
                <a:off x="6455713" y="3067330"/>
                <a:ext cx="1588" cy="8255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4" name="Rectangle 204"/>
            <p:cNvSpPr>
              <a:spLocks noChangeArrowheads="1"/>
            </p:cNvSpPr>
            <p:nvPr/>
          </p:nvSpPr>
          <p:spPr bwMode="auto">
            <a:xfrm>
              <a:off x="3353562" y="6525157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34</a:t>
              </a:r>
              <a:endParaRPr lang="pl-PL" sz="4000" b="1" dirty="0"/>
            </a:p>
          </p:txBody>
        </p:sp>
        <p:sp>
          <p:nvSpPr>
            <p:cNvPr id="235" name="Rectangle 207"/>
            <p:cNvSpPr>
              <a:spLocks noChangeArrowheads="1"/>
            </p:cNvSpPr>
            <p:nvPr/>
          </p:nvSpPr>
          <p:spPr bwMode="auto">
            <a:xfrm>
              <a:off x="5363988" y="6527036"/>
              <a:ext cx="314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2000" b="1" dirty="0" smtClean="0">
                  <a:solidFill>
                    <a:srgbClr val="000000"/>
                  </a:solidFill>
                </a:rPr>
                <a:t>58</a:t>
              </a:r>
              <a:endParaRPr lang="pl-PL" sz="4000" b="1" dirty="0"/>
            </a:p>
          </p:txBody>
        </p:sp>
        <p:grpSp>
          <p:nvGrpSpPr>
            <p:cNvPr id="236" name="Grupa 235"/>
            <p:cNvGrpSpPr/>
            <p:nvPr/>
          </p:nvGrpSpPr>
          <p:grpSpPr>
            <a:xfrm>
              <a:off x="2480552" y="6439941"/>
              <a:ext cx="4695455" cy="85216"/>
              <a:chOff x="2480552" y="6439941"/>
              <a:chExt cx="4695455" cy="85216"/>
            </a:xfrm>
          </p:grpSpPr>
          <p:sp>
            <p:nvSpPr>
              <p:cNvPr id="253" name="Line 80"/>
              <p:cNvSpPr>
                <a:spLocks noChangeShapeType="1"/>
              </p:cNvSpPr>
              <p:nvPr/>
            </p:nvSpPr>
            <p:spPr bwMode="auto">
              <a:xfrm flipV="1">
                <a:off x="3487869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4" name="Line 81"/>
              <p:cNvSpPr>
                <a:spLocks noChangeShapeType="1"/>
              </p:cNvSpPr>
              <p:nvPr/>
            </p:nvSpPr>
            <p:spPr bwMode="auto">
              <a:xfrm flipV="1">
                <a:off x="4158656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5" name="Line 82"/>
              <p:cNvSpPr>
                <a:spLocks noChangeShapeType="1"/>
              </p:cNvSpPr>
              <p:nvPr/>
            </p:nvSpPr>
            <p:spPr bwMode="auto">
              <a:xfrm flipV="1">
                <a:off x="5501024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6" name="Line 83"/>
              <p:cNvSpPr>
                <a:spLocks noChangeShapeType="1"/>
              </p:cNvSpPr>
              <p:nvPr/>
            </p:nvSpPr>
            <p:spPr bwMode="auto">
              <a:xfrm flipV="1">
                <a:off x="6168635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" name="Line 84"/>
              <p:cNvSpPr>
                <a:spLocks noChangeShapeType="1"/>
              </p:cNvSpPr>
              <p:nvPr/>
            </p:nvSpPr>
            <p:spPr bwMode="auto">
              <a:xfrm flipV="1">
                <a:off x="6839422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8" name="Line 88"/>
              <p:cNvSpPr>
                <a:spLocks noChangeShapeType="1"/>
              </p:cNvSpPr>
              <p:nvPr/>
            </p:nvSpPr>
            <p:spPr bwMode="auto">
              <a:xfrm flipV="1">
                <a:off x="3152872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9" name="Line 91"/>
              <p:cNvSpPr>
                <a:spLocks noChangeShapeType="1"/>
              </p:cNvSpPr>
              <p:nvPr/>
            </p:nvSpPr>
            <p:spPr bwMode="auto">
              <a:xfrm flipV="1">
                <a:off x="3822865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0" name="Line 94"/>
              <p:cNvSpPr>
                <a:spLocks noChangeShapeType="1"/>
              </p:cNvSpPr>
              <p:nvPr/>
            </p:nvSpPr>
            <p:spPr bwMode="auto">
              <a:xfrm flipV="1">
                <a:off x="4492858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1" name="Line 98"/>
              <p:cNvSpPr>
                <a:spLocks noChangeShapeType="1"/>
              </p:cNvSpPr>
              <p:nvPr/>
            </p:nvSpPr>
            <p:spPr bwMode="auto">
              <a:xfrm flipV="1">
                <a:off x="5160158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2" name="Line 101"/>
              <p:cNvSpPr>
                <a:spLocks noChangeShapeType="1"/>
              </p:cNvSpPr>
              <p:nvPr/>
            </p:nvSpPr>
            <p:spPr bwMode="auto">
              <a:xfrm flipV="1">
                <a:off x="5834433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3" name="Line 104"/>
              <p:cNvSpPr>
                <a:spLocks noChangeShapeType="1"/>
              </p:cNvSpPr>
              <p:nvPr/>
            </p:nvSpPr>
            <p:spPr bwMode="auto">
              <a:xfrm flipV="1">
                <a:off x="6504426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4" name="Line 107"/>
              <p:cNvSpPr>
                <a:spLocks noChangeShapeType="1"/>
              </p:cNvSpPr>
              <p:nvPr/>
            </p:nvSpPr>
            <p:spPr bwMode="auto">
              <a:xfrm flipV="1">
                <a:off x="7174419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5" name="Line 80"/>
              <p:cNvSpPr>
                <a:spLocks noChangeShapeType="1"/>
              </p:cNvSpPr>
              <p:nvPr/>
            </p:nvSpPr>
            <p:spPr bwMode="auto">
              <a:xfrm flipV="1">
                <a:off x="2814289" y="6441529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" name="Line 82"/>
              <p:cNvSpPr>
                <a:spLocks noChangeShapeType="1"/>
              </p:cNvSpPr>
              <p:nvPr/>
            </p:nvSpPr>
            <p:spPr bwMode="auto">
              <a:xfrm flipV="1">
                <a:off x="4826267" y="6442614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7" name="Line 107"/>
              <p:cNvSpPr>
                <a:spLocks noChangeShapeType="1"/>
              </p:cNvSpPr>
              <p:nvPr/>
            </p:nvSpPr>
            <p:spPr bwMode="auto">
              <a:xfrm flipV="1">
                <a:off x="2480552" y="6483092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37" name="Grupa 236"/>
            <p:cNvGrpSpPr/>
            <p:nvPr/>
          </p:nvGrpSpPr>
          <p:grpSpPr>
            <a:xfrm flipV="1">
              <a:off x="2480863" y="3516313"/>
              <a:ext cx="4695455" cy="85216"/>
              <a:chOff x="2480552" y="6439941"/>
              <a:chExt cx="4695455" cy="85216"/>
            </a:xfrm>
          </p:grpSpPr>
          <p:sp>
            <p:nvSpPr>
              <p:cNvPr id="238" name="Line 80"/>
              <p:cNvSpPr>
                <a:spLocks noChangeShapeType="1"/>
              </p:cNvSpPr>
              <p:nvPr/>
            </p:nvSpPr>
            <p:spPr bwMode="auto">
              <a:xfrm flipV="1">
                <a:off x="3487869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" name="Line 81"/>
              <p:cNvSpPr>
                <a:spLocks noChangeShapeType="1"/>
              </p:cNvSpPr>
              <p:nvPr/>
            </p:nvSpPr>
            <p:spPr bwMode="auto">
              <a:xfrm flipV="1">
                <a:off x="4158656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0" name="Line 82"/>
              <p:cNvSpPr>
                <a:spLocks noChangeShapeType="1"/>
              </p:cNvSpPr>
              <p:nvPr/>
            </p:nvSpPr>
            <p:spPr bwMode="auto">
              <a:xfrm flipV="1">
                <a:off x="5501024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1" name="Line 83"/>
              <p:cNvSpPr>
                <a:spLocks noChangeShapeType="1"/>
              </p:cNvSpPr>
              <p:nvPr/>
            </p:nvSpPr>
            <p:spPr bwMode="auto">
              <a:xfrm flipV="1">
                <a:off x="6168635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2" name="Line 84"/>
              <p:cNvSpPr>
                <a:spLocks noChangeShapeType="1"/>
              </p:cNvSpPr>
              <p:nvPr/>
            </p:nvSpPr>
            <p:spPr bwMode="auto">
              <a:xfrm flipV="1">
                <a:off x="6839422" y="6439941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3" name="Line 88"/>
              <p:cNvSpPr>
                <a:spLocks noChangeShapeType="1"/>
              </p:cNvSpPr>
              <p:nvPr/>
            </p:nvSpPr>
            <p:spPr bwMode="auto">
              <a:xfrm flipV="1">
                <a:off x="3152872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4" name="Line 91"/>
              <p:cNvSpPr>
                <a:spLocks noChangeShapeType="1"/>
              </p:cNvSpPr>
              <p:nvPr/>
            </p:nvSpPr>
            <p:spPr bwMode="auto">
              <a:xfrm flipV="1">
                <a:off x="3822865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5" name="Line 94"/>
              <p:cNvSpPr>
                <a:spLocks noChangeShapeType="1"/>
              </p:cNvSpPr>
              <p:nvPr/>
            </p:nvSpPr>
            <p:spPr bwMode="auto">
              <a:xfrm flipV="1">
                <a:off x="4492858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" name="Line 98"/>
              <p:cNvSpPr>
                <a:spLocks noChangeShapeType="1"/>
              </p:cNvSpPr>
              <p:nvPr/>
            </p:nvSpPr>
            <p:spPr bwMode="auto">
              <a:xfrm flipV="1">
                <a:off x="5160158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" name="Line 101"/>
              <p:cNvSpPr>
                <a:spLocks noChangeShapeType="1"/>
              </p:cNvSpPr>
              <p:nvPr/>
            </p:nvSpPr>
            <p:spPr bwMode="auto">
              <a:xfrm flipV="1">
                <a:off x="5834433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" name="Line 104"/>
              <p:cNvSpPr>
                <a:spLocks noChangeShapeType="1"/>
              </p:cNvSpPr>
              <p:nvPr/>
            </p:nvSpPr>
            <p:spPr bwMode="auto">
              <a:xfrm flipV="1">
                <a:off x="6504426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9" name="Line 107"/>
              <p:cNvSpPr>
                <a:spLocks noChangeShapeType="1"/>
              </p:cNvSpPr>
              <p:nvPr/>
            </p:nvSpPr>
            <p:spPr bwMode="auto">
              <a:xfrm flipV="1">
                <a:off x="7174419" y="6481213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0" name="Line 80"/>
              <p:cNvSpPr>
                <a:spLocks noChangeShapeType="1"/>
              </p:cNvSpPr>
              <p:nvPr/>
            </p:nvSpPr>
            <p:spPr bwMode="auto">
              <a:xfrm flipV="1">
                <a:off x="2814289" y="6441529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1" name="Line 82"/>
              <p:cNvSpPr>
                <a:spLocks noChangeShapeType="1"/>
              </p:cNvSpPr>
              <p:nvPr/>
            </p:nvSpPr>
            <p:spPr bwMode="auto">
              <a:xfrm flipV="1">
                <a:off x="4826267" y="6442614"/>
                <a:ext cx="1588" cy="82543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2" name="Line 107"/>
              <p:cNvSpPr>
                <a:spLocks noChangeShapeType="1"/>
              </p:cNvSpPr>
              <p:nvPr/>
            </p:nvSpPr>
            <p:spPr bwMode="auto">
              <a:xfrm flipV="1">
                <a:off x="2480552" y="6483092"/>
                <a:ext cx="1588" cy="4127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352" name="Grupa 351"/>
          <p:cNvGrpSpPr/>
          <p:nvPr/>
        </p:nvGrpSpPr>
        <p:grpSpPr>
          <a:xfrm>
            <a:off x="6235832" y="446028"/>
            <a:ext cx="2908168" cy="2922749"/>
            <a:chOff x="6235832" y="446028"/>
            <a:chExt cx="2908168" cy="2922749"/>
          </a:xfrm>
        </p:grpSpPr>
        <p:grpSp>
          <p:nvGrpSpPr>
            <p:cNvPr id="344" name="Grupa 343"/>
            <p:cNvGrpSpPr/>
            <p:nvPr/>
          </p:nvGrpSpPr>
          <p:grpSpPr>
            <a:xfrm>
              <a:off x="6235832" y="446028"/>
              <a:ext cx="2908168" cy="2095560"/>
              <a:chOff x="6067786" y="123825"/>
              <a:chExt cx="2908168" cy="2095560"/>
            </a:xfrm>
          </p:grpSpPr>
          <p:sp>
            <p:nvSpPr>
              <p:cNvPr id="345" name="pole tekstowe 344"/>
              <p:cNvSpPr txBox="1"/>
              <p:nvPr/>
            </p:nvSpPr>
            <p:spPr>
              <a:xfrm>
                <a:off x="6077022" y="742950"/>
                <a:ext cx="2146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V</a:t>
                </a:r>
                <a:r>
                  <a:rPr lang="pl-PL" baseline="-25000" dirty="0" err="1" smtClean="0"/>
                  <a:t>ud</a:t>
                </a:r>
                <a:r>
                  <a:rPr lang="pl-PL" dirty="0" smtClean="0"/>
                  <a:t>=0.97418(26)</a:t>
                </a:r>
                <a:endParaRPr lang="pl-PL" dirty="0"/>
              </a:p>
            </p:txBody>
          </p:sp>
          <p:sp>
            <p:nvSpPr>
              <p:cNvPr id="346" name="pole tekstowe 345"/>
              <p:cNvSpPr txBox="1"/>
              <p:nvPr/>
            </p:nvSpPr>
            <p:spPr>
              <a:xfrm>
                <a:off x="6139611" y="1819275"/>
                <a:ext cx="2182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V</a:t>
                </a:r>
                <a:r>
                  <a:rPr lang="pl-PL" baseline="-25000" dirty="0" err="1" smtClean="0"/>
                  <a:t>ud</a:t>
                </a:r>
                <a:r>
                  <a:rPr lang="pl-PL" dirty="0" smtClean="0"/>
                  <a:t>=0.97447(23)</a:t>
                </a:r>
                <a:endParaRPr lang="pl-PL" dirty="0"/>
              </a:p>
            </p:txBody>
          </p:sp>
          <p:sp>
            <p:nvSpPr>
              <p:cNvPr id="347" name="pole tekstowe 346"/>
              <p:cNvSpPr txBox="1"/>
              <p:nvPr/>
            </p:nvSpPr>
            <p:spPr>
              <a:xfrm>
                <a:off x="6067786" y="438150"/>
                <a:ext cx="29081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Ft=3071.4(8)+0.85(85)</a:t>
                </a:r>
                <a:endParaRPr lang="pl-PL" dirty="0"/>
              </a:p>
            </p:txBody>
          </p:sp>
          <p:sp>
            <p:nvSpPr>
              <p:cNvPr id="348" name="pole tekstowe 347"/>
              <p:cNvSpPr txBox="1"/>
              <p:nvPr/>
            </p:nvSpPr>
            <p:spPr>
              <a:xfrm>
                <a:off x="6197318" y="1476595"/>
                <a:ext cx="1787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Ft</a:t>
                </a:r>
                <a:r>
                  <a:rPr lang="pl-PL" dirty="0" smtClean="0"/>
                  <a:t>=3070.4(9)</a:t>
                </a:r>
                <a:endParaRPr lang="pl-PL" dirty="0"/>
              </a:p>
            </p:txBody>
          </p:sp>
          <p:sp>
            <p:nvSpPr>
              <p:cNvPr id="349" name="Prostokąt 348"/>
              <p:cNvSpPr/>
              <p:nvPr/>
            </p:nvSpPr>
            <p:spPr>
              <a:xfrm>
                <a:off x="6076979" y="1114395"/>
                <a:ext cx="2095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our</a:t>
                </a:r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(no A=38):</a:t>
                </a:r>
                <a:endParaRPr lang="pl-PL" dirty="0"/>
              </a:p>
            </p:txBody>
          </p:sp>
          <p:sp>
            <p:nvSpPr>
              <p:cNvPr id="350" name="Prostokąt 349"/>
              <p:cNvSpPr/>
              <p:nvPr/>
            </p:nvSpPr>
            <p:spPr>
              <a:xfrm>
                <a:off x="6086229" y="123825"/>
                <a:ext cx="8386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H&amp;T</a:t>
                </a:r>
                <a:r>
                  <a:rPr lang="pl-PL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:</a:t>
                </a:r>
                <a:endParaRPr lang="pl-PL" dirty="0"/>
              </a:p>
            </p:txBody>
          </p:sp>
        </p:grpSp>
        <p:sp>
          <p:nvSpPr>
            <p:cNvPr id="351" name="pole tekstowe 350"/>
            <p:cNvSpPr txBox="1"/>
            <p:nvPr/>
          </p:nvSpPr>
          <p:spPr>
            <a:xfrm>
              <a:off x="6336846" y="2660891"/>
              <a:ext cx="25699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|V</a:t>
              </a:r>
              <a:r>
                <a:rPr lang="pl-PL" baseline="-25000" dirty="0" smtClean="0"/>
                <a:t>ud</a:t>
              </a:r>
              <a:r>
                <a:rPr lang="pl-PL" dirty="0" smtClean="0"/>
                <a:t>|</a:t>
              </a:r>
              <a:r>
                <a:rPr lang="pl-PL" baseline="30000" dirty="0" smtClean="0"/>
                <a:t>2</a:t>
              </a:r>
              <a:r>
                <a:rPr lang="pl-PL" dirty="0" smtClean="0"/>
                <a:t>+|V</a:t>
              </a:r>
              <a:r>
                <a:rPr lang="pl-PL" baseline="-25000" dirty="0" smtClean="0"/>
                <a:t>us</a:t>
              </a:r>
              <a:r>
                <a:rPr lang="pl-PL" dirty="0" smtClean="0"/>
                <a:t>|</a:t>
              </a:r>
              <a:r>
                <a:rPr lang="pl-PL" baseline="30000" dirty="0" smtClean="0"/>
                <a:t>2</a:t>
              </a:r>
              <a:r>
                <a:rPr lang="pl-PL" dirty="0" smtClean="0"/>
                <a:t>+|V</a:t>
              </a:r>
              <a:r>
                <a:rPr lang="pl-PL" baseline="-25000" dirty="0" smtClean="0"/>
                <a:t>ub</a:t>
              </a:r>
              <a:r>
                <a:rPr lang="pl-PL" dirty="0" smtClean="0"/>
                <a:t>|</a:t>
              </a:r>
              <a:r>
                <a:rPr lang="pl-PL" baseline="30000" dirty="0" smtClean="0"/>
                <a:t>2</a:t>
              </a:r>
              <a:r>
                <a:rPr lang="pl-PL" dirty="0" smtClean="0"/>
                <a:t>=</a:t>
              </a:r>
            </a:p>
            <a:p>
              <a:r>
                <a:rPr lang="pl-PL" dirty="0" smtClean="0"/>
                <a:t>=1.00031(61)</a:t>
              </a:r>
              <a:endParaRPr lang="pl-PL" dirty="0"/>
            </a:p>
          </p:txBody>
        </p:sp>
      </p:grpSp>
      <p:sp>
        <p:nvSpPr>
          <p:cNvPr id="353" name="pole tekstowe 352"/>
          <p:cNvSpPr txBox="1"/>
          <p:nvPr/>
        </p:nvSpPr>
        <p:spPr>
          <a:xfrm>
            <a:off x="6365364" y="6020420"/>
            <a:ext cx="2462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9900CC"/>
                </a:solidFill>
              </a:rPr>
              <a:t>W.Satuła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  <a:r>
              <a:rPr lang="pl-PL" sz="1400" dirty="0" err="1" smtClean="0">
                <a:solidFill>
                  <a:srgbClr val="9900CC"/>
                </a:solidFill>
              </a:rPr>
              <a:t>J.Dobaczewski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</a:p>
          <a:p>
            <a:r>
              <a:rPr lang="pl-PL" sz="1400" dirty="0" err="1" smtClean="0">
                <a:solidFill>
                  <a:srgbClr val="9900CC"/>
                </a:solidFill>
              </a:rPr>
              <a:t>W.Nazarewicz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  <a:r>
              <a:rPr lang="pl-PL" sz="1400" dirty="0" err="1" smtClean="0">
                <a:solidFill>
                  <a:srgbClr val="9900CC"/>
                </a:solidFill>
              </a:rPr>
              <a:t>M.Rafalski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</a:p>
          <a:p>
            <a:r>
              <a:rPr lang="pl-PL" sz="1400" dirty="0" smtClean="0">
                <a:solidFill>
                  <a:srgbClr val="9900CC"/>
                </a:solidFill>
              </a:rPr>
              <a:t>PRL106 (2011) 132502</a:t>
            </a:r>
            <a:endParaRPr lang="pl-PL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159"/>
          <p:cNvCxnSpPr/>
          <p:nvPr/>
        </p:nvCxnSpPr>
        <p:spPr>
          <a:xfrm rot="5400000" flipH="1" flipV="1">
            <a:off x="2874962" y="2978151"/>
            <a:ext cx="29527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161"/>
          <p:cNvCxnSpPr/>
          <p:nvPr/>
        </p:nvCxnSpPr>
        <p:spPr>
          <a:xfrm rot="5400000" flipH="1" flipV="1">
            <a:off x="3525838" y="3681413"/>
            <a:ext cx="30480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164"/>
          <p:cNvCxnSpPr/>
          <p:nvPr/>
        </p:nvCxnSpPr>
        <p:spPr>
          <a:xfrm rot="5400000" flipH="1" flipV="1">
            <a:off x="3680618" y="3593307"/>
            <a:ext cx="284163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170"/>
          <p:cNvCxnSpPr/>
          <p:nvPr/>
        </p:nvCxnSpPr>
        <p:spPr>
          <a:xfrm rot="5400000" flipH="1" flipV="1">
            <a:off x="3472657" y="3766344"/>
            <a:ext cx="342741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174"/>
          <p:cNvCxnSpPr/>
          <p:nvPr/>
        </p:nvCxnSpPr>
        <p:spPr>
          <a:xfrm rot="5400000" flipH="1" flipV="1">
            <a:off x="4818856" y="2739232"/>
            <a:ext cx="2157413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176"/>
          <p:cNvCxnSpPr/>
          <p:nvPr/>
        </p:nvCxnSpPr>
        <p:spPr>
          <a:xfrm rot="5400000" flipH="1" flipV="1">
            <a:off x="5647531" y="4279107"/>
            <a:ext cx="1954213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309813" y="5938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09813" y="5367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309813" y="4795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309813" y="4224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309813" y="3652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309813" y="3081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309813" y="2509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309813" y="1938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309813" y="1366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309813" y="58261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2309813" y="57150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2309813" y="55895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2309813" y="54784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2309813" y="52546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309813" y="51435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2309813" y="50180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2309813" y="49069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2309813" y="46831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309813" y="45720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2309813" y="44465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2309813" y="43354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2309813" y="41116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2309813" y="40005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2309813" y="38750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2309813" y="37639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2309813" y="35401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2309813" y="34290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2309813" y="33035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2309813" y="31924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2309813" y="29686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2309813" y="28575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2309813" y="27320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2309813" y="26209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2309813" y="23971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2309813" y="22860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2309813" y="21605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2309813" y="20494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2309813" y="1825625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2309813" y="1714500"/>
            <a:ext cx="41275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2309813" y="1589088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2309813" y="1477963"/>
            <a:ext cx="41275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H="1">
            <a:off x="7253288" y="5938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flipH="1">
            <a:off x="7253288" y="5367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 flipH="1">
            <a:off x="7253288" y="4795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 flipH="1">
            <a:off x="7253288" y="4224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H="1">
            <a:off x="7253288" y="3652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H="1">
            <a:off x="7253288" y="3081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 flipH="1">
            <a:off x="7253288" y="2509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 flipH="1">
            <a:off x="7253288" y="19383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 flipH="1">
            <a:off x="7253288" y="1366838"/>
            <a:ext cx="84137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 flipH="1">
            <a:off x="7294563" y="58261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 flipH="1">
            <a:off x="7294563" y="57150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>
            <a:off x="7294563" y="55895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 flipH="1">
            <a:off x="7294563" y="54784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 flipH="1">
            <a:off x="7294563" y="52546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H="1">
            <a:off x="7294563" y="51435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 flipH="1">
            <a:off x="7294563" y="50180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8" name="Line 62"/>
          <p:cNvSpPr>
            <a:spLocks noChangeShapeType="1"/>
          </p:cNvSpPr>
          <p:nvPr/>
        </p:nvSpPr>
        <p:spPr bwMode="auto">
          <a:xfrm flipH="1">
            <a:off x="7294563" y="49069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 flipH="1">
            <a:off x="7294563" y="46831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 flipH="1">
            <a:off x="7294563" y="45720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 flipH="1">
            <a:off x="7294563" y="44465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 flipH="1">
            <a:off x="7294563" y="43354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H="1">
            <a:off x="7294563" y="41116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" name="Line 68"/>
          <p:cNvSpPr>
            <a:spLocks noChangeShapeType="1"/>
          </p:cNvSpPr>
          <p:nvPr/>
        </p:nvSpPr>
        <p:spPr bwMode="auto">
          <a:xfrm flipH="1">
            <a:off x="7294563" y="40005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 flipH="1">
            <a:off x="7294563" y="38750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6" name="Line 70"/>
          <p:cNvSpPr>
            <a:spLocks noChangeShapeType="1"/>
          </p:cNvSpPr>
          <p:nvPr/>
        </p:nvSpPr>
        <p:spPr bwMode="auto">
          <a:xfrm flipH="1">
            <a:off x="7294563" y="37639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7" name="Line 71"/>
          <p:cNvSpPr>
            <a:spLocks noChangeShapeType="1"/>
          </p:cNvSpPr>
          <p:nvPr/>
        </p:nvSpPr>
        <p:spPr bwMode="auto">
          <a:xfrm flipH="1">
            <a:off x="7294563" y="35401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8" name="Line 72"/>
          <p:cNvSpPr>
            <a:spLocks noChangeShapeType="1"/>
          </p:cNvSpPr>
          <p:nvPr/>
        </p:nvSpPr>
        <p:spPr bwMode="auto">
          <a:xfrm flipH="1">
            <a:off x="7294563" y="34290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9" name="Line 73"/>
          <p:cNvSpPr>
            <a:spLocks noChangeShapeType="1"/>
          </p:cNvSpPr>
          <p:nvPr/>
        </p:nvSpPr>
        <p:spPr bwMode="auto">
          <a:xfrm flipH="1">
            <a:off x="7294563" y="33035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0" name="Line 74"/>
          <p:cNvSpPr>
            <a:spLocks noChangeShapeType="1"/>
          </p:cNvSpPr>
          <p:nvPr/>
        </p:nvSpPr>
        <p:spPr bwMode="auto">
          <a:xfrm flipH="1">
            <a:off x="7294563" y="31924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" name="Line 75"/>
          <p:cNvSpPr>
            <a:spLocks noChangeShapeType="1"/>
          </p:cNvSpPr>
          <p:nvPr/>
        </p:nvSpPr>
        <p:spPr bwMode="auto">
          <a:xfrm flipH="1">
            <a:off x="7294563" y="29686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" name="Line 76"/>
          <p:cNvSpPr>
            <a:spLocks noChangeShapeType="1"/>
          </p:cNvSpPr>
          <p:nvPr/>
        </p:nvSpPr>
        <p:spPr bwMode="auto">
          <a:xfrm flipH="1">
            <a:off x="7294563" y="28575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3" name="Line 77"/>
          <p:cNvSpPr>
            <a:spLocks noChangeShapeType="1"/>
          </p:cNvSpPr>
          <p:nvPr/>
        </p:nvSpPr>
        <p:spPr bwMode="auto">
          <a:xfrm flipH="1">
            <a:off x="7294563" y="27320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4" name="Line 78"/>
          <p:cNvSpPr>
            <a:spLocks noChangeShapeType="1"/>
          </p:cNvSpPr>
          <p:nvPr/>
        </p:nvSpPr>
        <p:spPr bwMode="auto">
          <a:xfrm flipH="1">
            <a:off x="7294563" y="26209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5" name="Line 79"/>
          <p:cNvSpPr>
            <a:spLocks noChangeShapeType="1"/>
          </p:cNvSpPr>
          <p:nvPr/>
        </p:nvSpPr>
        <p:spPr bwMode="auto">
          <a:xfrm flipH="1">
            <a:off x="7294563" y="23971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" name="Line 80"/>
          <p:cNvSpPr>
            <a:spLocks noChangeShapeType="1"/>
          </p:cNvSpPr>
          <p:nvPr/>
        </p:nvSpPr>
        <p:spPr bwMode="auto">
          <a:xfrm flipH="1">
            <a:off x="7294563" y="22860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7" name="Line 81"/>
          <p:cNvSpPr>
            <a:spLocks noChangeShapeType="1"/>
          </p:cNvSpPr>
          <p:nvPr/>
        </p:nvSpPr>
        <p:spPr bwMode="auto">
          <a:xfrm flipH="1">
            <a:off x="7294563" y="21605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8" name="Line 82"/>
          <p:cNvSpPr>
            <a:spLocks noChangeShapeType="1"/>
          </p:cNvSpPr>
          <p:nvPr/>
        </p:nvSpPr>
        <p:spPr bwMode="auto">
          <a:xfrm flipH="1">
            <a:off x="7294563" y="20494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9" name="Line 83"/>
          <p:cNvSpPr>
            <a:spLocks noChangeShapeType="1"/>
          </p:cNvSpPr>
          <p:nvPr/>
        </p:nvSpPr>
        <p:spPr bwMode="auto">
          <a:xfrm flipH="1">
            <a:off x="7294563" y="1825625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0" name="Line 84"/>
          <p:cNvSpPr>
            <a:spLocks noChangeShapeType="1"/>
          </p:cNvSpPr>
          <p:nvPr/>
        </p:nvSpPr>
        <p:spPr bwMode="auto">
          <a:xfrm flipH="1">
            <a:off x="7294563" y="1714500"/>
            <a:ext cx="42862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1" name="Line 85"/>
          <p:cNvSpPr>
            <a:spLocks noChangeShapeType="1"/>
          </p:cNvSpPr>
          <p:nvPr/>
        </p:nvSpPr>
        <p:spPr bwMode="auto">
          <a:xfrm flipH="1">
            <a:off x="7294563" y="1589088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" name="Line 86"/>
          <p:cNvSpPr>
            <a:spLocks noChangeShapeType="1"/>
          </p:cNvSpPr>
          <p:nvPr/>
        </p:nvSpPr>
        <p:spPr bwMode="auto">
          <a:xfrm flipH="1">
            <a:off x="7294563" y="1477963"/>
            <a:ext cx="4286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3" name="Line 87"/>
          <p:cNvSpPr>
            <a:spLocks noChangeShapeType="1"/>
          </p:cNvSpPr>
          <p:nvPr/>
        </p:nvSpPr>
        <p:spPr bwMode="auto">
          <a:xfrm flipV="1">
            <a:off x="2309813" y="5854700"/>
            <a:ext cx="1587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4" name="Line 88"/>
          <p:cNvSpPr>
            <a:spLocks noChangeShapeType="1"/>
          </p:cNvSpPr>
          <p:nvPr/>
        </p:nvSpPr>
        <p:spPr bwMode="auto">
          <a:xfrm flipV="1">
            <a:off x="3022600" y="5854700"/>
            <a:ext cx="1588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" name="Line 89"/>
          <p:cNvSpPr>
            <a:spLocks noChangeShapeType="1"/>
          </p:cNvSpPr>
          <p:nvPr/>
        </p:nvSpPr>
        <p:spPr bwMode="auto">
          <a:xfrm flipV="1">
            <a:off x="3748088" y="5854700"/>
            <a:ext cx="1587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6" name="Line 90"/>
          <p:cNvSpPr>
            <a:spLocks noChangeShapeType="1"/>
          </p:cNvSpPr>
          <p:nvPr/>
        </p:nvSpPr>
        <p:spPr bwMode="auto">
          <a:xfrm flipV="1">
            <a:off x="4460875" y="5854700"/>
            <a:ext cx="1588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7" name="Line 91"/>
          <p:cNvSpPr>
            <a:spLocks noChangeShapeType="1"/>
          </p:cNvSpPr>
          <p:nvPr/>
        </p:nvSpPr>
        <p:spPr bwMode="auto">
          <a:xfrm flipV="1">
            <a:off x="5186363" y="5854700"/>
            <a:ext cx="1587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8" name="Line 92"/>
          <p:cNvSpPr>
            <a:spLocks noChangeShapeType="1"/>
          </p:cNvSpPr>
          <p:nvPr/>
        </p:nvSpPr>
        <p:spPr bwMode="auto">
          <a:xfrm flipV="1">
            <a:off x="5899150" y="5854700"/>
            <a:ext cx="1588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9" name="Line 93"/>
          <p:cNvSpPr>
            <a:spLocks noChangeShapeType="1"/>
          </p:cNvSpPr>
          <p:nvPr/>
        </p:nvSpPr>
        <p:spPr bwMode="auto">
          <a:xfrm flipV="1">
            <a:off x="6624638" y="5854700"/>
            <a:ext cx="1587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0" name="Line 94"/>
          <p:cNvSpPr>
            <a:spLocks noChangeShapeType="1"/>
          </p:cNvSpPr>
          <p:nvPr/>
        </p:nvSpPr>
        <p:spPr bwMode="auto">
          <a:xfrm flipV="1">
            <a:off x="7337425" y="5854700"/>
            <a:ext cx="1588" cy="8413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1" name="Line 95"/>
          <p:cNvSpPr>
            <a:spLocks noChangeShapeType="1"/>
          </p:cNvSpPr>
          <p:nvPr/>
        </p:nvSpPr>
        <p:spPr bwMode="auto">
          <a:xfrm>
            <a:off x="2309813" y="1366838"/>
            <a:ext cx="1587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" name="Line 96"/>
          <p:cNvSpPr>
            <a:spLocks noChangeShapeType="1"/>
          </p:cNvSpPr>
          <p:nvPr/>
        </p:nvSpPr>
        <p:spPr bwMode="auto">
          <a:xfrm>
            <a:off x="3022600" y="1366838"/>
            <a:ext cx="1588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" name="Line 97"/>
          <p:cNvSpPr>
            <a:spLocks noChangeShapeType="1"/>
          </p:cNvSpPr>
          <p:nvPr/>
        </p:nvSpPr>
        <p:spPr bwMode="auto">
          <a:xfrm>
            <a:off x="3748088" y="1366838"/>
            <a:ext cx="1587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4" name="Line 98"/>
          <p:cNvSpPr>
            <a:spLocks noChangeShapeType="1"/>
          </p:cNvSpPr>
          <p:nvPr/>
        </p:nvSpPr>
        <p:spPr bwMode="auto">
          <a:xfrm>
            <a:off x="4460875" y="1366838"/>
            <a:ext cx="1588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5" name="Line 99"/>
          <p:cNvSpPr>
            <a:spLocks noChangeShapeType="1"/>
          </p:cNvSpPr>
          <p:nvPr/>
        </p:nvSpPr>
        <p:spPr bwMode="auto">
          <a:xfrm>
            <a:off x="5186363" y="1366838"/>
            <a:ext cx="1587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6" name="Line 100"/>
          <p:cNvSpPr>
            <a:spLocks noChangeShapeType="1"/>
          </p:cNvSpPr>
          <p:nvPr/>
        </p:nvSpPr>
        <p:spPr bwMode="auto">
          <a:xfrm>
            <a:off x="5899150" y="1366838"/>
            <a:ext cx="1588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7" name="Line 101"/>
          <p:cNvSpPr>
            <a:spLocks noChangeShapeType="1"/>
          </p:cNvSpPr>
          <p:nvPr/>
        </p:nvSpPr>
        <p:spPr bwMode="auto">
          <a:xfrm>
            <a:off x="6624638" y="1366838"/>
            <a:ext cx="1587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8" name="Line 102"/>
          <p:cNvSpPr>
            <a:spLocks noChangeShapeType="1"/>
          </p:cNvSpPr>
          <p:nvPr/>
        </p:nvSpPr>
        <p:spPr bwMode="auto">
          <a:xfrm>
            <a:off x="7337425" y="1366838"/>
            <a:ext cx="1588" cy="8255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9" name="Line 103"/>
          <p:cNvSpPr>
            <a:spLocks noChangeShapeType="1"/>
          </p:cNvSpPr>
          <p:nvPr/>
        </p:nvSpPr>
        <p:spPr bwMode="auto">
          <a:xfrm flipV="1">
            <a:off x="2309813" y="1366838"/>
            <a:ext cx="1587" cy="457200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" name="Line 104"/>
          <p:cNvSpPr>
            <a:spLocks noChangeShapeType="1"/>
          </p:cNvSpPr>
          <p:nvPr/>
        </p:nvSpPr>
        <p:spPr bwMode="auto">
          <a:xfrm flipV="1">
            <a:off x="7337425" y="1366838"/>
            <a:ext cx="1588" cy="4572000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1" name="Line 105"/>
          <p:cNvSpPr>
            <a:spLocks noChangeShapeType="1"/>
          </p:cNvSpPr>
          <p:nvPr/>
        </p:nvSpPr>
        <p:spPr bwMode="auto">
          <a:xfrm>
            <a:off x="2309813" y="5938838"/>
            <a:ext cx="502761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" name="Line 106"/>
          <p:cNvSpPr>
            <a:spLocks noChangeShapeType="1"/>
          </p:cNvSpPr>
          <p:nvPr/>
        </p:nvSpPr>
        <p:spPr bwMode="auto">
          <a:xfrm>
            <a:off x="2309813" y="1366838"/>
            <a:ext cx="5027612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2979738" y="2941638"/>
            <a:ext cx="84137" cy="82550"/>
          </a:xfrm>
          <a:prstGeom prst="ellipse">
            <a:avLst/>
          </a:pr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5145088" y="3721100"/>
            <a:ext cx="84137" cy="84138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5" name="Oval 109"/>
          <p:cNvSpPr>
            <a:spLocks noChangeArrowheads="1"/>
          </p:cNvSpPr>
          <p:nvPr/>
        </p:nvSpPr>
        <p:spPr bwMode="auto">
          <a:xfrm>
            <a:off x="5856288" y="2690813"/>
            <a:ext cx="84137" cy="825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6" name="Oval 110"/>
          <p:cNvSpPr>
            <a:spLocks noChangeArrowheads="1"/>
          </p:cNvSpPr>
          <p:nvPr/>
        </p:nvSpPr>
        <p:spPr bwMode="auto">
          <a:xfrm>
            <a:off x="3636963" y="3638550"/>
            <a:ext cx="82550" cy="82550"/>
          </a:xfrm>
          <a:prstGeom prst="ellipse">
            <a:avLst/>
          </a:pr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776663" y="3554413"/>
            <a:ext cx="82550" cy="84137"/>
          </a:xfrm>
          <a:prstGeom prst="ellipse">
            <a:avLst/>
          </a:prstGeom>
          <a:solidFill>
            <a:srgbClr val="000000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0" name="Oval 114"/>
          <p:cNvSpPr>
            <a:spLocks noChangeArrowheads="1"/>
          </p:cNvSpPr>
          <p:nvPr/>
        </p:nvSpPr>
        <p:spPr bwMode="auto">
          <a:xfrm>
            <a:off x="6583363" y="4237038"/>
            <a:ext cx="84137" cy="84137"/>
          </a:xfrm>
          <a:prstGeom prst="ellipse">
            <a:avLst/>
          </a:prstGeom>
          <a:solidFill>
            <a:schemeClr val="bg1"/>
          </a:solidFill>
          <a:ln w="9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1" name="Line 115"/>
          <p:cNvSpPr>
            <a:spLocks noChangeShapeType="1"/>
          </p:cNvSpPr>
          <p:nvPr/>
        </p:nvSpPr>
        <p:spPr bwMode="auto">
          <a:xfrm>
            <a:off x="2952750" y="2830513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" name="Line 116"/>
          <p:cNvSpPr>
            <a:spLocks noChangeShapeType="1"/>
          </p:cNvSpPr>
          <p:nvPr/>
        </p:nvSpPr>
        <p:spPr bwMode="auto">
          <a:xfrm>
            <a:off x="5116513" y="2049463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" name="Line 117"/>
          <p:cNvSpPr>
            <a:spLocks noChangeShapeType="1"/>
          </p:cNvSpPr>
          <p:nvPr/>
        </p:nvSpPr>
        <p:spPr bwMode="auto">
          <a:xfrm>
            <a:off x="5829300" y="1658938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4" name="Line 118"/>
          <p:cNvSpPr>
            <a:spLocks noChangeShapeType="1"/>
          </p:cNvSpPr>
          <p:nvPr/>
        </p:nvSpPr>
        <p:spPr bwMode="auto">
          <a:xfrm>
            <a:off x="3608388" y="3527425"/>
            <a:ext cx="139700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5" name="Line 119"/>
          <p:cNvSpPr>
            <a:spLocks noChangeShapeType="1"/>
          </p:cNvSpPr>
          <p:nvPr/>
        </p:nvSpPr>
        <p:spPr bwMode="auto">
          <a:xfrm>
            <a:off x="3748088" y="3443288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8" name="Line 122"/>
          <p:cNvSpPr>
            <a:spLocks noChangeShapeType="1"/>
          </p:cNvSpPr>
          <p:nvPr/>
        </p:nvSpPr>
        <p:spPr bwMode="auto">
          <a:xfrm>
            <a:off x="6554788" y="3303588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9" name="Line 123"/>
          <p:cNvSpPr>
            <a:spLocks noChangeShapeType="1"/>
          </p:cNvSpPr>
          <p:nvPr/>
        </p:nvSpPr>
        <p:spPr bwMode="auto">
          <a:xfrm>
            <a:off x="2952750" y="3122613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0" name="Line 124"/>
          <p:cNvSpPr>
            <a:spLocks noChangeShapeType="1"/>
          </p:cNvSpPr>
          <p:nvPr/>
        </p:nvSpPr>
        <p:spPr bwMode="auto">
          <a:xfrm>
            <a:off x="5116513" y="5478463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1" name="Line 125"/>
          <p:cNvSpPr>
            <a:spLocks noChangeShapeType="1"/>
          </p:cNvSpPr>
          <p:nvPr/>
        </p:nvSpPr>
        <p:spPr bwMode="auto">
          <a:xfrm>
            <a:off x="5829300" y="3819525"/>
            <a:ext cx="139700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2" name="Line 126"/>
          <p:cNvSpPr>
            <a:spLocks noChangeShapeType="1"/>
          </p:cNvSpPr>
          <p:nvPr/>
        </p:nvSpPr>
        <p:spPr bwMode="auto">
          <a:xfrm>
            <a:off x="3608388" y="3833813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3" name="Line 127"/>
          <p:cNvSpPr>
            <a:spLocks noChangeShapeType="1"/>
          </p:cNvSpPr>
          <p:nvPr/>
        </p:nvSpPr>
        <p:spPr bwMode="auto">
          <a:xfrm>
            <a:off x="3748088" y="3735388"/>
            <a:ext cx="139700" cy="1587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396383" y="2620963"/>
            <a:ext cx="139700" cy="279400"/>
            <a:chOff x="4321175" y="2620963"/>
            <a:chExt cx="139700" cy="279400"/>
          </a:xfrm>
        </p:grpSpPr>
        <p:cxnSp>
          <p:nvCxnSpPr>
            <p:cNvPr id="6" name="Łącznik prosty 166"/>
            <p:cNvCxnSpPr/>
            <p:nvPr/>
          </p:nvCxnSpPr>
          <p:spPr>
            <a:xfrm rot="5400000" flipH="1" flipV="1">
              <a:off x="4258469" y="2761457"/>
              <a:ext cx="274637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2"/>
            <p:cNvSpPr>
              <a:spLocks noChangeArrowheads="1"/>
            </p:cNvSpPr>
            <p:nvPr/>
          </p:nvSpPr>
          <p:spPr bwMode="auto">
            <a:xfrm>
              <a:off x="4348163" y="2717800"/>
              <a:ext cx="84137" cy="84138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6" name="Line 120"/>
            <p:cNvSpPr>
              <a:spLocks noChangeShapeType="1"/>
            </p:cNvSpPr>
            <p:nvPr/>
          </p:nvSpPr>
          <p:spPr bwMode="auto">
            <a:xfrm>
              <a:off x="4321175" y="2620963"/>
              <a:ext cx="139700" cy="1587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4" name="Line 128"/>
            <p:cNvSpPr>
              <a:spLocks noChangeShapeType="1"/>
            </p:cNvSpPr>
            <p:nvPr/>
          </p:nvSpPr>
          <p:spPr bwMode="auto">
            <a:xfrm>
              <a:off x="4321175" y="2898775"/>
              <a:ext cx="139700" cy="158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6" name="Line 130"/>
          <p:cNvSpPr>
            <a:spLocks noChangeShapeType="1"/>
          </p:cNvSpPr>
          <p:nvPr/>
        </p:nvSpPr>
        <p:spPr bwMode="auto">
          <a:xfrm>
            <a:off x="6554788" y="5254625"/>
            <a:ext cx="139700" cy="1588"/>
          </a:xfrm>
          <a:prstGeom prst="line">
            <a:avLst/>
          </a:prstGeom>
          <a:noFill/>
          <a:ln w="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52" name="Grupa 151"/>
          <p:cNvGrpSpPr/>
          <p:nvPr/>
        </p:nvGrpSpPr>
        <p:grpSpPr>
          <a:xfrm>
            <a:off x="1585913" y="1797050"/>
            <a:ext cx="577850" cy="3714750"/>
            <a:chOff x="1676400" y="1797050"/>
            <a:chExt cx="577850" cy="3714750"/>
          </a:xfrm>
        </p:grpSpPr>
        <p:sp>
          <p:nvSpPr>
            <p:cNvPr id="137" name="Rectangle 67"/>
            <p:cNvSpPr>
              <a:spLocks noChangeArrowheads="1"/>
            </p:cNvSpPr>
            <p:nvPr/>
          </p:nvSpPr>
          <p:spPr bwMode="auto">
            <a:xfrm>
              <a:off x="1676400" y="520700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0.970</a:t>
              </a:r>
              <a:endParaRPr lang="pl-PL" sz="2000" b="1"/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1682750" y="464820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0.971</a:t>
              </a:r>
              <a:endParaRPr lang="pl-PL" sz="2000" b="1"/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1682750" y="4098925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0.972</a:t>
              </a:r>
              <a:endParaRPr lang="pl-PL" sz="2000" b="1"/>
            </a:p>
          </p:txBody>
        </p:sp>
        <p:sp>
          <p:nvSpPr>
            <p:cNvPr id="140" name="Rectangle 70"/>
            <p:cNvSpPr>
              <a:spLocks noChangeArrowheads="1"/>
            </p:cNvSpPr>
            <p:nvPr/>
          </p:nvSpPr>
          <p:spPr bwMode="auto">
            <a:xfrm>
              <a:off x="1682750" y="3482975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0.973</a:t>
              </a:r>
              <a:endParaRPr lang="pl-PL" sz="2000" b="1"/>
            </a:p>
          </p:txBody>
        </p:sp>
        <p:sp>
          <p:nvSpPr>
            <p:cNvPr id="141" name="Rectangle 71"/>
            <p:cNvSpPr>
              <a:spLocks noChangeArrowheads="1"/>
            </p:cNvSpPr>
            <p:nvPr/>
          </p:nvSpPr>
          <p:spPr bwMode="auto">
            <a:xfrm>
              <a:off x="1682750" y="295275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0.974</a:t>
              </a:r>
              <a:endParaRPr lang="pl-PL" sz="2000" b="1"/>
            </a:p>
          </p:txBody>
        </p:sp>
        <p:sp>
          <p:nvSpPr>
            <p:cNvPr id="142" name="Rectangle 72"/>
            <p:cNvSpPr>
              <a:spLocks noChangeArrowheads="1"/>
            </p:cNvSpPr>
            <p:nvPr/>
          </p:nvSpPr>
          <p:spPr bwMode="auto">
            <a:xfrm>
              <a:off x="1682750" y="235585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0.975</a:t>
              </a:r>
              <a:endParaRPr lang="pl-PL" sz="2000" b="1"/>
            </a:p>
          </p:txBody>
        </p:sp>
        <p:sp>
          <p:nvSpPr>
            <p:cNvPr id="143" name="Rectangle 73"/>
            <p:cNvSpPr>
              <a:spLocks noChangeArrowheads="1"/>
            </p:cNvSpPr>
            <p:nvPr/>
          </p:nvSpPr>
          <p:spPr bwMode="auto">
            <a:xfrm>
              <a:off x="1682750" y="179705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sz="2000" b="1">
                  <a:solidFill>
                    <a:srgbClr val="000000"/>
                  </a:solidFill>
                </a:rPr>
                <a:t>0.976</a:t>
              </a:r>
              <a:endParaRPr lang="pl-PL" sz="2000" b="1"/>
            </a:p>
          </p:txBody>
        </p:sp>
      </p:grpSp>
      <p:sp>
        <p:nvSpPr>
          <p:cNvPr id="144" name="Text Box 107"/>
          <p:cNvSpPr txBox="1">
            <a:spLocks noChangeArrowheads="1"/>
          </p:cNvSpPr>
          <p:nvPr/>
        </p:nvSpPr>
        <p:spPr bwMode="auto">
          <a:xfrm rot="16200000">
            <a:off x="545840" y="3387437"/>
            <a:ext cx="927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3200" b="1" dirty="0"/>
              <a:t>|</a:t>
            </a:r>
            <a:r>
              <a:rPr lang="pl-PL" sz="3200" b="1" dirty="0" err="1"/>
              <a:t>V</a:t>
            </a:r>
            <a:r>
              <a:rPr lang="pl-PL" sz="3200" b="1" baseline="-25000" dirty="0" err="1"/>
              <a:t>ud</a:t>
            </a:r>
            <a:r>
              <a:rPr lang="pl-PL" sz="3200" b="1" dirty="0"/>
              <a:t>|</a:t>
            </a:r>
          </a:p>
        </p:txBody>
      </p:sp>
      <p:sp>
        <p:nvSpPr>
          <p:cNvPr id="145" name="Text Box 108"/>
          <p:cNvSpPr txBox="1">
            <a:spLocks noChangeArrowheads="1"/>
          </p:cNvSpPr>
          <p:nvPr/>
        </p:nvSpPr>
        <p:spPr bwMode="auto">
          <a:xfrm>
            <a:off x="2588957" y="4573588"/>
            <a:ext cx="2318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800" b="1" dirty="0" err="1"/>
              <a:t>superallowed</a:t>
            </a:r>
            <a:r>
              <a:rPr lang="pl-PL" sz="1800" b="1" dirty="0"/>
              <a:t> </a:t>
            </a:r>
            <a:r>
              <a:rPr lang="pl-PL" sz="1800" b="1" dirty="0">
                <a:latin typeface="Symbol" pitchFamily="18" charset="2"/>
              </a:rPr>
              <a:t>b</a:t>
            </a:r>
            <a:r>
              <a:rPr lang="pl-PL" sz="1800" b="1" dirty="0"/>
              <a:t>-</a:t>
            </a:r>
            <a:r>
              <a:rPr lang="pl-PL" sz="1800" b="1" dirty="0" err="1"/>
              <a:t>decay</a:t>
            </a:r>
            <a:endParaRPr lang="pl-PL" sz="1800" b="1" dirty="0"/>
          </a:p>
        </p:txBody>
      </p:sp>
      <p:sp>
        <p:nvSpPr>
          <p:cNvPr id="146" name="Text Box 109"/>
          <p:cNvSpPr txBox="1">
            <a:spLocks noChangeArrowheads="1"/>
          </p:cNvSpPr>
          <p:nvPr/>
        </p:nvSpPr>
        <p:spPr bwMode="auto">
          <a:xfrm>
            <a:off x="4727575" y="5513388"/>
            <a:ext cx="84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400" b="1">
                <a:latin typeface="Symbol" pitchFamily="18" charset="2"/>
              </a:rPr>
              <a:t>p</a:t>
            </a:r>
            <a:r>
              <a:rPr lang="pl-PL" sz="1400" b="1" baseline="30000"/>
              <a:t>+</a:t>
            </a:r>
            <a:r>
              <a:rPr lang="pl-PL" sz="1400" b="1"/>
              <a:t>-decay</a:t>
            </a:r>
          </a:p>
        </p:txBody>
      </p:sp>
      <p:sp>
        <p:nvSpPr>
          <p:cNvPr id="147" name="Text Box 110"/>
          <p:cNvSpPr txBox="1">
            <a:spLocks noChangeArrowheads="1"/>
          </p:cNvSpPr>
          <p:nvPr/>
        </p:nvSpPr>
        <p:spPr bwMode="auto">
          <a:xfrm>
            <a:off x="5489575" y="3875088"/>
            <a:ext cx="769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sz="1400" b="1">
                <a:latin typeface="Symbol" pitchFamily="18" charset="2"/>
              </a:rPr>
              <a:t>n</a:t>
            </a:r>
            <a:r>
              <a:rPr lang="pl-PL" sz="1400" b="1"/>
              <a:t>-decay</a:t>
            </a:r>
          </a:p>
        </p:txBody>
      </p:sp>
      <p:sp>
        <p:nvSpPr>
          <p:cNvPr id="148" name="Text Box 111"/>
          <p:cNvSpPr txBox="1">
            <a:spLocks noChangeArrowheads="1"/>
          </p:cNvSpPr>
          <p:nvPr/>
        </p:nvSpPr>
        <p:spPr bwMode="auto">
          <a:xfrm>
            <a:off x="6032500" y="5278438"/>
            <a:ext cx="1200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pl-PL" sz="1400" b="1"/>
              <a:t>T=1/2 mirror</a:t>
            </a:r>
          </a:p>
          <a:p>
            <a:pPr algn="ctr" eaLnBrk="1" hangingPunct="1"/>
            <a:r>
              <a:rPr lang="pl-PL" sz="1400" b="1">
                <a:latin typeface="Symbol" pitchFamily="18" charset="2"/>
              </a:rPr>
              <a:t>b</a:t>
            </a:r>
            <a:r>
              <a:rPr lang="pl-PL" sz="1400" b="1"/>
              <a:t>-transitions</a:t>
            </a:r>
          </a:p>
        </p:txBody>
      </p:sp>
      <p:sp>
        <p:nvSpPr>
          <p:cNvPr id="153" name="pole tekstowe 152"/>
          <p:cNvSpPr txBox="1"/>
          <p:nvPr/>
        </p:nvSpPr>
        <p:spPr>
          <a:xfrm>
            <a:off x="2479029" y="2430403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H&amp;T’08</a:t>
            </a:r>
            <a:endParaRPr lang="pl-PL" dirty="0"/>
          </a:p>
        </p:txBody>
      </p:sp>
      <p:sp>
        <p:nvSpPr>
          <p:cNvPr id="154" name="pole tekstowe 153"/>
          <p:cNvSpPr txBox="1"/>
          <p:nvPr/>
        </p:nvSpPr>
        <p:spPr>
          <a:xfrm>
            <a:off x="3021806" y="387508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Liang et al.</a:t>
            </a:r>
            <a:endParaRPr lang="pl-PL" dirty="0"/>
          </a:p>
        </p:txBody>
      </p:sp>
      <p:sp>
        <p:nvSpPr>
          <p:cNvPr id="156" name="pole tekstowe 155"/>
          <p:cNvSpPr txBox="1"/>
          <p:nvPr/>
        </p:nvSpPr>
        <p:spPr>
          <a:xfrm>
            <a:off x="4025247" y="2904470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</a:t>
            </a:r>
            <a:endParaRPr lang="pl-P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9" name="Łącznik prosty ze strzałką 148"/>
          <p:cNvCxnSpPr/>
          <p:nvPr/>
        </p:nvCxnSpPr>
        <p:spPr bwMode="auto">
          <a:xfrm>
            <a:off x="4462463" y="1714500"/>
            <a:ext cx="0" cy="7159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CC"/>
            </a:solidFill>
            <a:prstDash val="solid"/>
            <a:miter lim="800000"/>
            <a:headEnd type="none" w="med" len="med"/>
            <a:tailEnd type="arrow" w="lg" len="lg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cxnSp>
    </p:spTree>
    <p:extLst>
      <p:ext uri="{BB962C8B-B14F-4D97-AF65-F5344CB8AC3E}">
        <p14:creationId xmlns:p14="http://schemas.microsoft.com/office/powerpoint/2010/main" val="17874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803" y="104805"/>
            <a:ext cx="9138164" cy="6324570"/>
            <a:chOff x="6803" y="104805"/>
            <a:chExt cx="9138164" cy="6324570"/>
          </a:xfrm>
        </p:grpSpPr>
        <p:sp>
          <p:nvSpPr>
            <p:cNvPr id="3" name="Dowolny kształt 2"/>
            <p:cNvSpPr/>
            <p:nvPr/>
          </p:nvSpPr>
          <p:spPr>
            <a:xfrm>
              <a:off x="1741568" y="1866216"/>
              <a:ext cx="3819582" cy="3262591"/>
            </a:xfrm>
            <a:custGeom>
              <a:avLst/>
              <a:gdLst>
                <a:gd name="connsiteX0" fmla="*/ 19050 w 3914775"/>
                <a:gd name="connsiteY0" fmla="*/ 3476625 h 3476625"/>
                <a:gd name="connsiteX1" fmla="*/ 257175 w 3914775"/>
                <a:gd name="connsiteY1" fmla="*/ 3409950 h 3476625"/>
                <a:gd name="connsiteX2" fmla="*/ 762000 w 3914775"/>
                <a:gd name="connsiteY2" fmla="*/ 3200400 h 3476625"/>
                <a:gd name="connsiteX3" fmla="*/ 895350 w 3914775"/>
                <a:gd name="connsiteY3" fmla="*/ 3305175 h 3476625"/>
                <a:gd name="connsiteX4" fmla="*/ 1390650 w 3914775"/>
                <a:gd name="connsiteY4" fmla="*/ 2800350 h 3476625"/>
                <a:gd name="connsiteX5" fmla="*/ 1524000 w 3914775"/>
                <a:gd name="connsiteY5" fmla="*/ 3228975 h 3476625"/>
                <a:gd name="connsiteX6" fmla="*/ 1905000 w 3914775"/>
                <a:gd name="connsiteY6" fmla="*/ 2705100 h 3476625"/>
                <a:gd name="connsiteX7" fmla="*/ 2162175 w 3914775"/>
                <a:gd name="connsiteY7" fmla="*/ 2705100 h 3476625"/>
                <a:gd name="connsiteX8" fmla="*/ 2409825 w 3914775"/>
                <a:gd name="connsiteY8" fmla="*/ 2819400 h 3476625"/>
                <a:gd name="connsiteX9" fmla="*/ 2657475 w 3914775"/>
                <a:gd name="connsiteY9" fmla="*/ 2695575 h 3476625"/>
                <a:gd name="connsiteX10" fmla="*/ 3171825 w 3914775"/>
                <a:gd name="connsiteY10" fmla="*/ 1314450 h 3476625"/>
                <a:gd name="connsiteX11" fmla="*/ 3914775 w 3914775"/>
                <a:gd name="connsiteY11" fmla="*/ 1000125 h 3476625"/>
                <a:gd name="connsiteX12" fmla="*/ 3914775 w 3914775"/>
                <a:gd name="connsiteY12" fmla="*/ 0 h 3476625"/>
                <a:gd name="connsiteX13" fmla="*/ 3162300 w 3914775"/>
                <a:gd name="connsiteY13" fmla="*/ 962025 h 3476625"/>
                <a:gd name="connsiteX14" fmla="*/ 2667000 w 3914775"/>
                <a:gd name="connsiteY14" fmla="*/ 2381250 h 3476625"/>
                <a:gd name="connsiteX15" fmla="*/ 2409825 w 3914775"/>
                <a:gd name="connsiteY15" fmla="*/ 2533650 h 3476625"/>
                <a:gd name="connsiteX16" fmla="*/ 2162175 w 3914775"/>
                <a:gd name="connsiteY16" fmla="*/ 2476500 h 3476625"/>
                <a:gd name="connsiteX17" fmla="*/ 1905000 w 3914775"/>
                <a:gd name="connsiteY17" fmla="*/ 2457450 h 3476625"/>
                <a:gd name="connsiteX18" fmla="*/ 1533525 w 3914775"/>
                <a:gd name="connsiteY18" fmla="*/ 2238375 h 3476625"/>
                <a:gd name="connsiteX19" fmla="*/ 1400175 w 3914775"/>
                <a:gd name="connsiteY19" fmla="*/ 2619375 h 3476625"/>
                <a:gd name="connsiteX20" fmla="*/ 904875 w 3914775"/>
                <a:gd name="connsiteY20" fmla="*/ 3152775 h 3476625"/>
                <a:gd name="connsiteX21" fmla="*/ 781050 w 3914775"/>
                <a:gd name="connsiteY21" fmla="*/ 2343150 h 3476625"/>
                <a:gd name="connsiteX22" fmla="*/ 276225 w 3914775"/>
                <a:gd name="connsiteY22" fmla="*/ 3048000 h 3476625"/>
                <a:gd name="connsiteX23" fmla="*/ 0 w 3914775"/>
                <a:gd name="connsiteY23" fmla="*/ 2933700 h 3476625"/>
                <a:gd name="connsiteX24" fmla="*/ 19050 w 3914775"/>
                <a:gd name="connsiteY24" fmla="*/ 3476625 h 34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4775" h="3476625">
                  <a:moveTo>
                    <a:pt x="19050" y="3476625"/>
                  </a:moveTo>
                  <a:lnTo>
                    <a:pt x="257175" y="3409950"/>
                  </a:lnTo>
                  <a:lnTo>
                    <a:pt x="762000" y="3200400"/>
                  </a:lnTo>
                  <a:lnTo>
                    <a:pt x="895350" y="3305175"/>
                  </a:lnTo>
                  <a:lnTo>
                    <a:pt x="1390650" y="2800350"/>
                  </a:lnTo>
                  <a:lnTo>
                    <a:pt x="1524000" y="3228975"/>
                  </a:lnTo>
                  <a:lnTo>
                    <a:pt x="1905000" y="2705100"/>
                  </a:lnTo>
                  <a:lnTo>
                    <a:pt x="2162175" y="2705100"/>
                  </a:lnTo>
                  <a:lnTo>
                    <a:pt x="2409825" y="2819400"/>
                  </a:lnTo>
                  <a:lnTo>
                    <a:pt x="2657475" y="2695575"/>
                  </a:lnTo>
                  <a:lnTo>
                    <a:pt x="3171825" y="1314450"/>
                  </a:lnTo>
                  <a:lnTo>
                    <a:pt x="3914775" y="1000125"/>
                  </a:lnTo>
                  <a:lnTo>
                    <a:pt x="3914775" y="0"/>
                  </a:lnTo>
                  <a:lnTo>
                    <a:pt x="3162300" y="962025"/>
                  </a:lnTo>
                  <a:lnTo>
                    <a:pt x="2667000" y="2381250"/>
                  </a:lnTo>
                  <a:lnTo>
                    <a:pt x="2409825" y="2533650"/>
                  </a:lnTo>
                  <a:lnTo>
                    <a:pt x="2162175" y="2476500"/>
                  </a:lnTo>
                  <a:lnTo>
                    <a:pt x="1905000" y="2457450"/>
                  </a:lnTo>
                  <a:lnTo>
                    <a:pt x="1533525" y="2238375"/>
                  </a:lnTo>
                  <a:lnTo>
                    <a:pt x="1400175" y="2619375"/>
                  </a:lnTo>
                  <a:lnTo>
                    <a:pt x="904875" y="3152775"/>
                  </a:lnTo>
                  <a:lnTo>
                    <a:pt x="781050" y="2343150"/>
                  </a:lnTo>
                  <a:lnTo>
                    <a:pt x="276225" y="3048000"/>
                  </a:lnTo>
                  <a:lnTo>
                    <a:pt x="0" y="2933700"/>
                  </a:lnTo>
                  <a:lnTo>
                    <a:pt x="19050" y="34766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DDDD">
                    <a:shade val="30000"/>
                    <a:satMod val="115000"/>
                  </a:srgbClr>
                </a:gs>
                <a:gs pos="50000">
                  <a:srgbClr val="DDDDDD">
                    <a:shade val="67500"/>
                    <a:satMod val="115000"/>
                  </a:srgbClr>
                </a:gs>
                <a:gs pos="100000">
                  <a:srgbClr val="DDDDDD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4" name="Łącznik prosty 1"/>
            <p:cNvCxnSpPr/>
            <p:nvPr/>
          </p:nvCxnSpPr>
          <p:spPr>
            <a:xfrm rot="5400000" flipH="1">
              <a:off x="1498699" y="4865864"/>
              <a:ext cx="522909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Łącznik prosty 2"/>
            <p:cNvCxnSpPr/>
            <p:nvPr/>
          </p:nvCxnSpPr>
          <p:spPr>
            <a:xfrm rot="5400000" flipH="1" flipV="1">
              <a:off x="1829537" y="4894169"/>
              <a:ext cx="335198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3"/>
            <p:cNvCxnSpPr/>
            <p:nvPr/>
          </p:nvCxnSpPr>
          <p:spPr>
            <a:xfrm rot="5400000" flipH="1" flipV="1">
              <a:off x="2085989" y="4462674"/>
              <a:ext cx="808943" cy="1084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4"/>
            <p:cNvCxnSpPr/>
            <p:nvPr/>
          </p:nvCxnSpPr>
          <p:spPr>
            <a:xfrm rot="5400000">
              <a:off x="2545990" y="4898639"/>
              <a:ext cx="144507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5"/>
            <p:cNvCxnSpPr/>
            <p:nvPr/>
          </p:nvCxnSpPr>
          <p:spPr>
            <a:xfrm rot="5400000" flipH="1" flipV="1">
              <a:off x="3021289" y="4413719"/>
              <a:ext cx="172813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6"/>
            <p:cNvCxnSpPr/>
            <p:nvPr/>
          </p:nvCxnSpPr>
          <p:spPr>
            <a:xfrm rot="5400000" flipH="1" flipV="1">
              <a:off x="2767545" y="4435321"/>
              <a:ext cx="928125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7"/>
            <p:cNvCxnSpPr/>
            <p:nvPr/>
          </p:nvCxnSpPr>
          <p:spPr>
            <a:xfrm rot="5400000" flipH="1" flipV="1">
              <a:off x="3474839" y="4282531"/>
              <a:ext cx="236874" cy="46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8"/>
            <p:cNvCxnSpPr/>
            <p:nvPr/>
          </p:nvCxnSpPr>
          <p:spPr>
            <a:xfrm rot="16200000" flipV="1">
              <a:off x="3732316" y="4292185"/>
              <a:ext cx="216017" cy="619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9"/>
            <p:cNvCxnSpPr/>
            <p:nvPr/>
          </p:nvCxnSpPr>
          <p:spPr>
            <a:xfrm rot="5400000" flipH="1" flipV="1">
              <a:off x="3956215" y="4374151"/>
              <a:ext cx="259220" cy="464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0"/>
            <p:cNvCxnSpPr/>
            <p:nvPr/>
          </p:nvCxnSpPr>
          <p:spPr>
            <a:xfrm rot="5400000" flipH="1" flipV="1">
              <a:off x="4198050" y="4237182"/>
              <a:ext cx="269647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1"/>
            <p:cNvCxnSpPr/>
            <p:nvPr/>
          </p:nvCxnSpPr>
          <p:spPr>
            <a:xfrm rot="5400000" flipH="1" flipV="1">
              <a:off x="4665155" y="2938105"/>
              <a:ext cx="314341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2"/>
            <p:cNvCxnSpPr/>
            <p:nvPr/>
          </p:nvCxnSpPr>
          <p:spPr>
            <a:xfrm rot="5400000" flipH="1" flipV="1">
              <a:off x="5086659" y="2334749"/>
              <a:ext cx="94898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a 236"/>
            <p:cNvGrpSpPr>
              <a:grpSpLocks/>
            </p:cNvGrpSpPr>
            <p:nvPr/>
          </p:nvGrpSpPr>
          <p:grpSpPr bwMode="auto">
            <a:xfrm>
              <a:off x="3103049" y="4069583"/>
              <a:ext cx="450729" cy="323279"/>
              <a:chOff x="4318960" y="3376373"/>
              <a:chExt cx="462772" cy="344489"/>
            </a:xfrm>
          </p:grpSpPr>
          <p:cxnSp>
            <p:nvCxnSpPr>
              <p:cNvPr id="197" name="Łącznik prosty 14"/>
              <p:cNvCxnSpPr/>
              <p:nvPr/>
            </p:nvCxnSpPr>
            <p:spPr>
              <a:xfrm rot="16200000" flipH="1">
                <a:off x="4544926" y="3306255"/>
                <a:ext cx="166688" cy="306924"/>
              </a:xfrm>
              <a:prstGeom prst="line">
                <a:avLst/>
              </a:prstGeom>
              <a:ln w="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5"/>
              <p:cNvCxnSpPr/>
              <p:nvPr/>
            </p:nvCxnSpPr>
            <p:spPr>
              <a:xfrm rot="5400000">
                <a:off x="4221439" y="3496119"/>
                <a:ext cx="322264" cy="127223"/>
              </a:xfrm>
              <a:prstGeom prst="line">
                <a:avLst/>
              </a:prstGeom>
              <a:ln w="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755508" y="4598450"/>
              <a:ext cx="244726" cy="43054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2000234" y="5028993"/>
              <a:ext cx="491000" cy="105773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2613598" y="4388393"/>
              <a:ext cx="491000" cy="31434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594050" y="4231967"/>
              <a:ext cx="246275" cy="1340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840325" y="4245376"/>
              <a:ext cx="244726" cy="38734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085051" y="4284110"/>
              <a:ext cx="244726" cy="117691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4329777" y="4087460"/>
              <a:ext cx="491000" cy="31434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4820777" y="2190986"/>
              <a:ext cx="735727" cy="189647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142145" y="5553392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142145" y="4689326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1142145" y="3838669"/>
              <a:ext cx="8209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1142145" y="2976094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1142145" y="2125436"/>
              <a:ext cx="8209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1142145" y="1262861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1142145" y="5382068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1142145" y="5212234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1142145" y="5042401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1142145" y="4872567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1142145" y="4519493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142145" y="4349659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1142145" y="4179826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1142145" y="4009992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1142145" y="3668835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1142145" y="3499002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1142145" y="3315761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1142145" y="3145927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1142145" y="2806260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1142145" y="2636427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1142145" y="2465103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142145" y="2295270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1142145" y="1955602"/>
              <a:ext cx="4027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1142145" y="1772362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142145" y="1602528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1142145" y="1432695"/>
              <a:ext cx="4027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5965413" y="5553392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 flipH="1">
              <a:off x="5965413" y="4689326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 flipH="1">
              <a:off x="5965413" y="3838669"/>
              <a:ext cx="8209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H="1">
              <a:off x="5965413" y="2976094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H="1">
              <a:off x="5965413" y="2125436"/>
              <a:ext cx="82091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 flipH="1">
              <a:off x="5965413" y="1262861"/>
              <a:ext cx="82091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>
              <a:off x="6005684" y="5382068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 flipH="1">
              <a:off x="6005684" y="5212234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H="1">
              <a:off x="6005684" y="5042401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 flipH="1">
              <a:off x="6005684" y="4872567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H="1">
              <a:off x="6005684" y="4519493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 flipH="1">
              <a:off x="6005684" y="4349659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 flipH="1">
              <a:off x="6005684" y="4179826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 flipH="1">
              <a:off x="6005684" y="4009992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H="1">
              <a:off x="6005684" y="3668835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 flipH="1">
              <a:off x="6005684" y="3499002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 flipH="1">
              <a:off x="6005684" y="3315761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H="1">
              <a:off x="6005684" y="3145927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 flipH="1">
              <a:off x="6005684" y="2806260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 flipH="1">
              <a:off x="6005684" y="2636427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 flipH="1">
              <a:off x="6005684" y="2465103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 flipH="1">
              <a:off x="6005684" y="2295270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 flipH="1">
              <a:off x="6005684" y="1955602"/>
              <a:ext cx="41820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4" name="Line 66"/>
            <p:cNvSpPr>
              <a:spLocks noChangeShapeType="1"/>
            </p:cNvSpPr>
            <p:nvPr/>
          </p:nvSpPr>
          <p:spPr bwMode="auto">
            <a:xfrm flipH="1">
              <a:off x="6005684" y="1772362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 flipH="1">
              <a:off x="6005684" y="1602528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 flipH="1">
              <a:off x="6005684" y="1432695"/>
              <a:ext cx="41820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 flipV="1">
              <a:off x="1142145" y="5474434"/>
              <a:ext cx="1548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Line 70"/>
            <p:cNvSpPr>
              <a:spLocks noChangeShapeType="1"/>
            </p:cNvSpPr>
            <p:nvPr/>
          </p:nvSpPr>
          <p:spPr bwMode="auto">
            <a:xfrm flipV="1">
              <a:off x="1755508" y="5474434"/>
              <a:ext cx="1548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Line 71"/>
            <p:cNvSpPr>
              <a:spLocks noChangeShapeType="1"/>
            </p:cNvSpPr>
            <p:nvPr/>
          </p:nvSpPr>
          <p:spPr bwMode="auto">
            <a:xfrm flipV="1">
              <a:off x="2368872" y="5474434"/>
              <a:ext cx="1548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 flipV="1">
              <a:off x="2982235" y="5474434"/>
              <a:ext cx="1548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 flipV="1">
              <a:off x="3594050" y="5474434"/>
              <a:ext cx="1549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 flipV="1">
              <a:off x="4207413" y="5474434"/>
              <a:ext cx="1549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 flipV="1">
              <a:off x="4820777" y="5474434"/>
              <a:ext cx="1549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 flipV="1">
              <a:off x="5434140" y="5474434"/>
              <a:ext cx="1549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flipV="1">
              <a:off x="6047504" y="5474434"/>
              <a:ext cx="1549" cy="7895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1142145" y="1262861"/>
              <a:ext cx="1548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1755508" y="1262861"/>
              <a:ext cx="1548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2368872" y="1262861"/>
              <a:ext cx="1548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>
              <a:off x="2982235" y="1262861"/>
              <a:ext cx="1548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Line 82"/>
            <p:cNvSpPr>
              <a:spLocks noChangeShapeType="1"/>
            </p:cNvSpPr>
            <p:nvPr/>
          </p:nvSpPr>
          <p:spPr bwMode="auto">
            <a:xfrm>
              <a:off x="3594050" y="1262861"/>
              <a:ext cx="1549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Line 83"/>
            <p:cNvSpPr>
              <a:spLocks noChangeShapeType="1"/>
            </p:cNvSpPr>
            <p:nvPr/>
          </p:nvSpPr>
          <p:spPr bwMode="auto">
            <a:xfrm>
              <a:off x="4207413" y="1262861"/>
              <a:ext cx="1549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4820777" y="1262861"/>
              <a:ext cx="1549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>
              <a:off x="5434140" y="1262861"/>
              <a:ext cx="1549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Line 86"/>
            <p:cNvSpPr>
              <a:spLocks noChangeShapeType="1"/>
            </p:cNvSpPr>
            <p:nvPr/>
          </p:nvSpPr>
          <p:spPr bwMode="auto">
            <a:xfrm>
              <a:off x="6047504" y="1262861"/>
              <a:ext cx="1549" cy="7746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Line 87"/>
            <p:cNvSpPr>
              <a:spLocks noChangeShapeType="1"/>
            </p:cNvSpPr>
            <p:nvPr/>
          </p:nvSpPr>
          <p:spPr bwMode="auto">
            <a:xfrm flipV="1">
              <a:off x="1142145" y="1262861"/>
              <a:ext cx="1548" cy="4290531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 flipV="1">
              <a:off x="6047504" y="1262861"/>
              <a:ext cx="1549" cy="4290531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>
              <a:off x="1142145" y="5553392"/>
              <a:ext cx="4905359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Line 90"/>
            <p:cNvSpPr>
              <a:spLocks noChangeShapeType="1"/>
            </p:cNvSpPr>
            <p:nvPr/>
          </p:nvSpPr>
          <p:spPr bwMode="auto">
            <a:xfrm>
              <a:off x="1142145" y="1262861"/>
              <a:ext cx="4905359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687357" y="4532900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932083" y="4964933"/>
              <a:ext cx="136303" cy="12961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2423083" y="5069217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3158810" y="4009992"/>
              <a:ext cx="136303" cy="129609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2545446" y="4637184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3036446" y="4322844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3525898" y="4166418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3772173" y="4179826"/>
              <a:ext cx="136303" cy="129609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Oval 99"/>
            <p:cNvSpPr>
              <a:spLocks noChangeArrowheads="1"/>
            </p:cNvSpPr>
            <p:nvPr/>
          </p:nvSpPr>
          <p:spPr bwMode="auto">
            <a:xfrm>
              <a:off x="4016899" y="4218560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4261625" y="4336251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4752625" y="4021911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5488352" y="2125436"/>
              <a:ext cx="136303" cy="131100"/>
            </a:xfrm>
            <a:prstGeom prst="ellipse">
              <a:avLst/>
            </a:prstGeom>
            <a:solidFill>
              <a:srgbClr val="000000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1687357" y="4820426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932083" y="4833833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2423083" y="4388393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3158810" y="4374985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2545446" y="4820426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3036446" y="4336251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7" name="Oval 109"/>
            <p:cNvSpPr>
              <a:spLocks noChangeArrowheads="1"/>
            </p:cNvSpPr>
            <p:nvPr/>
          </p:nvSpPr>
          <p:spPr bwMode="auto">
            <a:xfrm>
              <a:off x="3525898" y="4218560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Oval 110"/>
            <p:cNvSpPr>
              <a:spLocks noChangeArrowheads="1"/>
            </p:cNvSpPr>
            <p:nvPr/>
          </p:nvSpPr>
          <p:spPr bwMode="auto">
            <a:xfrm>
              <a:off x="3772173" y="4231967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9" name="Oval 111"/>
            <p:cNvSpPr>
              <a:spLocks noChangeArrowheads="1"/>
            </p:cNvSpPr>
            <p:nvPr/>
          </p:nvSpPr>
          <p:spPr bwMode="auto">
            <a:xfrm>
              <a:off x="4016899" y="4309435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0" name="Oval 112"/>
            <p:cNvSpPr>
              <a:spLocks noChangeArrowheads="1"/>
            </p:cNvSpPr>
            <p:nvPr/>
          </p:nvSpPr>
          <p:spPr bwMode="auto">
            <a:xfrm>
              <a:off x="4261625" y="4166418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Oval 113"/>
            <p:cNvSpPr>
              <a:spLocks noChangeArrowheads="1"/>
            </p:cNvSpPr>
            <p:nvPr/>
          </p:nvSpPr>
          <p:spPr bwMode="auto">
            <a:xfrm>
              <a:off x="4752625" y="2883728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2" name="Oval 114"/>
            <p:cNvSpPr>
              <a:spLocks noChangeArrowheads="1"/>
            </p:cNvSpPr>
            <p:nvPr/>
          </p:nvSpPr>
          <p:spPr bwMode="auto">
            <a:xfrm>
              <a:off x="5488352" y="2256536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" name="Line 115"/>
            <p:cNvSpPr>
              <a:spLocks noChangeShapeType="1"/>
            </p:cNvSpPr>
            <p:nvPr/>
          </p:nvSpPr>
          <p:spPr bwMode="auto">
            <a:xfrm>
              <a:off x="1687357" y="4623777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Line 116"/>
            <p:cNvSpPr>
              <a:spLocks noChangeShapeType="1"/>
            </p:cNvSpPr>
            <p:nvPr/>
          </p:nvSpPr>
          <p:spPr bwMode="auto">
            <a:xfrm>
              <a:off x="1932083" y="4728060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5" name="Line 117"/>
            <p:cNvSpPr>
              <a:spLocks noChangeShapeType="1"/>
            </p:cNvSpPr>
            <p:nvPr/>
          </p:nvSpPr>
          <p:spPr bwMode="auto">
            <a:xfrm>
              <a:off x="2423083" y="4062134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6" name="Line 118"/>
            <p:cNvSpPr>
              <a:spLocks noChangeShapeType="1"/>
            </p:cNvSpPr>
            <p:nvPr/>
          </p:nvSpPr>
          <p:spPr bwMode="auto">
            <a:xfrm>
              <a:off x="3158810" y="3969768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7" name="Line 119"/>
            <p:cNvSpPr>
              <a:spLocks noChangeShapeType="1"/>
            </p:cNvSpPr>
            <p:nvPr/>
          </p:nvSpPr>
          <p:spPr bwMode="auto">
            <a:xfrm>
              <a:off x="2545446" y="4820426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8" name="Line 120"/>
            <p:cNvSpPr>
              <a:spLocks noChangeShapeType="1"/>
            </p:cNvSpPr>
            <p:nvPr/>
          </p:nvSpPr>
          <p:spPr bwMode="auto">
            <a:xfrm>
              <a:off x="3036446" y="4322844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9" name="Line 121"/>
            <p:cNvSpPr>
              <a:spLocks noChangeShapeType="1"/>
            </p:cNvSpPr>
            <p:nvPr/>
          </p:nvSpPr>
          <p:spPr bwMode="auto">
            <a:xfrm>
              <a:off x="3525898" y="4166418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0" name="Line 122"/>
            <p:cNvSpPr>
              <a:spLocks noChangeShapeType="1"/>
            </p:cNvSpPr>
            <p:nvPr/>
          </p:nvSpPr>
          <p:spPr bwMode="auto">
            <a:xfrm>
              <a:off x="3772173" y="4191744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1" name="Line 123"/>
            <p:cNvSpPr>
              <a:spLocks noChangeShapeType="1"/>
            </p:cNvSpPr>
            <p:nvPr/>
          </p:nvSpPr>
          <p:spPr bwMode="auto">
            <a:xfrm>
              <a:off x="4016899" y="4245376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2" name="Line 124"/>
            <p:cNvSpPr>
              <a:spLocks noChangeShapeType="1"/>
            </p:cNvSpPr>
            <p:nvPr/>
          </p:nvSpPr>
          <p:spPr bwMode="auto">
            <a:xfrm>
              <a:off x="4261625" y="4100868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" name="Line 125"/>
            <p:cNvSpPr>
              <a:spLocks noChangeShapeType="1"/>
            </p:cNvSpPr>
            <p:nvPr/>
          </p:nvSpPr>
          <p:spPr bwMode="auto">
            <a:xfrm>
              <a:off x="4752625" y="2779444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4" name="Line 126"/>
            <p:cNvSpPr>
              <a:spLocks noChangeShapeType="1"/>
            </p:cNvSpPr>
            <p:nvPr/>
          </p:nvSpPr>
          <p:spPr bwMode="auto">
            <a:xfrm>
              <a:off x="5488352" y="1863237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5" name="Line 127"/>
            <p:cNvSpPr>
              <a:spLocks noChangeShapeType="1"/>
            </p:cNvSpPr>
            <p:nvPr/>
          </p:nvSpPr>
          <p:spPr bwMode="auto">
            <a:xfrm>
              <a:off x="1687357" y="5121359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6" name="Line 128"/>
            <p:cNvSpPr>
              <a:spLocks noChangeShapeType="1"/>
            </p:cNvSpPr>
            <p:nvPr/>
          </p:nvSpPr>
          <p:spPr bwMode="auto">
            <a:xfrm>
              <a:off x="1932083" y="5069217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7" name="Line 129"/>
            <p:cNvSpPr>
              <a:spLocks noChangeShapeType="1"/>
            </p:cNvSpPr>
            <p:nvPr/>
          </p:nvSpPr>
          <p:spPr bwMode="auto">
            <a:xfrm>
              <a:off x="2423083" y="4872567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8" name="Line 130"/>
            <p:cNvSpPr>
              <a:spLocks noChangeShapeType="1"/>
            </p:cNvSpPr>
            <p:nvPr/>
          </p:nvSpPr>
          <p:spPr bwMode="auto">
            <a:xfrm>
              <a:off x="3158810" y="4899383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9" name="Line 131"/>
            <p:cNvSpPr>
              <a:spLocks noChangeShapeType="1"/>
            </p:cNvSpPr>
            <p:nvPr/>
          </p:nvSpPr>
          <p:spPr bwMode="auto">
            <a:xfrm>
              <a:off x="2545446" y="4964933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0" name="Line 132"/>
            <p:cNvSpPr>
              <a:spLocks noChangeShapeType="1"/>
            </p:cNvSpPr>
            <p:nvPr/>
          </p:nvSpPr>
          <p:spPr bwMode="auto">
            <a:xfrm>
              <a:off x="3036446" y="4492677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1" name="Line 133"/>
            <p:cNvSpPr>
              <a:spLocks noChangeShapeType="1"/>
            </p:cNvSpPr>
            <p:nvPr/>
          </p:nvSpPr>
          <p:spPr bwMode="auto">
            <a:xfrm>
              <a:off x="3525898" y="4401801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2" name="Line 134"/>
            <p:cNvSpPr>
              <a:spLocks noChangeShapeType="1"/>
            </p:cNvSpPr>
            <p:nvPr/>
          </p:nvSpPr>
          <p:spPr bwMode="auto">
            <a:xfrm>
              <a:off x="3772173" y="4401801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3" name="Line 135"/>
            <p:cNvSpPr>
              <a:spLocks noChangeShapeType="1"/>
            </p:cNvSpPr>
            <p:nvPr/>
          </p:nvSpPr>
          <p:spPr bwMode="auto">
            <a:xfrm>
              <a:off x="4016899" y="4506085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4" name="Line 136"/>
            <p:cNvSpPr>
              <a:spLocks noChangeShapeType="1"/>
            </p:cNvSpPr>
            <p:nvPr/>
          </p:nvSpPr>
          <p:spPr bwMode="auto">
            <a:xfrm>
              <a:off x="4261625" y="4374985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5" name="Line 137"/>
            <p:cNvSpPr>
              <a:spLocks noChangeShapeType="1"/>
            </p:cNvSpPr>
            <p:nvPr/>
          </p:nvSpPr>
          <p:spPr bwMode="auto">
            <a:xfrm>
              <a:off x="4752625" y="3093785"/>
              <a:ext cx="136303" cy="149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6" name="Line 138"/>
            <p:cNvSpPr>
              <a:spLocks noChangeShapeType="1"/>
            </p:cNvSpPr>
            <p:nvPr/>
          </p:nvSpPr>
          <p:spPr bwMode="auto">
            <a:xfrm>
              <a:off x="5488352" y="2806260"/>
              <a:ext cx="136303" cy="1489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7" name="Prostokąt zaokrąglony 146"/>
            <p:cNvSpPr/>
            <p:nvPr/>
          </p:nvSpPr>
          <p:spPr>
            <a:xfrm>
              <a:off x="1351245" y="1455041"/>
              <a:ext cx="1328954" cy="10190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upa 182"/>
            <p:cNvGrpSpPr>
              <a:grpSpLocks/>
            </p:cNvGrpSpPr>
            <p:nvPr/>
          </p:nvGrpSpPr>
          <p:grpSpPr bwMode="auto">
            <a:xfrm>
              <a:off x="1059942" y="5584670"/>
              <a:ext cx="5173651" cy="346595"/>
              <a:chOff x="2301762" y="6076950"/>
              <a:chExt cx="5302889" cy="369911"/>
            </a:xfrm>
          </p:grpSpPr>
          <p:sp>
            <p:nvSpPr>
              <p:cNvPr id="188" name="Rectangle 98"/>
              <p:cNvSpPr>
                <a:spLocks noChangeArrowheads="1"/>
              </p:cNvSpPr>
              <p:nvPr/>
            </p:nvSpPr>
            <p:spPr bwMode="auto">
              <a:xfrm>
                <a:off x="2301762" y="6076950"/>
                <a:ext cx="187563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0</a:t>
                </a:r>
                <a:endParaRPr lang="pl-PL" sz="4400" b="1"/>
              </a:p>
            </p:txBody>
          </p:sp>
          <p:sp>
            <p:nvSpPr>
              <p:cNvPr id="189" name="Rectangle 99"/>
              <p:cNvSpPr>
                <a:spLocks noChangeArrowheads="1"/>
              </p:cNvSpPr>
              <p:nvPr/>
            </p:nvSpPr>
            <p:spPr bwMode="auto">
              <a:xfrm>
                <a:off x="2928858" y="6076950"/>
                <a:ext cx="187563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5</a:t>
                </a:r>
                <a:endParaRPr lang="pl-PL" sz="4400" b="1" dirty="0"/>
              </a:p>
            </p:txBody>
          </p:sp>
          <p:sp>
            <p:nvSpPr>
              <p:cNvPr id="190" name="Rectangle 100"/>
              <p:cNvSpPr>
                <a:spLocks noChangeArrowheads="1"/>
              </p:cNvSpPr>
              <p:nvPr/>
            </p:nvSpPr>
            <p:spPr bwMode="auto">
              <a:xfrm>
                <a:off x="3497103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10</a:t>
                </a:r>
                <a:endParaRPr lang="pl-PL" sz="4400" b="1" dirty="0"/>
              </a:p>
            </p:txBody>
          </p:sp>
          <p:sp>
            <p:nvSpPr>
              <p:cNvPr id="191" name="Rectangle 101"/>
              <p:cNvSpPr>
                <a:spLocks noChangeArrowheads="1"/>
              </p:cNvSpPr>
              <p:nvPr/>
            </p:nvSpPr>
            <p:spPr bwMode="auto">
              <a:xfrm>
                <a:off x="4087687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15</a:t>
                </a:r>
                <a:endParaRPr lang="pl-PL" sz="4400" b="1"/>
              </a:p>
            </p:txBody>
          </p:sp>
          <p:sp>
            <p:nvSpPr>
              <p:cNvPr id="192" name="Rectangle 102"/>
              <p:cNvSpPr>
                <a:spLocks noChangeArrowheads="1"/>
              </p:cNvSpPr>
              <p:nvPr/>
            </p:nvSpPr>
            <p:spPr bwMode="auto">
              <a:xfrm>
                <a:off x="4754474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20</a:t>
                </a:r>
                <a:endParaRPr lang="pl-PL" sz="4400" b="1"/>
              </a:p>
            </p:txBody>
          </p:sp>
          <p:sp>
            <p:nvSpPr>
              <p:cNvPr id="193" name="Rectangle 103"/>
              <p:cNvSpPr>
                <a:spLocks noChangeArrowheads="1"/>
              </p:cNvSpPr>
              <p:nvPr/>
            </p:nvSpPr>
            <p:spPr bwMode="auto">
              <a:xfrm>
                <a:off x="5345058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25</a:t>
                </a:r>
                <a:endParaRPr lang="pl-PL" sz="4400" b="1"/>
              </a:p>
            </p:txBody>
          </p:sp>
          <p:sp>
            <p:nvSpPr>
              <p:cNvPr id="194" name="Rectangle 104"/>
              <p:cNvSpPr>
                <a:spLocks noChangeArrowheads="1"/>
              </p:cNvSpPr>
              <p:nvPr/>
            </p:nvSpPr>
            <p:spPr bwMode="auto">
              <a:xfrm>
                <a:off x="5973744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30</a:t>
                </a:r>
                <a:endParaRPr lang="pl-PL" sz="4400" b="1"/>
              </a:p>
            </p:txBody>
          </p:sp>
          <p:sp>
            <p:nvSpPr>
              <p:cNvPr id="195" name="Rectangle 105"/>
              <p:cNvSpPr>
                <a:spLocks noChangeArrowheads="1"/>
              </p:cNvSpPr>
              <p:nvPr/>
            </p:nvSpPr>
            <p:spPr bwMode="auto">
              <a:xfrm>
                <a:off x="6600841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35</a:t>
                </a:r>
                <a:endParaRPr lang="pl-PL" sz="4400" b="1"/>
              </a:p>
            </p:txBody>
          </p:sp>
          <p:sp>
            <p:nvSpPr>
              <p:cNvPr id="196" name="Rectangle 106"/>
              <p:cNvSpPr>
                <a:spLocks noChangeArrowheads="1"/>
              </p:cNvSpPr>
              <p:nvPr/>
            </p:nvSpPr>
            <p:spPr bwMode="auto">
              <a:xfrm>
                <a:off x="7229527" y="6076950"/>
                <a:ext cx="375124" cy="369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>
                    <a:solidFill>
                      <a:srgbClr val="000000"/>
                    </a:solidFill>
                  </a:rPr>
                  <a:t>40</a:t>
                </a:r>
                <a:endParaRPr lang="pl-PL" sz="4400" b="1"/>
              </a:p>
            </p:txBody>
          </p:sp>
        </p:grpSp>
        <p:grpSp>
          <p:nvGrpSpPr>
            <p:cNvPr id="149" name="Grupa 122"/>
            <p:cNvGrpSpPr>
              <a:grpSpLocks/>
            </p:cNvGrpSpPr>
            <p:nvPr/>
          </p:nvGrpSpPr>
          <p:grpSpPr bwMode="auto">
            <a:xfrm>
              <a:off x="1558798" y="1499734"/>
              <a:ext cx="1019175" cy="849168"/>
              <a:chOff x="2736851" y="1600200"/>
              <a:chExt cx="1044946" cy="904579"/>
            </a:xfrm>
          </p:grpSpPr>
          <p:sp>
            <p:nvSpPr>
              <p:cNvPr id="181" name="Oval 110"/>
              <p:cNvSpPr>
                <a:spLocks noChangeArrowheads="1"/>
              </p:cNvSpPr>
              <p:nvPr/>
            </p:nvSpPr>
            <p:spPr bwMode="auto">
              <a:xfrm>
                <a:off x="2736851" y="1806575"/>
                <a:ext cx="139700" cy="139700"/>
              </a:xfrm>
              <a:prstGeom prst="ellipse">
                <a:avLst/>
              </a:prstGeom>
              <a:solidFill>
                <a:srgbClr val="000000"/>
              </a:solidFill>
              <a:ln w="9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82" name="Grupa 120"/>
              <p:cNvGrpSpPr>
                <a:grpSpLocks/>
              </p:cNvGrpSpPr>
              <p:nvPr/>
            </p:nvGrpSpPr>
            <p:grpSpPr bwMode="auto">
              <a:xfrm>
                <a:off x="2943299" y="1600200"/>
                <a:ext cx="690808" cy="476094"/>
                <a:chOff x="2943299" y="1600200"/>
                <a:chExt cx="690808" cy="476094"/>
              </a:xfrm>
            </p:grpSpPr>
            <p:sp>
              <p:nvSpPr>
                <p:cNvPr id="186" name="pole tekstowe 185"/>
                <p:cNvSpPr txBox="1"/>
                <p:nvPr/>
              </p:nvSpPr>
              <p:spPr>
                <a:xfrm>
                  <a:off x="2943299" y="1619244"/>
                  <a:ext cx="481184" cy="457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pl-PL" b="1" dirty="0" err="1">
                      <a:latin typeface="Symbol" pitchFamily="18" charset="2"/>
                    </a:rPr>
                    <a:t>d</a:t>
                  </a:r>
                  <a:r>
                    <a:rPr lang="pl-PL" b="1" baseline="-25000" dirty="0" err="1">
                      <a:latin typeface="+mj-lt"/>
                    </a:rPr>
                    <a:t>C</a:t>
                  </a:r>
                  <a:endParaRPr lang="pl-PL" b="1" baseline="-25000" dirty="0">
                    <a:latin typeface="Symbol" pitchFamily="18" charset="2"/>
                  </a:endParaRPr>
                </a:p>
              </p:txBody>
            </p:sp>
            <p:sp>
              <p:nvSpPr>
                <p:cNvPr id="187" name="pole tekstowe 118"/>
                <p:cNvSpPr txBox="1">
                  <a:spLocks noChangeArrowheads="1"/>
                </p:cNvSpPr>
                <p:nvPr/>
              </p:nvSpPr>
              <p:spPr bwMode="auto">
                <a:xfrm>
                  <a:off x="3105282" y="1600200"/>
                  <a:ext cx="528825" cy="304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pl-PL" sz="1400" b="1"/>
                    <a:t>(SV)</a:t>
                  </a:r>
                </a:p>
              </p:txBody>
            </p:sp>
          </p:grpSp>
          <p:grpSp>
            <p:nvGrpSpPr>
              <p:cNvPr id="183" name="Grupa 121"/>
              <p:cNvGrpSpPr>
                <a:grpSpLocks/>
              </p:cNvGrpSpPr>
              <p:nvPr/>
            </p:nvGrpSpPr>
            <p:grpSpPr bwMode="auto">
              <a:xfrm>
                <a:off x="2971884" y="2028685"/>
                <a:ext cx="809913" cy="476094"/>
                <a:chOff x="2971884" y="1942960"/>
                <a:chExt cx="809913" cy="476094"/>
              </a:xfrm>
            </p:grpSpPr>
            <p:sp>
              <p:nvSpPr>
                <p:cNvPr id="184" name="pole tekstowe 183"/>
                <p:cNvSpPr txBox="1"/>
                <p:nvPr/>
              </p:nvSpPr>
              <p:spPr>
                <a:xfrm>
                  <a:off x="2971884" y="1962004"/>
                  <a:ext cx="481184" cy="457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pl-PL" b="1" dirty="0" err="1">
                      <a:latin typeface="Symbol" pitchFamily="18" charset="2"/>
                    </a:rPr>
                    <a:t>d</a:t>
                  </a:r>
                  <a:r>
                    <a:rPr lang="pl-PL" b="1" baseline="-25000" dirty="0" err="1">
                      <a:latin typeface="+mj-lt"/>
                    </a:rPr>
                    <a:t>C</a:t>
                  </a:r>
                  <a:endParaRPr lang="pl-PL" b="1" baseline="-25000" dirty="0">
                    <a:latin typeface="Symbol" pitchFamily="18" charset="2"/>
                  </a:endParaRPr>
                </a:p>
              </p:txBody>
            </p:sp>
            <p:sp>
              <p:nvSpPr>
                <p:cNvPr id="185" name="pole tekstowe 119"/>
                <p:cNvSpPr txBox="1">
                  <a:spLocks noChangeArrowheads="1"/>
                </p:cNvSpPr>
                <p:nvPr/>
              </p:nvSpPr>
              <p:spPr bwMode="auto">
                <a:xfrm>
                  <a:off x="3124339" y="1942960"/>
                  <a:ext cx="657458" cy="304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pl-PL" sz="1400" b="1"/>
                    <a:t>(EXP)</a:t>
                  </a:r>
                </a:p>
              </p:txBody>
            </p:sp>
          </p:grpSp>
        </p:grpSp>
        <p:cxnSp>
          <p:nvCxnSpPr>
            <p:cNvPr id="150" name="Łącznik prosty ze strzałką 149"/>
            <p:cNvCxnSpPr/>
            <p:nvPr/>
          </p:nvCxnSpPr>
          <p:spPr>
            <a:xfrm rot="5400000" flipH="1" flipV="1">
              <a:off x="4418959" y="3545900"/>
              <a:ext cx="786597" cy="154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 w="lg" len="lg"/>
              <a:tailEnd type="arrow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pole tekstowe 150"/>
            <p:cNvSpPr txBox="1"/>
            <p:nvPr/>
          </p:nvSpPr>
          <p:spPr>
            <a:xfrm rot="16200000">
              <a:off x="-352991" y="3226129"/>
              <a:ext cx="1226078" cy="5064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800" b="1" dirty="0" err="1">
                  <a:latin typeface="Symbol" pitchFamily="18" charset="2"/>
                </a:rPr>
                <a:t>d</a:t>
              </a:r>
              <a:r>
                <a:rPr lang="pl-PL" sz="2800" b="1" baseline="-25000" dirty="0" err="1">
                  <a:latin typeface="+mj-lt"/>
                </a:rPr>
                <a:t>C</a:t>
              </a:r>
              <a:r>
                <a:rPr lang="pl-PL" sz="2800" b="1" dirty="0">
                  <a:latin typeface="+mj-lt"/>
                </a:rPr>
                <a:t>  [%]</a:t>
              </a:r>
              <a:endParaRPr lang="pl-PL" sz="2800" b="1" baseline="-25000" dirty="0">
                <a:latin typeface="Symbol" pitchFamily="18" charset="2"/>
              </a:endParaRPr>
            </a:p>
          </p:txBody>
        </p:sp>
        <p:cxnSp>
          <p:nvCxnSpPr>
            <p:cNvPr id="152" name="Łącznik prosty 172"/>
            <p:cNvCxnSpPr/>
            <p:nvPr/>
          </p:nvCxnSpPr>
          <p:spPr>
            <a:xfrm rot="5400000" flipH="1" flipV="1">
              <a:off x="2334850" y="4859060"/>
              <a:ext cx="432033" cy="122362"/>
            </a:xfrm>
            <a:prstGeom prst="line">
              <a:avLst/>
            </a:prstGeom>
            <a:ln w="3175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pole tekstowe 194"/>
            <p:cNvSpPr txBox="1">
              <a:spLocks noChangeArrowheads="1"/>
            </p:cNvSpPr>
            <p:nvPr/>
          </p:nvSpPr>
          <p:spPr bwMode="auto">
            <a:xfrm>
              <a:off x="2336344" y="5942221"/>
              <a:ext cx="2224217" cy="48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pl-PL" sz="2800" b="1"/>
                <a:t>Z of daughter</a:t>
              </a:r>
            </a:p>
          </p:txBody>
        </p:sp>
        <p:sp>
          <p:nvSpPr>
            <p:cNvPr id="154" name="Oval 105"/>
            <p:cNvSpPr>
              <a:spLocks noChangeArrowheads="1"/>
            </p:cNvSpPr>
            <p:nvPr/>
          </p:nvSpPr>
          <p:spPr bwMode="auto">
            <a:xfrm>
              <a:off x="1577384" y="2073295"/>
              <a:ext cx="136303" cy="131100"/>
            </a:xfrm>
            <a:prstGeom prst="ellipse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55" name="Grupa 154"/>
            <p:cNvGrpSpPr/>
            <p:nvPr/>
          </p:nvGrpSpPr>
          <p:grpSpPr>
            <a:xfrm>
              <a:off x="581296" y="1146174"/>
              <a:ext cx="532969" cy="4635635"/>
              <a:chOff x="1774749" y="220663"/>
              <a:chExt cx="546252" cy="4939744"/>
            </a:xfrm>
          </p:grpSpPr>
          <p:sp>
            <p:nvSpPr>
              <p:cNvPr id="175" name="Rectangle 93"/>
              <p:cNvSpPr>
                <a:spLocks noChangeArrowheads="1"/>
              </p:cNvSpPr>
              <p:nvPr/>
            </p:nvSpPr>
            <p:spPr bwMode="auto">
              <a:xfrm>
                <a:off x="1916000" y="4791075"/>
                <a:ext cx="1875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0</a:t>
                </a:r>
                <a:endParaRPr lang="pl-PL" sz="2400" b="1" dirty="0"/>
              </a:p>
            </p:txBody>
          </p:sp>
          <p:sp>
            <p:nvSpPr>
              <p:cNvPr id="176" name="Rectangle 94"/>
              <p:cNvSpPr>
                <a:spLocks noChangeArrowheads="1"/>
              </p:cNvSpPr>
              <p:nvPr/>
            </p:nvSpPr>
            <p:spPr bwMode="auto">
              <a:xfrm>
                <a:off x="1796974" y="3821113"/>
                <a:ext cx="5081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0.5</a:t>
                </a:r>
                <a:endParaRPr lang="pl-PL" sz="2400" b="1" dirty="0"/>
              </a:p>
            </p:txBody>
          </p:sp>
          <p:sp>
            <p:nvSpPr>
              <p:cNvPr id="177" name="Rectangle 95"/>
              <p:cNvSpPr>
                <a:spLocks noChangeArrowheads="1"/>
              </p:cNvSpPr>
              <p:nvPr/>
            </p:nvSpPr>
            <p:spPr bwMode="auto">
              <a:xfrm>
                <a:off x="1774749" y="2954338"/>
                <a:ext cx="5081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1.0</a:t>
                </a:r>
                <a:endParaRPr lang="pl-PL" sz="2400" b="1" dirty="0"/>
              </a:p>
            </p:txBody>
          </p:sp>
          <p:sp>
            <p:nvSpPr>
              <p:cNvPr id="178" name="Rectangle 96"/>
              <p:cNvSpPr>
                <a:spLocks noChangeArrowheads="1"/>
              </p:cNvSpPr>
              <p:nvPr/>
            </p:nvSpPr>
            <p:spPr bwMode="auto">
              <a:xfrm>
                <a:off x="1777924" y="2030413"/>
                <a:ext cx="5081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1.5</a:t>
                </a:r>
                <a:endParaRPr lang="pl-PL" sz="2400" b="1" dirty="0"/>
              </a:p>
            </p:txBody>
          </p:sp>
          <p:sp>
            <p:nvSpPr>
              <p:cNvPr id="179" name="Rectangle 97"/>
              <p:cNvSpPr>
                <a:spLocks noChangeArrowheads="1"/>
              </p:cNvSpPr>
              <p:nvPr/>
            </p:nvSpPr>
            <p:spPr bwMode="auto">
              <a:xfrm>
                <a:off x="1812849" y="1125538"/>
                <a:ext cx="5081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2.0</a:t>
                </a:r>
                <a:endParaRPr lang="pl-PL" sz="2400" b="1" dirty="0"/>
              </a:p>
            </p:txBody>
          </p:sp>
          <p:sp>
            <p:nvSpPr>
              <p:cNvPr id="180" name="Rectangle 97"/>
              <p:cNvSpPr>
                <a:spLocks noChangeArrowheads="1"/>
              </p:cNvSpPr>
              <p:nvPr/>
            </p:nvSpPr>
            <p:spPr bwMode="auto">
              <a:xfrm>
                <a:off x="1776337" y="220663"/>
                <a:ext cx="5081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2400" b="1" dirty="0">
                    <a:solidFill>
                      <a:srgbClr val="000000"/>
                    </a:solidFill>
                  </a:rPr>
                  <a:t>2.5</a:t>
                </a:r>
                <a:endParaRPr lang="pl-PL" sz="2400" b="1" dirty="0"/>
              </a:p>
            </p:txBody>
          </p:sp>
        </p:grpSp>
        <p:sp>
          <p:nvSpPr>
            <p:cNvPr id="156" name="pole tekstowe 155"/>
            <p:cNvSpPr txBox="1"/>
            <p:nvPr/>
          </p:nvSpPr>
          <p:spPr>
            <a:xfrm>
              <a:off x="603896" y="104805"/>
              <a:ext cx="780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 err="1" smtClean="0">
                  <a:solidFill>
                    <a:srgbClr val="9900CC"/>
                  </a:solidFill>
                </a:rPr>
                <a:t>Confidence</a:t>
              </a:r>
              <a:r>
                <a:rPr lang="pl-PL" sz="2400" b="1" dirty="0" smtClean="0">
                  <a:solidFill>
                    <a:srgbClr val="9900CC"/>
                  </a:solidFill>
                </a:rPr>
                <a:t> </a:t>
              </a:r>
              <a:r>
                <a:rPr lang="pl-PL" sz="2400" b="1" dirty="0" err="1" smtClean="0">
                  <a:solidFill>
                    <a:srgbClr val="9900CC"/>
                  </a:solidFill>
                </a:rPr>
                <a:t>level</a:t>
              </a:r>
              <a:r>
                <a:rPr lang="pl-PL" sz="2400" b="1" dirty="0" smtClean="0">
                  <a:solidFill>
                    <a:srgbClr val="9900CC"/>
                  </a:solidFill>
                </a:rPr>
                <a:t> test </a:t>
              </a:r>
              <a:r>
                <a:rPr lang="pl-PL" sz="2400" b="1" dirty="0" err="1" smtClean="0">
                  <a:solidFill>
                    <a:srgbClr val="9900CC"/>
                  </a:solidFill>
                </a:rPr>
                <a:t>based</a:t>
              </a:r>
              <a:r>
                <a:rPr lang="pl-PL" sz="2400" b="1" dirty="0" smtClean="0">
                  <a:solidFill>
                    <a:srgbClr val="9900CC"/>
                  </a:solidFill>
                </a:rPr>
                <a:t> on the CVC </a:t>
              </a:r>
              <a:r>
                <a:rPr lang="pl-PL" sz="2400" b="1" dirty="0" err="1" smtClean="0">
                  <a:solidFill>
                    <a:srgbClr val="9900CC"/>
                  </a:solidFill>
                </a:rPr>
                <a:t>hypothesis</a:t>
              </a:r>
              <a:endParaRPr lang="pl-PL" sz="2400" b="1" dirty="0">
                <a:solidFill>
                  <a:srgbClr val="9900CC"/>
                </a:solidFill>
              </a:endParaRPr>
            </a:p>
          </p:txBody>
        </p:sp>
        <p:sp>
          <p:nvSpPr>
            <p:cNvPr id="157" name="pole tekstowe 156"/>
            <p:cNvSpPr txBox="1"/>
            <p:nvPr/>
          </p:nvSpPr>
          <p:spPr>
            <a:xfrm>
              <a:off x="2515253" y="576144"/>
              <a:ext cx="4283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err="1" smtClean="0">
                  <a:solidFill>
                    <a:srgbClr val="9900CC"/>
                  </a:solidFill>
                </a:rPr>
                <a:t>Towner</a:t>
              </a:r>
              <a:r>
                <a:rPr lang="pl-PL" sz="1600" b="1" dirty="0" smtClean="0">
                  <a:solidFill>
                    <a:srgbClr val="9900CC"/>
                  </a:solidFill>
                </a:rPr>
                <a:t> &amp; Hardy, PRC82, 065501 (2010)</a:t>
              </a:r>
              <a:endParaRPr lang="pl-PL" sz="1600" b="1" dirty="0">
                <a:solidFill>
                  <a:srgbClr val="9900CC"/>
                </a:solidFill>
              </a:endParaRPr>
            </a:p>
          </p:txBody>
        </p:sp>
        <p:sp>
          <p:nvSpPr>
            <p:cNvPr id="158" name="pole tekstowe 157"/>
            <p:cNvSpPr txBox="1"/>
            <p:nvPr/>
          </p:nvSpPr>
          <p:spPr>
            <a:xfrm>
              <a:off x="6200109" y="1596843"/>
              <a:ext cx="1946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>
                  <a:latin typeface="Symbol" pitchFamily="18" charset="2"/>
                </a:rPr>
                <a:t>d</a:t>
              </a:r>
              <a:r>
                <a:rPr lang="pl-PL" sz="2400" baseline="-25000" dirty="0" err="1" smtClean="0"/>
                <a:t>C</a:t>
              </a:r>
              <a:r>
                <a:rPr lang="pl-PL" sz="2400" dirty="0" smtClean="0"/>
                <a:t>  = 1+</a:t>
              </a:r>
              <a:r>
                <a:rPr lang="pl-PL" sz="2400" dirty="0" smtClean="0">
                  <a:latin typeface="Symbol" pitchFamily="18" charset="2"/>
                </a:rPr>
                <a:t>d</a:t>
              </a:r>
              <a:r>
                <a:rPr lang="pl-PL" sz="2400" baseline="-25000" dirty="0" smtClean="0"/>
                <a:t>NS</a:t>
              </a:r>
              <a:r>
                <a:rPr lang="pl-PL" sz="2400" dirty="0" smtClean="0"/>
                <a:t> - </a:t>
              </a:r>
              <a:endParaRPr lang="pl-PL" sz="2400" dirty="0"/>
            </a:p>
          </p:txBody>
        </p:sp>
        <p:cxnSp>
          <p:nvCxnSpPr>
            <p:cNvPr id="159" name="Łącznik prostoliniowy 158"/>
            <p:cNvCxnSpPr/>
            <p:nvPr/>
          </p:nvCxnSpPr>
          <p:spPr bwMode="auto">
            <a:xfrm>
              <a:off x="8091079" y="1894351"/>
              <a:ext cx="101736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pole tekstowe 159"/>
            <p:cNvSpPr txBox="1"/>
            <p:nvPr/>
          </p:nvSpPr>
          <p:spPr>
            <a:xfrm>
              <a:off x="8286342" y="1484181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Ft</a:t>
              </a:r>
              <a:endParaRPr lang="pl-PL" dirty="0"/>
            </a:p>
          </p:txBody>
        </p:sp>
        <p:sp>
          <p:nvSpPr>
            <p:cNvPr id="161" name="pole tekstowe 160"/>
            <p:cNvSpPr txBox="1"/>
            <p:nvPr/>
          </p:nvSpPr>
          <p:spPr>
            <a:xfrm>
              <a:off x="8037682" y="1903825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err="1"/>
                <a:t>f</a:t>
              </a:r>
              <a:r>
                <a:rPr lang="pl-PL" dirty="0" err="1" smtClean="0"/>
                <a:t>t</a:t>
              </a:r>
              <a:r>
                <a:rPr lang="pl-PL" dirty="0" smtClean="0"/>
                <a:t>(1+</a:t>
              </a:r>
              <a:r>
                <a:rPr lang="pl-PL" dirty="0" smtClean="0">
                  <a:latin typeface="Symbol" pitchFamily="18" charset="2"/>
                </a:rPr>
                <a:t>d</a:t>
              </a:r>
              <a:r>
                <a:rPr lang="pl-PL" baseline="-25000" dirty="0" smtClean="0"/>
                <a:t>R</a:t>
              </a:r>
              <a:r>
                <a:rPr lang="pl-PL" dirty="0" smtClean="0"/>
                <a:t>)</a:t>
              </a:r>
              <a:endParaRPr lang="pl-PL" dirty="0"/>
            </a:p>
          </p:txBody>
        </p:sp>
        <p:sp>
          <p:nvSpPr>
            <p:cNvPr id="162" name="pole tekstowe 161"/>
            <p:cNvSpPr txBox="1"/>
            <p:nvPr/>
          </p:nvSpPr>
          <p:spPr>
            <a:xfrm>
              <a:off x="8746724" y="1686558"/>
              <a:ext cx="276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‚</a:t>
              </a:r>
              <a:endParaRPr lang="pl-PL" sz="2400" dirty="0"/>
            </a:p>
          </p:txBody>
        </p:sp>
        <p:grpSp>
          <p:nvGrpSpPr>
            <p:cNvPr id="163" name="Grupa 162"/>
            <p:cNvGrpSpPr/>
            <p:nvPr/>
          </p:nvGrpSpPr>
          <p:grpSpPr>
            <a:xfrm>
              <a:off x="6325779" y="1523689"/>
              <a:ext cx="2317561" cy="278328"/>
              <a:chOff x="3600336" y="262483"/>
              <a:chExt cx="2317561" cy="278328"/>
            </a:xfrm>
          </p:grpSpPr>
          <p:cxnSp>
            <p:nvCxnSpPr>
              <p:cNvPr id="173" name="Łącznik prostoliniowy 172"/>
              <p:cNvCxnSpPr/>
              <p:nvPr/>
            </p:nvCxnSpPr>
            <p:spPr bwMode="auto">
              <a:xfrm>
                <a:off x="5668680" y="262483"/>
                <a:ext cx="249217" cy="132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4" name="pole tekstowe 173"/>
              <p:cNvSpPr txBox="1"/>
              <p:nvPr/>
            </p:nvSpPr>
            <p:spPr>
              <a:xfrm>
                <a:off x="3600336" y="263812"/>
                <a:ext cx="583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solidFill>
                      <a:srgbClr val="C00000"/>
                    </a:solidFill>
                  </a:rPr>
                  <a:t>(EXP)</a:t>
                </a:r>
                <a:endParaRPr lang="pl-PL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4" name="pole tekstowe 163"/>
            <p:cNvSpPr txBox="1"/>
            <p:nvPr/>
          </p:nvSpPr>
          <p:spPr>
            <a:xfrm>
              <a:off x="6233593" y="2719427"/>
              <a:ext cx="291137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1800" dirty="0" err="1" smtClean="0"/>
                <a:t>Minimize</a:t>
              </a:r>
              <a:r>
                <a:rPr lang="pl-PL" sz="1800" dirty="0"/>
                <a:t> </a:t>
              </a:r>
              <a:r>
                <a:rPr lang="pl-PL" sz="1800" dirty="0" smtClean="0"/>
                <a:t>RMS </a:t>
              </a:r>
              <a:r>
                <a:rPr lang="pl-PL" sz="1800" dirty="0" err="1" smtClean="0"/>
                <a:t>deviation</a:t>
              </a:r>
              <a:endParaRPr lang="pl-PL" sz="1800" dirty="0" smtClean="0"/>
            </a:p>
            <a:p>
              <a:pPr algn="l"/>
              <a:r>
                <a:rPr lang="pl-PL" sz="1800" dirty="0" err="1" smtClean="0"/>
                <a:t>between</a:t>
              </a:r>
              <a:r>
                <a:rPr lang="pl-PL" sz="1800" dirty="0" smtClean="0"/>
                <a:t> the </a:t>
              </a:r>
              <a:r>
                <a:rPr lang="pl-PL" sz="1800" dirty="0" err="1" smtClean="0"/>
                <a:t>caluclated</a:t>
              </a:r>
              <a:r>
                <a:rPr lang="pl-PL" sz="1800" dirty="0" smtClean="0"/>
                <a:t> </a:t>
              </a:r>
            </a:p>
            <a:p>
              <a:pPr algn="l"/>
              <a:r>
                <a:rPr lang="pl-PL" sz="1800" dirty="0"/>
                <a:t>a</a:t>
              </a:r>
              <a:r>
                <a:rPr lang="pl-PL" sz="1800" dirty="0" smtClean="0"/>
                <a:t>nd </a:t>
              </a:r>
              <a:r>
                <a:rPr lang="pl-PL" sz="1800" dirty="0" err="1" smtClean="0"/>
                <a:t>experimental</a:t>
              </a:r>
              <a:r>
                <a:rPr lang="pl-PL" sz="1800" dirty="0" smtClean="0"/>
                <a:t> </a:t>
              </a:r>
              <a:r>
                <a:rPr lang="pl-PL" sz="1800" dirty="0" err="1" smtClean="0">
                  <a:latin typeface="Symbol" pitchFamily="18" charset="2"/>
                </a:rPr>
                <a:t>d</a:t>
              </a:r>
              <a:r>
                <a:rPr lang="pl-PL" sz="1800" baseline="-25000" dirty="0" err="1" smtClean="0"/>
                <a:t>C</a:t>
              </a:r>
              <a:r>
                <a:rPr lang="pl-PL" sz="1800" dirty="0" smtClean="0"/>
                <a:t> with</a:t>
              </a:r>
            </a:p>
            <a:p>
              <a:pPr algn="l"/>
              <a:r>
                <a:rPr lang="pl-PL" sz="1800" dirty="0" err="1"/>
                <a:t>r</a:t>
              </a:r>
              <a:r>
                <a:rPr lang="pl-PL" sz="1800" dirty="0" err="1" smtClean="0"/>
                <a:t>espect</a:t>
              </a:r>
              <a:r>
                <a:rPr lang="pl-PL" sz="1800" dirty="0" smtClean="0"/>
                <a:t> to </a:t>
              </a:r>
              <a:r>
                <a:rPr lang="pl-PL" sz="1800" dirty="0" err="1" smtClean="0"/>
                <a:t>Ft</a:t>
              </a:r>
              <a:endParaRPr lang="pl-PL" sz="1800" dirty="0"/>
            </a:p>
            <a:p>
              <a:pPr algn="l"/>
              <a:endParaRPr lang="pl-PL" sz="1800" dirty="0" smtClean="0"/>
            </a:p>
          </p:txBody>
        </p:sp>
        <p:cxnSp>
          <p:nvCxnSpPr>
            <p:cNvPr id="165" name="Łącznik prostoliniowy 164"/>
            <p:cNvCxnSpPr/>
            <p:nvPr/>
          </p:nvCxnSpPr>
          <p:spPr bwMode="auto">
            <a:xfrm>
              <a:off x="7525400" y="3597669"/>
              <a:ext cx="19310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6" name="Elipsa 165"/>
            <p:cNvSpPr/>
            <p:nvPr/>
          </p:nvSpPr>
          <p:spPr bwMode="auto">
            <a:xfrm>
              <a:off x="7419325" y="1174964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7" name="Elipsa 166"/>
            <p:cNvSpPr/>
            <p:nvPr/>
          </p:nvSpPr>
          <p:spPr bwMode="auto">
            <a:xfrm>
              <a:off x="7142450" y="2329535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8" name="Elipsa 167"/>
            <p:cNvSpPr/>
            <p:nvPr/>
          </p:nvSpPr>
          <p:spPr bwMode="auto">
            <a:xfrm>
              <a:off x="7623907" y="2311221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9" name="Elipsa 168"/>
            <p:cNvSpPr/>
            <p:nvPr/>
          </p:nvSpPr>
          <p:spPr bwMode="auto">
            <a:xfrm>
              <a:off x="6839929" y="4072255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0" name="Elipsa 169"/>
            <p:cNvSpPr/>
            <p:nvPr/>
          </p:nvSpPr>
          <p:spPr bwMode="auto">
            <a:xfrm>
              <a:off x="7321386" y="4053941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1" name="Elipsa 170"/>
            <p:cNvSpPr/>
            <p:nvPr/>
          </p:nvSpPr>
          <p:spPr bwMode="auto">
            <a:xfrm>
              <a:off x="7830565" y="4042767"/>
              <a:ext cx="269955" cy="28901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2" name="pole tekstowe 171"/>
            <p:cNvSpPr txBox="1"/>
            <p:nvPr/>
          </p:nvSpPr>
          <p:spPr>
            <a:xfrm>
              <a:off x="6049115" y="4574232"/>
              <a:ext cx="306686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Symbol" pitchFamily="18" charset="2"/>
                </a:rPr>
                <a:t>c</a:t>
              </a:r>
              <a:r>
                <a:rPr lang="pl-PL" baseline="30000" dirty="0" smtClean="0"/>
                <a:t>2</a:t>
              </a:r>
              <a:r>
                <a:rPr lang="pl-PL" dirty="0" smtClean="0"/>
                <a:t>/</a:t>
              </a:r>
              <a:r>
                <a:rPr lang="pl-PL" dirty="0" err="1" smtClean="0"/>
                <a:t>n</a:t>
              </a:r>
              <a:r>
                <a:rPr lang="pl-PL" baseline="-25000" dirty="0" err="1" smtClean="0"/>
                <a:t>d</a:t>
              </a:r>
              <a:r>
                <a:rPr lang="pl-PL" dirty="0" smtClean="0"/>
                <a:t>=5.2</a:t>
              </a:r>
            </a:p>
            <a:p>
              <a:r>
                <a:rPr lang="pl-PL" dirty="0"/>
                <a:t>f</a:t>
              </a:r>
              <a:r>
                <a:rPr lang="pl-PL" dirty="0" smtClean="0"/>
                <a:t>or </a:t>
              </a:r>
              <a:r>
                <a:rPr lang="pl-PL" dirty="0" err="1" smtClean="0"/>
                <a:t>Ft</a:t>
              </a:r>
              <a:r>
                <a:rPr lang="pl-PL" dirty="0" smtClean="0"/>
                <a:t> = 3070.0s</a:t>
              </a:r>
            </a:p>
            <a:p>
              <a:r>
                <a:rPr lang="pl-PL" dirty="0" smtClean="0"/>
                <a:t>75% </a:t>
              </a:r>
              <a:r>
                <a:rPr lang="pl-PL" dirty="0" err="1" smtClean="0"/>
                <a:t>contribution</a:t>
              </a:r>
              <a:r>
                <a:rPr lang="pl-PL" dirty="0" smtClean="0"/>
                <a:t> to the</a:t>
              </a:r>
            </a:p>
            <a:p>
              <a:r>
                <a:rPr lang="pl-PL" dirty="0" smtClean="0">
                  <a:latin typeface="Symbol" pitchFamily="18" charset="2"/>
                </a:rPr>
                <a:t>c</a:t>
              </a:r>
              <a:r>
                <a:rPr lang="pl-PL" baseline="30000" dirty="0" smtClean="0"/>
                <a:t>2</a:t>
              </a:r>
              <a:r>
                <a:rPr lang="pl-PL" dirty="0" smtClean="0"/>
                <a:t> </a:t>
              </a:r>
              <a:r>
                <a:rPr lang="pl-PL" dirty="0" err="1" smtClean="0"/>
                <a:t>comes</a:t>
              </a:r>
              <a:r>
                <a:rPr lang="pl-PL" dirty="0" smtClean="0"/>
                <a:t> from A=62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8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upa 248"/>
          <p:cNvGrpSpPr/>
          <p:nvPr/>
        </p:nvGrpSpPr>
        <p:grpSpPr>
          <a:xfrm>
            <a:off x="1601788" y="444727"/>
            <a:ext cx="6865937" cy="5760811"/>
            <a:chOff x="1601788" y="444727"/>
            <a:chExt cx="6865937" cy="5760811"/>
          </a:xfrm>
        </p:grpSpPr>
        <p:sp>
          <p:nvSpPr>
            <p:cNvPr id="2" name="Prostokąt zaokrąglony 1"/>
            <p:cNvSpPr/>
            <p:nvPr/>
          </p:nvSpPr>
          <p:spPr bwMode="auto">
            <a:xfrm>
              <a:off x="5907088" y="2616200"/>
              <a:ext cx="533400" cy="1955800"/>
            </a:xfrm>
            <a:prstGeom prst="round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AutoShape 373"/>
            <p:cNvSpPr>
              <a:spLocks noChangeArrowheads="1"/>
            </p:cNvSpPr>
            <p:nvPr/>
          </p:nvSpPr>
          <p:spPr bwMode="auto">
            <a:xfrm>
              <a:off x="2743200" y="1827213"/>
              <a:ext cx="1428749" cy="3984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" name="Oval 326"/>
            <p:cNvSpPr>
              <a:spLocks noChangeArrowheads="1"/>
            </p:cNvSpPr>
            <p:nvPr/>
          </p:nvSpPr>
          <p:spPr bwMode="auto">
            <a:xfrm>
              <a:off x="3714750" y="51117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3086100" y="1689100"/>
              <a:ext cx="3657600" cy="3492500"/>
              <a:chOff x="1944" y="1064"/>
              <a:chExt cx="2304" cy="2200"/>
            </a:xfrm>
          </p:grpSpPr>
          <p:sp>
            <p:nvSpPr>
              <p:cNvPr id="6" name="Line 132"/>
              <p:cNvSpPr>
                <a:spLocks noChangeShapeType="1"/>
              </p:cNvSpPr>
              <p:nvPr/>
            </p:nvSpPr>
            <p:spPr bwMode="auto">
              <a:xfrm>
                <a:off x="1944" y="2960"/>
                <a:ext cx="144" cy="264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" name="Line 133"/>
              <p:cNvSpPr>
                <a:spLocks noChangeShapeType="1"/>
              </p:cNvSpPr>
              <p:nvPr/>
            </p:nvSpPr>
            <p:spPr bwMode="auto">
              <a:xfrm flipV="1">
                <a:off x="2088" y="1520"/>
                <a:ext cx="144" cy="1704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Line 134"/>
              <p:cNvSpPr>
                <a:spLocks noChangeShapeType="1"/>
              </p:cNvSpPr>
              <p:nvPr/>
            </p:nvSpPr>
            <p:spPr bwMode="auto">
              <a:xfrm>
                <a:off x="2232" y="1520"/>
                <a:ext cx="144" cy="1744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" name="Line 135"/>
              <p:cNvSpPr>
                <a:spLocks noChangeShapeType="1"/>
              </p:cNvSpPr>
              <p:nvPr/>
            </p:nvSpPr>
            <p:spPr bwMode="auto">
              <a:xfrm flipV="1">
                <a:off x="2376" y="3112"/>
                <a:ext cx="144" cy="152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" name="Line 136"/>
              <p:cNvSpPr>
                <a:spLocks noChangeShapeType="1"/>
              </p:cNvSpPr>
              <p:nvPr/>
            </p:nvSpPr>
            <p:spPr bwMode="auto">
              <a:xfrm flipV="1">
                <a:off x="2520" y="2272"/>
                <a:ext cx="144" cy="84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Line 137"/>
              <p:cNvSpPr>
                <a:spLocks noChangeShapeType="1"/>
              </p:cNvSpPr>
              <p:nvPr/>
            </p:nvSpPr>
            <p:spPr bwMode="auto">
              <a:xfrm>
                <a:off x="2664" y="2272"/>
                <a:ext cx="144" cy="392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Line 138"/>
              <p:cNvSpPr>
                <a:spLocks noChangeShapeType="1"/>
              </p:cNvSpPr>
              <p:nvPr/>
            </p:nvSpPr>
            <p:spPr bwMode="auto">
              <a:xfrm flipV="1">
                <a:off x="2808" y="1064"/>
                <a:ext cx="24" cy="160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Line 139"/>
              <p:cNvSpPr>
                <a:spLocks noChangeShapeType="1"/>
              </p:cNvSpPr>
              <p:nvPr/>
            </p:nvSpPr>
            <p:spPr bwMode="auto">
              <a:xfrm>
                <a:off x="3064" y="1064"/>
                <a:ext cx="32" cy="1848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" name="Line 140"/>
              <p:cNvSpPr>
                <a:spLocks noChangeShapeType="1"/>
              </p:cNvSpPr>
              <p:nvPr/>
            </p:nvSpPr>
            <p:spPr bwMode="auto">
              <a:xfrm>
                <a:off x="3096" y="2912"/>
                <a:ext cx="144" cy="24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Line 141"/>
              <p:cNvSpPr>
                <a:spLocks noChangeShapeType="1"/>
              </p:cNvSpPr>
              <p:nvPr/>
            </p:nvSpPr>
            <p:spPr bwMode="auto">
              <a:xfrm flipV="1">
                <a:off x="3240" y="2920"/>
                <a:ext cx="144" cy="232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Line 142"/>
              <p:cNvSpPr>
                <a:spLocks noChangeShapeType="1"/>
              </p:cNvSpPr>
              <p:nvPr/>
            </p:nvSpPr>
            <p:spPr bwMode="auto">
              <a:xfrm flipV="1">
                <a:off x="3384" y="2720"/>
                <a:ext cx="144" cy="20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Line 143"/>
              <p:cNvSpPr>
                <a:spLocks noChangeShapeType="1"/>
              </p:cNvSpPr>
              <p:nvPr/>
            </p:nvSpPr>
            <p:spPr bwMode="auto">
              <a:xfrm flipV="1">
                <a:off x="3528" y="1064"/>
                <a:ext cx="48" cy="1656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Line 144"/>
              <p:cNvSpPr>
                <a:spLocks noChangeShapeType="1"/>
              </p:cNvSpPr>
              <p:nvPr/>
            </p:nvSpPr>
            <p:spPr bwMode="auto">
              <a:xfrm>
                <a:off x="3792" y="1064"/>
                <a:ext cx="24" cy="744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Line 145"/>
              <p:cNvSpPr>
                <a:spLocks noChangeShapeType="1"/>
              </p:cNvSpPr>
              <p:nvPr/>
            </p:nvSpPr>
            <p:spPr bwMode="auto">
              <a:xfrm>
                <a:off x="3816" y="1808"/>
                <a:ext cx="144" cy="528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Line 146"/>
              <p:cNvSpPr>
                <a:spLocks noChangeShapeType="1"/>
              </p:cNvSpPr>
              <p:nvPr/>
            </p:nvSpPr>
            <p:spPr bwMode="auto">
              <a:xfrm flipV="1">
                <a:off x="3960" y="2016"/>
                <a:ext cx="144" cy="32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Line 147"/>
              <p:cNvSpPr>
                <a:spLocks noChangeShapeType="1"/>
              </p:cNvSpPr>
              <p:nvPr/>
            </p:nvSpPr>
            <p:spPr bwMode="auto">
              <a:xfrm flipV="1">
                <a:off x="4104" y="1776"/>
                <a:ext cx="144" cy="24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2" name="Group 165"/>
            <p:cNvGrpSpPr>
              <a:grpSpLocks/>
            </p:cNvGrpSpPr>
            <p:nvPr/>
          </p:nvGrpSpPr>
          <p:grpSpPr bwMode="auto">
            <a:xfrm>
              <a:off x="3086100" y="1689100"/>
              <a:ext cx="3657600" cy="3581400"/>
              <a:chOff x="1944" y="1064"/>
              <a:chExt cx="2304" cy="2256"/>
            </a:xfrm>
          </p:grpSpPr>
          <p:sp>
            <p:nvSpPr>
              <p:cNvPr id="23" name="Line 149"/>
              <p:cNvSpPr>
                <a:spLocks noChangeShapeType="1"/>
              </p:cNvSpPr>
              <p:nvPr/>
            </p:nvSpPr>
            <p:spPr bwMode="auto">
              <a:xfrm>
                <a:off x="1944" y="3016"/>
                <a:ext cx="144" cy="30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Line 150"/>
              <p:cNvSpPr>
                <a:spLocks noChangeShapeType="1"/>
              </p:cNvSpPr>
              <p:nvPr/>
            </p:nvSpPr>
            <p:spPr bwMode="auto">
              <a:xfrm flipV="1">
                <a:off x="2088" y="1728"/>
                <a:ext cx="144" cy="159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Line 151"/>
              <p:cNvSpPr>
                <a:spLocks noChangeShapeType="1"/>
              </p:cNvSpPr>
              <p:nvPr/>
            </p:nvSpPr>
            <p:spPr bwMode="auto">
              <a:xfrm>
                <a:off x="2232" y="1728"/>
                <a:ext cx="144" cy="15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Line 152"/>
              <p:cNvSpPr>
                <a:spLocks noChangeShapeType="1"/>
              </p:cNvSpPr>
              <p:nvPr/>
            </p:nvSpPr>
            <p:spPr bwMode="auto">
              <a:xfrm flipV="1">
                <a:off x="2376" y="3200"/>
                <a:ext cx="144" cy="5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Line 153"/>
              <p:cNvSpPr>
                <a:spLocks noChangeShapeType="1"/>
              </p:cNvSpPr>
              <p:nvPr/>
            </p:nvSpPr>
            <p:spPr bwMode="auto">
              <a:xfrm flipV="1">
                <a:off x="2520" y="2552"/>
                <a:ext cx="144" cy="64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Line 154"/>
              <p:cNvSpPr>
                <a:spLocks noChangeShapeType="1"/>
              </p:cNvSpPr>
              <p:nvPr/>
            </p:nvSpPr>
            <p:spPr bwMode="auto">
              <a:xfrm>
                <a:off x="2664" y="2552"/>
                <a:ext cx="144" cy="28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Line 155"/>
              <p:cNvSpPr>
                <a:spLocks noChangeShapeType="1"/>
              </p:cNvSpPr>
              <p:nvPr/>
            </p:nvSpPr>
            <p:spPr bwMode="auto">
              <a:xfrm flipV="1">
                <a:off x="2808" y="1064"/>
                <a:ext cx="24" cy="177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Line 156"/>
              <p:cNvSpPr>
                <a:spLocks noChangeShapeType="1"/>
              </p:cNvSpPr>
              <p:nvPr/>
            </p:nvSpPr>
            <p:spPr bwMode="auto">
              <a:xfrm>
                <a:off x="3072" y="1064"/>
                <a:ext cx="24" cy="168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Line 157"/>
              <p:cNvSpPr>
                <a:spLocks noChangeShapeType="1"/>
              </p:cNvSpPr>
              <p:nvPr/>
            </p:nvSpPr>
            <p:spPr bwMode="auto">
              <a:xfrm>
                <a:off x="3096" y="2752"/>
                <a:ext cx="144" cy="28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Line 158"/>
              <p:cNvSpPr>
                <a:spLocks noChangeShapeType="1"/>
              </p:cNvSpPr>
              <p:nvPr/>
            </p:nvSpPr>
            <p:spPr bwMode="auto">
              <a:xfrm>
                <a:off x="3240" y="3032"/>
                <a:ext cx="144" cy="2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Line 159"/>
              <p:cNvSpPr>
                <a:spLocks noChangeShapeType="1"/>
              </p:cNvSpPr>
              <p:nvPr/>
            </p:nvSpPr>
            <p:spPr bwMode="auto">
              <a:xfrm flipV="1">
                <a:off x="3384" y="2896"/>
                <a:ext cx="144" cy="16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Line 160"/>
              <p:cNvSpPr>
                <a:spLocks noChangeShapeType="1"/>
              </p:cNvSpPr>
              <p:nvPr/>
            </p:nvSpPr>
            <p:spPr bwMode="auto">
              <a:xfrm flipV="1">
                <a:off x="3528" y="1064"/>
                <a:ext cx="72" cy="183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Line 161"/>
              <p:cNvSpPr>
                <a:spLocks noChangeShapeType="1"/>
              </p:cNvSpPr>
              <p:nvPr/>
            </p:nvSpPr>
            <p:spPr bwMode="auto">
              <a:xfrm>
                <a:off x="3752" y="1064"/>
                <a:ext cx="64" cy="160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Line 162"/>
              <p:cNvSpPr>
                <a:spLocks noChangeShapeType="1"/>
              </p:cNvSpPr>
              <p:nvPr/>
            </p:nvSpPr>
            <p:spPr bwMode="auto">
              <a:xfrm>
                <a:off x="3816" y="2672"/>
                <a:ext cx="14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Line 163"/>
              <p:cNvSpPr>
                <a:spLocks noChangeShapeType="1"/>
              </p:cNvSpPr>
              <p:nvPr/>
            </p:nvSpPr>
            <p:spPr bwMode="auto">
              <a:xfrm flipV="1">
                <a:off x="3960" y="2024"/>
                <a:ext cx="144" cy="64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Line 164"/>
              <p:cNvSpPr>
                <a:spLocks noChangeShapeType="1"/>
              </p:cNvSpPr>
              <p:nvPr/>
            </p:nvSpPr>
            <p:spPr bwMode="auto">
              <a:xfrm flipV="1">
                <a:off x="4104" y="1592"/>
                <a:ext cx="144" cy="43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9" name="Group 192"/>
            <p:cNvGrpSpPr>
              <a:grpSpLocks/>
            </p:cNvGrpSpPr>
            <p:nvPr/>
          </p:nvGrpSpPr>
          <p:grpSpPr bwMode="auto">
            <a:xfrm>
              <a:off x="2514600" y="1689100"/>
              <a:ext cx="76200" cy="3875088"/>
              <a:chOff x="1584" y="1064"/>
              <a:chExt cx="48" cy="2441"/>
            </a:xfrm>
          </p:grpSpPr>
          <p:sp>
            <p:nvSpPr>
              <p:cNvPr id="40" name="Line 166"/>
              <p:cNvSpPr>
                <a:spLocks noChangeShapeType="1"/>
              </p:cNvSpPr>
              <p:nvPr/>
            </p:nvSpPr>
            <p:spPr bwMode="auto">
              <a:xfrm>
                <a:off x="1584" y="350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Line 167"/>
              <p:cNvSpPr>
                <a:spLocks noChangeShapeType="1"/>
              </p:cNvSpPr>
              <p:nvPr/>
            </p:nvSpPr>
            <p:spPr bwMode="auto">
              <a:xfrm>
                <a:off x="1584" y="30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Line 168"/>
              <p:cNvSpPr>
                <a:spLocks noChangeShapeType="1"/>
              </p:cNvSpPr>
              <p:nvPr/>
            </p:nvSpPr>
            <p:spPr bwMode="auto">
              <a:xfrm>
                <a:off x="1584" y="252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Line 169"/>
              <p:cNvSpPr>
                <a:spLocks noChangeShapeType="1"/>
              </p:cNvSpPr>
              <p:nvPr/>
            </p:nvSpPr>
            <p:spPr bwMode="auto">
              <a:xfrm>
                <a:off x="1584" y="204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Line 170"/>
              <p:cNvSpPr>
                <a:spLocks noChangeShapeType="1"/>
              </p:cNvSpPr>
              <p:nvPr/>
            </p:nvSpPr>
            <p:spPr bwMode="auto">
              <a:xfrm>
                <a:off x="1584" y="155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" name="Line 171"/>
              <p:cNvSpPr>
                <a:spLocks noChangeShapeType="1"/>
              </p:cNvSpPr>
              <p:nvPr/>
            </p:nvSpPr>
            <p:spPr bwMode="auto">
              <a:xfrm>
                <a:off x="1584" y="10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" name="Line 172"/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" name="Line 173"/>
              <p:cNvSpPr>
                <a:spLocks noChangeShapeType="1"/>
              </p:cNvSpPr>
              <p:nvPr/>
            </p:nvSpPr>
            <p:spPr bwMode="auto">
              <a:xfrm>
                <a:off x="1584" y="33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8" name="Line 174"/>
              <p:cNvSpPr>
                <a:spLocks noChangeShapeType="1"/>
              </p:cNvSpPr>
              <p:nvPr/>
            </p:nvSpPr>
            <p:spPr bwMode="auto">
              <a:xfrm>
                <a:off x="1584" y="32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9" name="Line 175"/>
              <p:cNvSpPr>
                <a:spLocks noChangeShapeType="1"/>
              </p:cNvSpPr>
              <p:nvPr/>
            </p:nvSpPr>
            <p:spPr bwMode="auto">
              <a:xfrm>
                <a:off x="1584" y="31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" name="Line 176"/>
              <p:cNvSpPr>
                <a:spLocks noChangeShapeType="1"/>
              </p:cNvSpPr>
              <p:nvPr/>
            </p:nvSpPr>
            <p:spPr bwMode="auto">
              <a:xfrm>
                <a:off x="1584" y="29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Line 177"/>
              <p:cNvSpPr>
                <a:spLocks noChangeShapeType="1"/>
              </p:cNvSpPr>
              <p:nvPr/>
            </p:nvSpPr>
            <p:spPr bwMode="auto">
              <a:xfrm>
                <a:off x="1584" y="28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2" name="Line 178"/>
              <p:cNvSpPr>
                <a:spLocks noChangeShapeType="1"/>
              </p:cNvSpPr>
              <p:nvPr/>
            </p:nvSpPr>
            <p:spPr bwMode="auto">
              <a:xfrm>
                <a:off x="1584" y="27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" name="Line 179"/>
              <p:cNvSpPr>
                <a:spLocks noChangeShapeType="1"/>
              </p:cNvSpPr>
              <p:nvPr/>
            </p:nvSpPr>
            <p:spPr bwMode="auto">
              <a:xfrm>
                <a:off x="1584" y="26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" name="Line 180"/>
              <p:cNvSpPr>
                <a:spLocks noChangeShapeType="1"/>
              </p:cNvSpPr>
              <p:nvPr/>
            </p:nvSpPr>
            <p:spPr bwMode="auto">
              <a:xfrm>
                <a:off x="1584" y="24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5" name="Line 181"/>
              <p:cNvSpPr>
                <a:spLocks noChangeShapeType="1"/>
              </p:cNvSpPr>
              <p:nvPr/>
            </p:nvSpPr>
            <p:spPr bwMode="auto">
              <a:xfrm>
                <a:off x="1584" y="23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6" name="Line 182"/>
              <p:cNvSpPr>
                <a:spLocks noChangeShapeType="1"/>
              </p:cNvSpPr>
              <p:nvPr/>
            </p:nvSpPr>
            <p:spPr bwMode="auto">
              <a:xfrm>
                <a:off x="1584" y="22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7" name="Line 183"/>
              <p:cNvSpPr>
                <a:spLocks noChangeShapeType="1"/>
              </p:cNvSpPr>
              <p:nvPr/>
            </p:nvSpPr>
            <p:spPr bwMode="auto">
              <a:xfrm>
                <a:off x="1584" y="21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8" name="Line 184"/>
              <p:cNvSpPr>
                <a:spLocks noChangeShapeType="1"/>
              </p:cNvSpPr>
              <p:nvPr/>
            </p:nvSpPr>
            <p:spPr bwMode="auto">
              <a:xfrm>
                <a:off x="1584" y="19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" name="Line 185"/>
              <p:cNvSpPr>
                <a:spLocks noChangeShapeType="1"/>
              </p:cNvSpPr>
              <p:nvPr/>
            </p:nvSpPr>
            <p:spPr bwMode="auto">
              <a:xfrm>
                <a:off x="1584" y="18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0" name="Line 186"/>
              <p:cNvSpPr>
                <a:spLocks noChangeShapeType="1"/>
              </p:cNvSpPr>
              <p:nvPr/>
            </p:nvSpPr>
            <p:spPr bwMode="auto">
              <a:xfrm>
                <a:off x="1584" y="17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1" name="Line 187"/>
              <p:cNvSpPr>
                <a:spLocks noChangeShapeType="1"/>
              </p:cNvSpPr>
              <p:nvPr/>
            </p:nvSpPr>
            <p:spPr bwMode="auto">
              <a:xfrm>
                <a:off x="1584" y="16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2" name="Line 188"/>
              <p:cNvSpPr>
                <a:spLocks noChangeShapeType="1"/>
              </p:cNvSpPr>
              <p:nvPr/>
            </p:nvSpPr>
            <p:spPr bwMode="auto">
              <a:xfrm>
                <a:off x="1584" y="14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3" name="Line 189"/>
              <p:cNvSpPr>
                <a:spLocks noChangeShapeType="1"/>
              </p:cNvSpPr>
              <p:nvPr/>
            </p:nvSpPr>
            <p:spPr bwMode="auto">
              <a:xfrm>
                <a:off x="1584" y="13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4" name="Line 190"/>
              <p:cNvSpPr>
                <a:spLocks noChangeShapeType="1"/>
              </p:cNvSpPr>
              <p:nvPr/>
            </p:nvSpPr>
            <p:spPr bwMode="auto">
              <a:xfrm>
                <a:off x="1584" y="12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" name="Line 191"/>
              <p:cNvSpPr>
                <a:spLocks noChangeShapeType="1"/>
              </p:cNvSpPr>
              <p:nvPr/>
            </p:nvSpPr>
            <p:spPr bwMode="auto">
              <a:xfrm>
                <a:off x="1584" y="11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6" name="Group 219"/>
            <p:cNvGrpSpPr>
              <a:grpSpLocks/>
            </p:cNvGrpSpPr>
            <p:nvPr/>
          </p:nvGrpSpPr>
          <p:grpSpPr bwMode="auto">
            <a:xfrm>
              <a:off x="7010400" y="1689100"/>
              <a:ext cx="76200" cy="3875088"/>
              <a:chOff x="4416" y="1064"/>
              <a:chExt cx="48" cy="2441"/>
            </a:xfrm>
          </p:grpSpPr>
          <p:sp>
            <p:nvSpPr>
              <p:cNvPr id="67" name="Line 193"/>
              <p:cNvSpPr>
                <a:spLocks noChangeShapeType="1"/>
              </p:cNvSpPr>
              <p:nvPr/>
            </p:nvSpPr>
            <p:spPr bwMode="auto">
              <a:xfrm flipH="1">
                <a:off x="4416" y="350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8" name="Line 194"/>
              <p:cNvSpPr>
                <a:spLocks noChangeShapeType="1"/>
              </p:cNvSpPr>
              <p:nvPr/>
            </p:nvSpPr>
            <p:spPr bwMode="auto">
              <a:xfrm flipH="1">
                <a:off x="4416" y="30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9" name="Line 195"/>
              <p:cNvSpPr>
                <a:spLocks noChangeShapeType="1"/>
              </p:cNvSpPr>
              <p:nvPr/>
            </p:nvSpPr>
            <p:spPr bwMode="auto">
              <a:xfrm flipH="1">
                <a:off x="4416" y="252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0" name="Line 196"/>
              <p:cNvSpPr>
                <a:spLocks noChangeShapeType="1"/>
              </p:cNvSpPr>
              <p:nvPr/>
            </p:nvSpPr>
            <p:spPr bwMode="auto">
              <a:xfrm flipH="1">
                <a:off x="4416" y="204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" name="Line 197"/>
              <p:cNvSpPr>
                <a:spLocks noChangeShapeType="1"/>
              </p:cNvSpPr>
              <p:nvPr/>
            </p:nvSpPr>
            <p:spPr bwMode="auto">
              <a:xfrm flipH="1">
                <a:off x="4416" y="155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2" name="Line 198"/>
              <p:cNvSpPr>
                <a:spLocks noChangeShapeType="1"/>
              </p:cNvSpPr>
              <p:nvPr/>
            </p:nvSpPr>
            <p:spPr bwMode="auto">
              <a:xfrm flipH="1">
                <a:off x="4416" y="10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" name="Line 199"/>
              <p:cNvSpPr>
                <a:spLocks noChangeShapeType="1"/>
              </p:cNvSpPr>
              <p:nvPr/>
            </p:nvSpPr>
            <p:spPr bwMode="auto">
              <a:xfrm flipH="1">
                <a:off x="4440" y="34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4" name="Line 200"/>
              <p:cNvSpPr>
                <a:spLocks noChangeShapeType="1"/>
              </p:cNvSpPr>
              <p:nvPr/>
            </p:nvSpPr>
            <p:spPr bwMode="auto">
              <a:xfrm flipH="1">
                <a:off x="4440" y="33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5" name="Line 201"/>
              <p:cNvSpPr>
                <a:spLocks noChangeShapeType="1"/>
              </p:cNvSpPr>
              <p:nvPr/>
            </p:nvSpPr>
            <p:spPr bwMode="auto">
              <a:xfrm flipH="1">
                <a:off x="4440" y="320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" name="Line 202"/>
              <p:cNvSpPr>
                <a:spLocks noChangeShapeType="1"/>
              </p:cNvSpPr>
              <p:nvPr/>
            </p:nvSpPr>
            <p:spPr bwMode="auto">
              <a:xfrm flipH="1">
                <a:off x="4440" y="31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" name="Line 203"/>
              <p:cNvSpPr>
                <a:spLocks noChangeShapeType="1"/>
              </p:cNvSpPr>
              <p:nvPr/>
            </p:nvSpPr>
            <p:spPr bwMode="auto">
              <a:xfrm flipH="1">
                <a:off x="4440" y="29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" name="Line 204"/>
              <p:cNvSpPr>
                <a:spLocks noChangeShapeType="1"/>
              </p:cNvSpPr>
              <p:nvPr/>
            </p:nvSpPr>
            <p:spPr bwMode="auto">
              <a:xfrm flipH="1">
                <a:off x="4440" y="28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" name="Line 205"/>
              <p:cNvSpPr>
                <a:spLocks noChangeShapeType="1"/>
              </p:cNvSpPr>
              <p:nvPr/>
            </p:nvSpPr>
            <p:spPr bwMode="auto">
              <a:xfrm flipH="1">
                <a:off x="4440" y="27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0" name="Line 206"/>
              <p:cNvSpPr>
                <a:spLocks noChangeShapeType="1"/>
              </p:cNvSpPr>
              <p:nvPr/>
            </p:nvSpPr>
            <p:spPr bwMode="auto">
              <a:xfrm flipH="1">
                <a:off x="4440" y="262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1" name="Line 207"/>
              <p:cNvSpPr>
                <a:spLocks noChangeShapeType="1"/>
              </p:cNvSpPr>
              <p:nvPr/>
            </p:nvSpPr>
            <p:spPr bwMode="auto">
              <a:xfrm flipH="1">
                <a:off x="4440" y="24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2" name="Line 208"/>
              <p:cNvSpPr>
                <a:spLocks noChangeShapeType="1"/>
              </p:cNvSpPr>
              <p:nvPr/>
            </p:nvSpPr>
            <p:spPr bwMode="auto">
              <a:xfrm flipH="1">
                <a:off x="4440" y="23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3" name="Line 209"/>
              <p:cNvSpPr>
                <a:spLocks noChangeShapeType="1"/>
              </p:cNvSpPr>
              <p:nvPr/>
            </p:nvSpPr>
            <p:spPr bwMode="auto">
              <a:xfrm flipH="1">
                <a:off x="4440" y="223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Line 210"/>
              <p:cNvSpPr>
                <a:spLocks noChangeShapeType="1"/>
              </p:cNvSpPr>
              <p:nvPr/>
            </p:nvSpPr>
            <p:spPr bwMode="auto">
              <a:xfrm flipH="1">
                <a:off x="4440" y="213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5" name="Line 211"/>
              <p:cNvSpPr>
                <a:spLocks noChangeShapeType="1"/>
              </p:cNvSpPr>
              <p:nvPr/>
            </p:nvSpPr>
            <p:spPr bwMode="auto">
              <a:xfrm flipH="1">
                <a:off x="4440" y="19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6" name="Line 212"/>
              <p:cNvSpPr>
                <a:spLocks noChangeShapeType="1"/>
              </p:cNvSpPr>
              <p:nvPr/>
            </p:nvSpPr>
            <p:spPr bwMode="auto">
              <a:xfrm flipH="1">
                <a:off x="4440" y="18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7" name="Line 213"/>
              <p:cNvSpPr>
                <a:spLocks noChangeShapeType="1"/>
              </p:cNvSpPr>
              <p:nvPr/>
            </p:nvSpPr>
            <p:spPr bwMode="auto">
              <a:xfrm flipH="1">
                <a:off x="4440" y="17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8" name="Line 214"/>
              <p:cNvSpPr>
                <a:spLocks noChangeShapeType="1"/>
              </p:cNvSpPr>
              <p:nvPr/>
            </p:nvSpPr>
            <p:spPr bwMode="auto">
              <a:xfrm flipH="1">
                <a:off x="4440" y="16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9" name="Line 215"/>
              <p:cNvSpPr>
                <a:spLocks noChangeShapeType="1"/>
              </p:cNvSpPr>
              <p:nvPr/>
            </p:nvSpPr>
            <p:spPr bwMode="auto">
              <a:xfrm flipH="1">
                <a:off x="4440" y="14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0" name="Line 216"/>
              <p:cNvSpPr>
                <a:spLocks noChangeShapeType="1"/>
              </p:cNvSpPr>
              <p:nvPr/>
            </p:nvSpPr>
            <p:spPr bwMode="auto">
              <a:xfrm flipH="1">
                <a:off x="4440" y="13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1" name="Line 217"/>
              <p:cNvSpPr>
                <a:spLocks noChangeShapeType="1"/>
              </p:cNvSpPr>
              <p:nvPr/>
            </p:nvSpPr>
            <p:spPr bwMode="auto">
              <a:xfrm flipH="1">
                <a:off x="4440" y="12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" name="Line 218"/>
              <p:cNvSpPr>
                <a:spLocks noChangeShapeType="1"/>
              </p:cNvSpPr>
              <p:nvPr/>
            </p:nvSpPr>
            <p:spPr bwMode="auto">
              <a:xfrm flipH="1">
                <a:off x="4440" y="11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3" name="Group 261"/>
            <p:cNvGrpSpPr>
              <a:grpSpLocks/>
            </p:cNvGrpSpPr>
            <p:nvPr/>
          </p:nvGrpSpPr>
          <p:grpSpPr bwMode="auto">
            <a:xfrm>
              <a:off x="2514600" y="5486400"/>
              <a:ext cx="4573588" cy="76200"/>
              <a:chOff x="1584" y="3456"/>
              <a:chExt cx="2881" cy="48"/>
            </a:xfrm>
          </p:grpSpPr>
          <p:sp>
            <p:nvSpPr>
              <p:cNvPr id="94" name="Line 220"/>
              <p:cNvSpPr>
                <a:spLocks noChangeShapeType="1"/>
              </p:cNvSpPr>
              <p:nvPr/>
            </p:nvSpPr>
            <p:spPr bwMode="auto">
              <a:xfrm flipV="1">
                <a:off x="158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Line 221"/>
              <p:cNvSpPr>
                <a:spLocks noChangeShapeType="1"/>
              </p:cNvSpPr>
              <p:nvPr/>
            </p:nvSpPr>
            <p:spPr bwMode="auto">
              <a:xfrm flipV="1">
                <a:off x="194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Line 222"/>
              <p:cNvSpPr>
                <a:spLocks noChangeShapeType="1"/>
              </p:cNvSpPr>
              <p:nvPr/>
            </p:nvSpPr>
            <p:spPr bwMode="auto">
              <a:xfrm flipV="1">
                <a:off x="230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" name="Line 223"/>
              <p:cNvSpPr>
                <a:spLocks noChangeShapeType="1"/>
              </p:cNvSpPr>
              <p:nvPr/>
            </p:nvSpPr>
            <p:spPr bwMode="auto">
              <a:xfrm flipV="1">
                <a:off x="266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Line 224"/>
              <p:cNvSpPr>
                <a:spLocks noChangeShapeType="1"/>
              </p:cNvSpPr>
              <p:nvPr/>
            </p:nvSpPr>
            <p:spPr bwMode="auto">
              <a:xfrm flipV="1">
                <a:off x="302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" name="Line 225"/>
              <p:cNvSpPr>
                <a:spLocks noChangeShapeType="1"/>
              </p:cNvSpPr>
              <p:nvPr/>
            </p:nvSpPr>
            <p:spPr bwMode="auto">
              <a:xfrm flipV="1">
                <a:off x="338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0" name="Line 226"/>
              <p:cNvSpPr>
                <a:spLocks noChangeShapeType="1"/>
              </p:cNvSpPr>
              <p:nvPr/>
            </p:nvSpPr>
            <p:spPr bwMode="auto">
              <a:xfrm flipV="1">
                <a:off x="374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1" name="Line 227"/>
              <p:cNvSpPr>
                <a:spLocks noChangeShapeType="1"/>
              </p:cNvSpPr>
              <p:nvPr/>
            </p:nvSpPr>
            <p:spPr bwMode="auto">
              <a:xfrm flipV="1">
                <a:off x="410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" name="Line 228"/>
              <p:cNvSpPr>
                <a:spLocks noChangeShapeType="1"/>
              </p:cNvSpPr>
              <p:nvPr/>
            </p:nvSpPr>
            <p:spPr bwMode="auto">
              <a:xfrm flipV="1">
                <a:off x="4464" y="3456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Line 229"/>
              <p:cNvSpPr>
                <a:spLocks noChangeShapeType="1"/>
              </p:cNvSpPr>
              <p:nvPr/>
            </p:nvSpPr>
            <p:spPr bwMode="auto">
              <a:xfrm flipV="1">
                <a:off x="165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" name="Line 230"/>
              <p:cNvSpPr>
                <a:spLocks noChangeShapeType="1"/>
              </p:cNvSpPr>
              <p:nvPr/>
            </p:nvSpPr>
            <p:spPr bwMode="auto">
              <a:xfrm flipV="1">
                <a:off x="172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5" name="Line 231"/>
              <p:cNvSpPr>
                <a:spLocks noChangeShapeType="1"/>
              </p:cNvSpPr>
              <p:nvPr/>
            </p:nvSpPr>
            <p:spPr bwMode="auto">
              <a:xfrm flipV="1">
                <a:off x="180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6" name="Line 232"/>
              <p:cNvSpPr>
                <a:spLocks noChangeShapeType="1"/>
              </p:cNvSpPr>
              <p:nvPr/>
            </p:nvSpPr>
            <p:spPr bwMode="auto">
              <a:xfrm flipV="1">
                <a:off x="187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7" name="Line 233"/>
              <p:cNvSpPr>
                <a:spLocks noChangeShapeType="1"/>
              </p:cNvSpPr>
              <p:nvPr/>
            </p:nvSpPr>
            <p:spPr bwMode="auto">
              <a:xfrm flipV="1">
                <a:off x="201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8" name="Line 234"/>
              <p:cNvSpPr>
                <a:spLocks noChangeShapeType="1"/>
              </p:cNvSpPr>
              <p:nvPr/>
            </p:nvSpPr>
            <p:spPr bwMode="auto">
              <a:xfrm flipV="1">
                <a:off x="208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9" name="Line 235"/>
              <p:cNvSpPr>
                <a:spLocks noChangeShapeType="1"/>
              </p:cNvSpPr>
              <p:nvPr/>
            </p:nvSpPr>
            <p:spPr bwMode="auto">
              <a:xfrm flipV="1">
                <a:off x="216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0" name="Line 236"/>
              <p:cNvSpPr>
                <a:spLocks noChangeShapeType="1"/>
              </p:cNvSpPr>
              <p:nvPr/>
            </p:nvSpPr>
            <p:spPr bwMode="auto">
              <a:xfrm flipV="1">
                <a:off x="223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1" name="Line 237"/>
              <p:cNvSpPr>
                <a:spLocks noChangeShapeType="1"/>
              </p:cNvSpPr>
              <p:nvPr/>
            </p:nvSpPr>
            <p:spPr bwMode="auto">
              <a:xfrm flipV="1">
                <a:off x="237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" name="Line 238"/>
              <p:cNvSpPr>
                <a:spLocks noChangeShapeType="1"/>
              </p:cNvSpPr>
              <p:nvPr/>
            </p:nvSpPr>
            <p:spPr bwMode="auto">
              <a:xfrm flipV="1">
                <a:off x="244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Line 239"/>
              <p:cNvSpPr>
                <a:spLocks noChangeShapeType="1"/>
              </p:cNvSpPr>
              <p:nvPr/>
            </p:nvSpPr>
            <p:spPr bwMode="auto">
              <a:xfrm flipV="1">
                <a:off x="252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Line 240"/>
              <p:cNvSpPr>
                <a:spLocks noChangeShapeType="1"/>
              </p:cNvSpPr>
              <p:nvPr/>
            </p:nvSpPr>
            <p:spPr bwMode="auto">
              <a:xfrm flipV="1">
                <a:off x="259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Line 241"/>
              <p:cNvSpPr>
                <a:spLocks noChangeShapeType="1"/>
              </p:cNvSpPr>
              <p:nvPr/>
            </p:nvSpPr>
            <p:spPr bwMode="auto">
              <a:xfrm flipV="1">
                <a:off x="273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6" name="Line 242"/>
              <p:cNvSpPr>
                <a:spLocks noChangeShapeType="1"/>
              </p:cNvSpPr>
              <p:nvPr/>
            </p:nvSpPr>
            <p:spPr bwMode="auto">
              <a:xfrm flipV="1">
                <a:off x="280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7" name="Line 243"/>
              <p:cNvSpPr>
                <a:spLocks noChangeShapeType="1"/>
              </p:cNvSpPr>
              <p:nvPr/>
            </p:nvSpPr>
            <p:spPr bwMode="auto">
              <a:xfrm flipV="1">
                <a:off x="288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8" name="Line 244"/>
              <p:cNvSpPr>
                <a:spLocks noChangeShapeType="1"/>
              </p:cNvSpPr>
              <p:nvPr/>
            </p:nvSpPr>
            <p:spPr bwMode="auto">
              <a:xfrm flipV="1">
                <a:off x="295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9" name="Line 245"/>
              <p:cNvSpPr>
                <a:spLocks noChangeShapeType="1"/>
              </p:cNvSpPr>
              <p:nvPr/>
            </p:nvSpPr>
            <p:spPr bwMode="auto">
              <a:xfrm flipV="1">
                <a:off x="309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0" name="Line 246"/>
              <p:cNvSpPr>
                <a:spLocks noChangeShapeType="1"/>
              </p:cNvSpPr>
              <p:nvPr/>
            </p:nvSpPr>
            <p:spPr bwMode="auto">
              <a:xfrm flipV="1">
                <a:off x="316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1" name="Line 247"/>
              <p:cNvSpPr>
                <a:spLocks noChangeShapeType="1"/>
              </p:cNvSpPr>
              <p:nvPr/>
            </p:nvSpPr>
            <p:spPr bwMode="auto">
              <a:xfrm flipV="1">
                <a:off x="324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2" name="Line 248"/>
              <p:cNvSpPr>
                <a:spLocks noChangeShapeType="1"/>
              </p:cNvSpPr>
              <p:nvPr/>
            </p:nvSpPr>
            <p:spPr bwMode="auto">
              <a:xfrm flipV="1">
                <a:off x="331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3" name="Line 249"/>
              <p:cNvSpPr>
                <a:spLocks noChangeShapeType="1"/>
              </p:cNvSpPr>
              <p:nvPr/>
            </p:nvSpPr>
            <p:spPr bwMode="auto">
              <a:xfrm flipV="1">
                <a:off x="345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4" name="Line 250"/>
              <p:cNvSpPr>
                <a:spLocks noChangeShapeType="1"/>
              </p:cNvSpPr>
              <p:nvPr/>
            </p:nvSpPr>
            <p:spPr bwMode="auto">
              <a:xfrm flipV="1">
                <a:off x="352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5" name="Line 251"/>
              <p:cNvSpPr>
                <a:spLocks noChangeShapeType="1"/>
              </p:cNvSpPr>
              <p:nvPr/>
            </p:nvSpPr>
            <p:spPr bwMode="auto">
              <a:xfrm flipV="1">
                <a:off x="360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6" name="Line 252"/>
              <p:cNvSpPr>
                <a:spLocks noChangeShapeType="1"/>
              </p:cNvSpPr>
              <p:nvPr/>
            </p:nvSpPr>
            <p:spPr bwMode="auto">
              <a:xfrm flipV="1">
                <a:off x="367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7" name="Line 253"/>
              <p:cNvSpPr>
                <a:spLocks noChangeShapeType="1"/>
              </p:cNvSpPr>
              <p:nvPr/>
            </p:nvSpPr>
            <p:spPr bwMode="auto">
              <a:xfrm flipV="1">
                <a:off x="381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8" name="Line 254"/>
              <p:cNvSpPr>
                <a:spLocks noChangeShapeType="1"/>
              </p:cNvSpPr>
              <p:nvPr/>
            </p:nvSpPr>
            <p:spPr bwMode="auto">
              <a:xfrm flipV="1">
                <a:off x="388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9" name="Line 255"/>
              <p:cNvSpPr>
                <a:spLocks noChangeShapeType="1"/>
              </p:cNvSpPr>
              <p:nvPr/>
            </p:nvSpPr>
            <p:spPr bwMode="auto">
              <a:xfrm flipV="1">
                <a:off x="396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Line 256"/>
              <p:cNvSpPr>
                <a:spLocks noChangeShapeType="1"/>
              </p:cNvSpPr>
              <p:nvPr/>
            </p:nvSpPr>
            <p:spPr bwMode="auto">
              <a:xfrm flipV="1">
                <a:off x="403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1" name="Line 257"/>
              <p:cNvSpPr>
                <a:spLocks noChangeShapeType="1"/>
              </p:cNvSpPr>
              <p:nvPr/>
            </p:nvSpPr>
            <p:spPr bwMode="auto">
              <a:xfrm flipV="1">
                <a:off x="4176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2" name="Line 258"/>
              <p:cNvSpPr>
                <a:spLocks noChangeShapeType="1"/>
              </p:cNvSpPr>
              <p:nvPr/>
            </p:nvSpPr>
            <p:spPr bwMode="auto">
              <a:xfrm flipV="1">
                <a:off x="4248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" name="Line 259"/>
              <p:cNvSpPr>
                <a:spLocks noChangeShapeType="1"/>
              </p:cNvSpPr>
              <p:nvPr/>
            </p:nvSpPr>
            <p:spPr bwMode="auto">
              <a:xfrm flipV="1">
                <a:off x="4320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4" name="Line 260"/>
              <p:cNvSpPr>
                <a:spLocks noChangeShapeType="1"/>
              </p:cNvSpPr>
              <p:nvPr/>
            </p:nvSpPr>
            <p:spPr bwMode="auto">
              <a:xfrm flipV="1">
                <a:off x="4392" y="3480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5" name="Group 303"/>
            <p:cNvGrpSpPr>
              <a:grpSpLocks/>
            </p:cNvGrpSpPr>
            <p:nvPr/>
          </p:nvGrpSpPr>
          <p:grpSpPr bwMode="auto">
            <a:xfrm>
              <a:off x="2514600" y="1689100"/>
              <a:ext cx="4573588" cy="76200"/>
              <a:chOff x="1584" y="1064"/>
              <a:chExt cx="2881" cy="48"/>
            </a:xfrm>
          </p:grpSpPr>
          <p:sp>
            <p:nvSpPr>
              <p:cNvPr id="136" name="Line 262"/>
              <p:cNvSpPr>
                <a:spLocks noChangeShapeType="1"/>
              </p:cNvSpPr>
              <p:nvPr/>
            </p:nvSpPr>
            <p:spPr bwMode="auto">
              <a:xfrm>
                <a:off x="158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7" name="Line 263"/>
              <p:cNvSpPr>
                <a:spLocks noChangeShapeType="1"/>
              </p:cNvSpPr>
              <p:nvPr/>
            </p:nvSpPr>
            <p:spPr bwMode="auto">
              <a:xfrm>
                <a:off x="194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8" name="Line 264"/>
              <p:cNvSpPr>
                <a:spLocks noChangeShapeType="1"/>
              </p:cNvSpPr>
              <p:nvPr/>
            </p:nvSpPr>
            <p:spPr bwMode="auto">
              <a:xfrm>
                <a:off x="230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9" name="Line 265"/>
              <p:cNvSpPr>
                <a:spLocks noChangeShapeType="1"/>
              </p:cNvSpPr>
              <p:nvPr/>
            </p:nvSpPr>
            <p:spPr bwMode="auto">
              <a:xfrm>
                <a:off x="266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0" name="Line 266"/>
              <p:cNvSpPr>
                <a:spLocks noChangeShapeType="1"/>
              </p:cNvSpPr>
              <p:nvPr/>
            </p:nvSpPr>
            <p:spPr bwMode="auto">
              <a:xfrm>
                <a:off x="302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1" name="Line 267"/>
              <p:cNvSpPr>
                <a:spLocks noChangeShapeType="1"/>
              </p:cNvSpPr>
              <p:nvPr/>
            </p:nvSpPr>
            <p:spPr bwMode="auto">
              <a:xfrm>
                <a:off x="338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Line 268"/>
              <p:cNvSpPr>
                <a:spLocks noChangeShapeType="1"/>
              </p:cNvSpPr>
              <p:nvPr/>
            </p:nvSpPr>
            <p:spPr bwMode="auto">
              <a:xfrm>
                <a:off x="374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" name="Line 269"/>
              <p:cNvSpPr>
                <a:spLocks noChangeShapeType="1"/>
              </p:cNvSpPr>
              <p:nvPr/>
            </p:nvSpPr>
            <p:spPr bwMode="auto">
              <a:xfrm>
                <a:off x="410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4" name="Line 270"/>
              <p:cNvSpPr>
                <a:spLocks noChangeShapeType="1"/>
              </p:cNvSpPr>
              <p:nvPr/>
            </p:nvSpPr>
            <p:spPr bwMode="auto">
              <a:xfrm>
                <a:off x="4464" y="1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Line 271"/>
              <p:cNvSpPr>
                <a:spLocks noChangeShapeType="1"/>
              </p:cNvSpPr>
              <p:nvPr/>
            </p:nvSpPr>
            <p:spPr bwMode="auto">
              <a:xfrm>
                <a:off x="165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6" name="Line 272"/>
              <p:cNvSpPr>
                <a:spLocks noChangeShapeType="1"/>
              </p:cNvSpPr>
              <p:nvPr/>
            </p:nvSpPr>
            <p:spPr bwMode="auto">
              <a:xfrm>
                <a:off x="172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7" name="Line 273"/>
              <p:cNvSpPr>
                <a:spLocks noChangeShapeType="1"/>
              </p:cNvSpPr>
              <p:nvPr/>
            </p:nvSpPr>
            <p:spPr bwMode="auto">
              <a:xfrm>
                <a:off x="180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8" name="Line 274"/>
              <p:cNvSpPr>
                <a:spLocks noChangeShapeType="1"/>
              </p:cNvSpPr>
              <p:nvPr/>
            </p:nvSpPr>
            <p:spPr bwMode="auto">
              <a:xfrm>
                <a:off x="187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9" name="Line 275"/>
              <p:cNvSpPr>
                <a:spLocks noChangeShapeType="1"/>
              </p:cNvSpPr>
              <p:nvPr/>
            </p:nvSpPr>
            <p:spPr bwMode="auto">
              <a:xfrm>
                <a:off x="201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0" name="Line 276"/>
              <p:cNvSpPr>
                <a:spLocks noChangeShapeType="1"/>
              </p:cNvSpPr>
              <p:nvPr/>
            </p:nvSpPr>
            <p:spPr bwMode="auto">
              <a:xfrm>
                <a:off x="208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1" name="Line 277"/>
              <p:cNvSpPr>
                <a:spLocks noChangeShapeType="1"/>
              </p:cNvSpPr>
              <p:nvPr/>
            </p:nvSpPr>
            <p:spPr bwMode="auto">
              <a:xfrm>
                <a:off x="216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2" name="Line 278"/>
              <p:cNvSpPr>
                <a:spLocks noChangeShapeType="1"/>
              </p:cNvSpPr>
              <p:nvPr/>
            </p:nvSpPr>
            <p:spPr bwMode="auto">
              <a:xfrm>
                <a:off x="223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" name="Line 279"/>
              <p:cNvSpPr>
                <a:spLocks noChangeShapeType="1"/>
              </p:cNvSpPr>
              <p:nvPr/>
            </p:nvSpPr>
            <p:spPr bwMode="auto">
              <a:xfrm>
                <a:off x="237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" name="Line 280"/>
              <p:cNvSpPr>
                <a:spLocks noChangeShapeType="1"/>
              </p:cNvSpPr>
              <p:nvPr/>
            </p:nvSpPr>
            <p:spPr bwMode="auto">
              <a:xfrm>
                <a:off x="244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5" name="Line 281"/>
              <p:cNvSpPr>
                <a:spLocks noChangeShapeType="1"/>
              </p:cNvSpPr>
              <p:nvPr/>
            </p:nvSpPr>
            <p:spPr bwMode="auto">
              <a:xfrm>
                <a:off x="252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6" name="Line 282"/>
              <p:cNvSpPr>
                <a:spLocks noChangeShapeType="1"/>
              </p:cNvSpPr>
              <p:nvPr/>
            </p:nvSpPr>
            <p:spPr bwMode="auto">
              <a:xfrm>
                <a:off x="259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7" name="Line 283"/>
              <p:cNvSpPr>
                <a:spLocks noChangeShapeType="1"/>
              </p:cNvSpPr>
              <p:nvPr/>
            </p:nvSpPr>
            <p:spPr bwMode="auto">
              <a:xfrm>
                <a:off x="273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8" name="Line 284"/>
              <p:cNvSpPr>
                <a:spLocks noChangeShapeType="1"/>
              </p:cNvSpPr>
              <p:nvPr/>
            </p:nvSpPr>
            <p:spPr bwMode="auto">
              <a:xfrm>
                <a:off x="280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9" name="Line 285"/>
              <p:cNvSpPr>
                <a:spLocks noChangeShapeType="1"/>
              </p:cNvSpPr>
              <p:nvPr/>
            </p:nvSpPr>
            <p:spPr bwMode="auto">
              <a:xfrm>
                <a:off x="288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0" name="Line 286"/>
              <p:cNvSpPr>
                <a:spLocks noChangeShapeType="1"/>
              </p:cNvSpPr>
              <p:nvPr/>
            </p:nvSpPr>
            <p:spPr bwMode="auto">
              <a:xfrm>
                <a:off x="295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1" name="Line 287"/>
              <p:cNvSpPr>
                <a:spLocks noChangeShapeType="1"/>
              </p:cNvSpPr>
              <p:nvPr/>
            </p:nvSpPr>
            <p:spPr bwMode="auto">
              <a:xfrm>
                <a:off x="309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2" name="Line 288"/>
              <p:cNvSpPr>
                <a:spLocks noChangeShapeType="1"/>
              </p:cNvSpPr>
              <p:nvPr/>
            </p:nvSpPr>
            <p:spPr bwMode="auto">
              <a:xfrm>
                <a:off x="316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3" name="Line 289"/>
              <p:cNvSpPr>
                <a:spLocks noChangeShapeType="1"/>
              </p:cNvSpPr>
              <p:nvPr/>
            </p:nvSpPr>
            <p:spPr bwMode="auto">
              <a:xfrm>
                <a:off x="324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4" name="Line 290"/>
              <p:cNvSpPr>
                <a:spLocks noChangeShapeType="1"/>
              </p:cNvSpPr>
              <p:nvPr/>
            </p:nvSpPr>
            <p:spPr bwMode="auto">
              <a:xfrm>
                <a:off x="331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5" name="Line 291"/>
              <p:cNvSpPr>
                <a:spLocks noChangeShapeType="1"/>
              </p:cNvSpPr>
              <p:nvPr/>
            </p:nvSpPr>
            <p:spPr bwMode="auto">
              <a:xfrm>
                <a:off x="345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6" name="Line 292"/>
              <p:cNvSpPr>
                <a:spLocks noChangeShapeType="1"/>
              </p:cNvSpPr>
              <p:nvPr/>
            </p:nvSpPr>
            <p:spPr bwMode="auto">
              <a:xfrm>
                <a:off x="352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7" name="Line 293"/>
              <p:cNvSpPr>
                <a:spLocks noChangeShapeType="1"/>
              </p:cNvSpPr>
              <p:nvPr/>
            </p:nvSpPr>
            <p:spPr bwMode="auto">
              <a:xfrm>
                <a:off x="360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8" name="Line 294"/>
              <p:cNvSpPr>
                <a:spLocks noChangeShapeType="1"/>
              </p:cNvSpPr>
              <p:nvPr/>
            </p:nvSpPr>
            <p:spPr bwMode="auto">
              <a:xfrm>
                <a:off x="367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9" name="Line 295"/>
              <p:cNvSpPr>
                <a:spLocks noChangeShapeType="1"/>
              </p:cNvSpPr>
              <p:nvPr/>
            </p:nvSpPr>
            <p:spPr bwMode="auto">
              <a:xfrm>
                <a:off x="381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0" name="Line 296"/>
              <p:cNvSpPr>
                <a:spLocks noChangeShapeType="1"/>
              </p:cNvSpPr>
              <p:nvPr/>
            </p:nvSpPr>
            <p:spPr bwMode="auto">
              <a:xfrm>
                <a:off x="388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1" name="Line 297"/>
              <p:cNvSpPr>
                <a:spLocks noChangeShapeType="1"/>
              </p:cNvSpPr>
              <p:nvPr/>
            </p:nvSpPr>
            <p:spPr bwMode="auto">
              <a:xfrm>
                <a:off x="396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2" name="Line 298"/>
              <p:cNvSpPr>
                <a:spLocks noChangeShapeType="1"/>
              </p:cNvSpPr>
              <p:nvPr/>
            </p:nvSpPr>
            <p:spPr bwMode="auto">
              <a:xfrm>
                <a:off x="403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3" name="Line 299"/>
              <p:cNvSpPr>
                <a:spLocks noChangeShapeType="1"/>
              </p:cNvSpPr>
              <p:nvPr/>
            </p:nvSpPr>
            <p:spPr bwMode="auto">
              <a:xfrm>
                <a:off x="4176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" name="Line 300"/>
              <p:cNvSpPr>
                <a:spLocks noChangeShapeType="1"/>
              </p:cNvSpPr>
              <p:nvPr/>
            </p:nvSpPr>
            <p:spPr bwMode="auto">
              <a:xfrm>
                <a:off x="4248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" name="Line 301"/>
              <p:cNvSpPr>
                <a:spLocks noChangeShapeType="1"/>
              </p:cNvSpPr>
              <p:nvPr/>
            </p:nvSpPr>
            <p:spPr bwMode="auto">
              <a:xfrm>
                <a:off x="4320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" name="Line 302"/>
              <p:cNvSpPr>
                <a:spLocks noChangeShapeType="1"/>
              </p:cNvSpPr>
              <p:nvPr/>
            </p:nvSpPr>
            <p:spPr bwMode="auto">
              <a:xfrm>
                <a:off x="4392" y="1064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7" name="Line 304"/>
            <p:cNvSpPr>
              <a:spLocks noChangeShapeType="1"/>
            </p:cNvSpPr>
            <p:nvPr/>
          </p:nvSpPr>
          <p:spPr bwMode="auto">
            <a:xfrm flipV="1">
              <a:off x="2514600" y="1689100"/>
              <a:ext cx="1588" cy="3873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8" name="Line 305"/>
            <p:cNvSpPr>
              <a:spLocks noChangeShapeType="1"/>
            </p:cNvSpPr>
            <p:nvPr/>
          </p:nvSpPr>
          <p:spPr bwMode="auto">
            <a:xfrm flipV="1">
              <a:off x="7086600" y="1689100"/>
              <a:ext cx="1588" cy="3873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9" name="Line 306"/>
            <p:cNvSpPr>
              <a:spLocks noChangeShapeType="1"/>
            </p:cNvSpPr>
            <p:nvPr/>
          </p:nvSpPr>
          <p:spPr bwMode="auto">
            <a:xfrm>
              <a:off x="2514600" y="5562600"/>
              <a:ext cx="4572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0" name="Line 307"/>
            <p:cNvSpPr>
              <a:spLocks noChangeShapeType="1"/>
            </p:cNvSpPr>
            <p:nvPr/>
          </p:nvSpPr>
          <p:spPr bwMode="auto">
            <a:xfrm>
              <a:off x="2514600" y="1689100"/>
              <a:ext cx="4572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1" name="Oval 308"/>
            <p:cNvSpPr>
              <a:spLocks noChangeArrowheads="1"/>
            </p:cNvSpPr>
            <p:nvPr/>
          </p:nvSpPr>
          <p:spPr bwMode="auto">
            <a:xfrm>
              <a:off x="3028950" y="46418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2" name="Oval 309"/>
            <p:cNvSpPr>
              <a:spLocks noChangeArrowheads="1"/>
            </p:cNvSpPr>
            <p:nvPr/>
          </p:nvSpPr>
          <p:spPr bwMode="auto">
            <a:xfrm>
              <a:off x="3257550" y="50609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3" name="Oval 310"/>
            <p:cNvSpPr>
              <a:spLocks noChangeArrowheads="1"/>
            </p:cNvSpPr>
            <p:nvPr/>
          </p:nvSpPr>
          <p:spPr bwMode="auto">
            <a:xfrm>
              <a:off x="3486150" y="23558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4" name="Oval 311"/>
            <p:cNvSpPr>
              <a:spLocks noChangeArrowheads="1"/>
            </p:cNvSpPr>
            <p:nvPr/>
          </p:nvSpPr>
          <p:spPr bwMode="auto">
            <a:xfrm>
              <a:off x="3714750" y="51244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5" name="Oval 312"/>
            <p:cNvSpPr>
              <a:spLocks noChangeArrowheads="1"/>
            </p:cNvSpPr>
            <p:nvPr/>
          </p:nvSpPr>
          <p:spPr bwMode="auto">
            <a:xfrm>
              <a:off x="3943350" y="48831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6" name="Oval 313"/>
            <p:cNvSpPr>
              <a:spLocks noChangeArrowheads="1"/>
            </p:cNvSpPr>
            <p:nvPr/>
          </p:nvSpPr>
          <p:spPr bwMode="auto">
            <a:xfrm>
              <a:off x="4171950" y="35496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7" name="Oval 314"/>
            <p:cNvSpPr>
              <a:spLocks noChangeArrowheads="1"/>
            </p:cNvSpPr>
            <p:nvPr/>
          </p:nvSpPr>
          <p:spPr bwMode="auto">
            <a:xfrm>
              <a:off x="4400550" y="41719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8" name="Oval 315"/>
            <p:cNvSpPr>
              <a:spLocks noChangeArrowheads="1"/>
            </p:cNvSpPr>
            <p:nvPr/>
          </p:nvSpPr>
          <p:spPr bwMode="auto">
            <a:xfrm>
              <a:off x="4857750" y="45656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9" name="Oval 316"/>
            <p:cNvSpPr>
              <a:spLocks noChangeArrowheads="1"/>
            </p:cNvSpPr>
            <p:nvPr/>
          </p:nvSpPr>
          <p:spPr bwMode="auto">
            <a:xfrm>
              <a:off x="5086350" y="49466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0" name="Oval 317"/>
            <p:cNvSpPr>
              <a:spLocks noChangeArrowheads="1"/>
            </p:cNvSpPr>
            <p:nvPr/>
          </p:nvSpPr>
          <p:spPr bwMode="auto">
            <a:xfrm>
              <a:off x="5314950" y="45783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1" name="Oval 318"/>
            <p:cNvSpPr>
              <a:spLocks noChangeArrowheads="1"/>
            </p:cNvSpPr>
            <p:nvPr/>
          </p:nvSpPr>
          <p:spPr bwMode="auto">
            <a:xfrm>
              <a:off x="5543550" y="42608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2" name="Oval 319"/>
            <p:cNvSpPr>
              <a:spLocks noChangeArrowheads="1"/>
            </p:cNvSpPr>
            <p:nvPr/>
          </p:nvSpPr>
          <p:spPr bwMode="auto">
            <a:xfrm>
              <a:off x="6000750" y="28130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Oval 320"/>
            <p:cNvSpPr>
              <a:spLocks noChangeArrowheads="1"/>
            </p:cNvSpPr>
            <p:nvPr/>
          </p:nvSpPr>
          <p:spPr bwMode="auto">
            <a:xfrm>
              <a:off x="6229350" y="36512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" name="Oval 321"/>
            <p:cNvSpPr>
              <a:spLocks noChangeArrowheads="1"/>
            </p:cNvSpPr>
            <p:nvPr/>
          </p:nvSpPr>
          <p:spPr bwMode="auto">
            <a:xfrm>
              <a:off x="6457950" y="3143250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5" name="Oval 322"/>
            <p:cNvSpPr>
              <a:spLocks noChangeArrowheads="1"/>
            </p:cNvSpPr>
            <p:nvPr/>
          </p:nvSpPr>
          <p:spPr bwMode="auto">
            <a:xfrm>
              <a:off x="6686550" y="2762250"/>
              <a:ext cx="127000" cy="127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6" name="Oval 323"/>
            <p:cNvSpPr>
              <a:spLocks noChangeArrowheads="1"/>
            </p:cNvSpPr>
            <p:nvPr/>
          </p:nvSpPr>
          <p:spPr bwMode="auto">
            <a:xfrm>
              <a:off x="3028950" y="47307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7" name="Oval 324"/>
            <p:cNvSpPr>
              <a:spLocks noChangeArrowheads="1"/>
            </p:cNvSpPr>
            <p:nvPr/>
          </p:nvSpPr>
          <p:spPr bwMode="auto">
            <a:xfrm>
              <a:off x="3257550" y="52133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8" name="Oval 325"/>
            <p:cNvSpPr>
              <a:spLocks noChangeArrowheads="1"/>
            </p:cNvSpPr>
            <p:nvPr/>
          </p:nvSpPr>
          <p:spPr bwMode="auto">
            <a:xfrm>
              <a:off x="3486150" y="26860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Oval 327"/>
            <p:cNvSpPr>
              <a:spLocks noChangeArrowheads="1"/>
            </p:cNvSpPr>
            <p:nvPr/>
          </p:nvSpPr>
          <p:spPr bwMode="auto">
            <a:xfrm>
              <a:off x="3943350" y="50228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0" name="Oval 328"/>
            <p:cNvSpPr>
              <a:spLocks noChangeArrowheads="1"/>
            </p:cNvSpPr>
            <p:nvPr/>
          </p:nvSpPr>
          <p:spPr bwMode="auto">
            <a:xfrm>
              <a:off x="4171950" y="39941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1" name="Oval 329"/>
            <p:cNvSpPr>
              <a:spLocks noChangeArrowheads="1"/>
            </p:cNvSpPr>
            <p:nvPr/>
          </p:nvSpPr>
          <p:spPr bwMode="auto">
            <a:xfrm>
              <a:off x="4400550" y="44513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2" name="Oval 330"/>
            <p:cNvSpPr>
              <a:spLocks noChangeArrowheads="1"/>
            </p:cNvSpPr>
            <p:nvPr/>
          </p:nvSpPr>
          <p:spPr bwMode="auto">
            <a:xfrm>
              <a:off x="4857750" y="43116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3" name="Oval 331"/>
            <p:cNvSpPr>
              <a:spLocks noChangeArrowheads="1"/>
            </p:cNvSpPr>
            <p:nvPr/>
          </p:nvSpPr>
          <p:spPr bwMode="auto">
            <a:xfrm>
              <a:off x="5086350" y="47561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4" name="Oval 332"/>
            <p:cNvSpPr>
              <a:spLocks noChangeArrowheads="1"/>
            </p:cNvSpPr>
            <p:nvPr/>
          </p:nvSpPr>
          <p:spPr bwMode="auto">
            <a:xfrm>
              <a:off x="5314950" y="47942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" name="Oval 333"/>
            <p:cNvSpPr>
              <a:spLocks noChangeArrowheads="1"/>
            </p:cNvSpPr>
            <p:nvPr/>
          </p:nvSpPr>
          <p:spPr bwMode="auto">
            <a:xfrm>
              <a:off x="5543550" y="45402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" name="Oval 334"/>
            <p:cNvSpPr>
              <a:spLocks noChangeArrowheads="1"/>
            </p:cNvSpPr>
            <p:nvPr/>
          </p:nvSpPr>
          <p:spPr bwMode="auto">
            <a:xfrm>
              <a:off x="6000750" y="41846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" name="Oval 335"/>
            <p:cNvSpPr>
              <a:spLocks noChangeArrowheads="1"/>
            </p:cNvSpPr>
            <p:nvPr/>
          </p:nvSpPr>
          <p:spPr bwMode="auto">
            <a:xfrm>
              <a:off x="6229350" y="41846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8" name="Oval 336"/>
            <p:cNvSpPr>
              <a:spLocks noChangeArrowheads="1"/>
            </p:cNvSpPr>
            <p:nvPr/>
          </p:nvSpPr>
          <p:spPr bwMode="auto">
            <a:xfrm>
              <a:off x="6457950" y="31559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9" name="Oval 337"/>
            <p:cNvSpPr>
              <a:spLocks noChangeArrowheads="1"/>
            </p:cNvSpPr>
            <p:nvPr/>
          </p:nvSpPr>
          <p:spPr bwMode="auto">
            <a:xfrm>
              <a:off x="6686550" y="2470150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0" name="Rectangle 338"/>
            <p:cNvSpPr>
              <a:spLocks noChangeArrowheads="1"/>
            </p:cNvSpPr>
            <p:nvPr/>
          </p:nvSpPr>
          <p:spPr bwMode="auto">
            <a:xfrm>
              <a:off x="2257425" y="5400675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0</a:t>
              </a:r>
              <a:endParaRPr lang="pl-PL" b="1"/>
            </a:p>
          </p:txBody>
        </p:sp>
        <p:sp>
          <p:nvSpPr>
            <p:cNvPr id="211" name="Rectangle 339"/>
            <p:cNvSpPr>
              <a:spLocks noChangeArrowheads="1"/>
            </p:cNvSpPr>
            <p:nvPr/>
          </p:nvSpPr>
          <p:spPr bwMode="auto">
            <a:xfrm>
              <a:off x="2130425" y="4625975"/>
              <a:ext cx="317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0.5</a:t>
              </a:r>
              <a:endParaRPr lang="pl-PL" b="1"/>
            </a:p>
          </p:txBody>
        </p:sp>
        <p:sp>
          <p:nvSpPr>
            <p:cNvPr id="212" name="Rectangle 340"/>
            <p:cNvSpPr>
              <a:spLocks noChangeArrowheads="1"/>
            </p:cNvSpPr>
            <p:nvPr/>
          </p:nvSpPr>
          <p:spPr bwMode="auto">
            <a:xfrm>
              <a:off x="2125663" y="3851275"/>
              <a:ext cx="317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1.0</a:t>
              </a:r>
              <a:endParaRPr lang="pl-PL" b="1"/>
            </a:p>
          </p:txBody>
        </p:sp>
        <p:sp>
          <p:nvSpPr>
            <p:cNvPr id="213" name="Rectangle 341"/>
            <p:cNvSpPr>
              <a:spLocks noChangeArrowheads="1"/>
            </p:cNvSpPr>
            <p:nvPr/>
          </p:nvSpPr>
          <p:spPr bwMode="auto">
            <a:xfrm>
              <a:off x="2130425" y="3076575"/>
              <a:ext cx="317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1.5</a:t>
              </a:r>
              <a:endParaRPr lang="pl-PL" b="1"/>
            </a:p>
          </p:txBody>
        </p:sp>
        <p:sp>
          <p:nvSpPr>
            <p:cNvPr id="214" name="Rectangle 342"/>
            <p:cNvSpPr>
              <a:spLocks noChangeArrowheads="1"/>
            </p:cNvSpPr>
            <p:nvPr/>
          </p:nvSpPr>
          <p:spPr bwMode="auto">
            <a:xfrm>
              <a:off x="2149475" y="2301875"/>
              <a:ext cx="317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2.0</a:t>
              </a:r>
              <a:endParaRPr lang="pl-PL" b="1"/>
            </a:p>
          </p:txBody>
        </p:sp>
        <p:grpSp>
          <p:nvGrpSpPr>
            <p:cNvPr id="215" name="Group 354"/>
            <p:cNvGrpSpPr>
              <a:grpSpLocks/>
            </p:cNvGrpSpPr>
            <p:nvPr/>
          </p:nvGrpSpPr>
          <p:grpSpPr bwMode="auto">
            <a:xfrm>
              <a:off x="2430463" y="5554663"/>
              <a:ext cx="4775200" cy="304800"/>
              <a:chOff x="1560" y="3576"/>
              <a:chExt cx="3008" cy="192"/>
            </a:xfrm>
          </p:grpSpPr>
          <p:sp>
            <p:nvSpPr>
              <p:cNvPr id="216" name="Rectangle 345"/>
              <p:cNvSpPr>
                <a:spLocks noChangeArrowheads="1"/>
              </p:cNvSpPr>
              <p:nvPr/>
            </p:nvSpPr>
            <p:spPr bwMode="auto">
              <a:xfrm>
                <a:off x="1560" y="3576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0</a:t>
                </a:r>
                <a:endParaRPr lang="pl-PL" b="1"/>
              </a:p>
            </p:txBody>
          </p:sp>
          <p:sp>
            <p:nvSpPr>
              <p:cNvPr id="217" name="Rectangle 346"/>
              <p:cNvSpPr>
                <a:spLocks noChangeArrowheads="1"/>
              </p:cNvSpPr>
              <p:nvPr/>
            </p:nvSpPr>
            <p:spPr bwMode="auto">
              <a:xfrm>
                <a:off x="188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10</a:t>
                </a:r>
                <a:endParaRPr lang="pl-PL" b="1"/>
              </a:p>
            </p:txBody>
          </p:sp>
          <p:sp>
            <p:nvSpPr>
              <p:cNvPr id="218" name="Rectangle 347"/>
              <p:cNvSpPr>
                <a:spLocks noChangeArrowheads="1"/>
              </p:cNvSpPr>
              <p:nvPr/>
            </p:nvSpPr>
            <p:spPr bwMode="auto">
              <a:xfrm>
                <a:off x="224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20</a:t>
                </a:r>
                <a:endParaRPr lang="pl-PL" b="1"/>
              </a:p>
            </p:txBody>
          </p:sp>
          <p:sp>
            <p:nvSpPr>
              <p:cNvPr id="219" name="Rectangle 348"/>
              <p:cNvSpPr>
                <a:spLocks noChangeArrowheads="1"/>
              </p:cNvSpPr>
              <p:nvPr/>
            </p:nvSpPr>
            <p:spPr bwMode="auto">
              <a:xfrm>
                <a:off x="260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30</a:t>
                </a:r>
                <a:endParaRPr lang="pl-PL" b="1"/>
              </a:p>
            </p:txBody>
          </p:sp>
          <p:sp>
            <p:nvSpPr>
              <p:cNvPr id="220" name="Rectangle 349"/>
              <p:cNvSpPr>
                <a:spLocks noChangeArrowheads="1"/>
              </p:cNvSpPr>
              <p:nvPr/>
            </p:nvSpPr>
            <p:spPr bwMode="auto">
              <a:xfrm>
                <a:off x="296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40</a:t>
                </a:r>
                <a:endParaRPr lang="pl-PL" b="1"/>
              </a:p>
            </p:txBody>
          </p:sp>
          <p:sp>
            <p:nvSpPr>
              <p:cNvPr id="221" name="Rectangle 350"/>
              <p:cNvSpPr>
                <a:spLocks noChangeArrowheads="1"/>
              </p:cNvSpPr>
              <p:nvPr/>
            </p:nvSpPr>
            <p:spPr bwMode="auto">
              <a:xfrm>
                <a:off x="332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50</a:t>
                </a:r>
                <a:endParaRPr lang="pl-PL" b="1"/>
              </a:p>
            </p:txBody>
          </p:sp>
          <p:sp>
            <p:nvSpPr>
              <p:cNvPr id="222" name="Rectangle 351"/>
              <p:cNvSpPr>
                <a:spLocks noChangeArrowheads="1"/>
              </p:cNvSpPr>
              <p:nvPr/>
            </p:nvSpPr>
            <p:spPr bwMode="auto">
              <a:xfrm>
                <a:off x="368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60</a:t>
                </a:r>
                <a:endParaRPr lang="pl-PL" b="1"/>
              </a:p>
            </p:txBody>
          </p:sp>
          <p:sp>
            <p:nvSpPr>
              <p:cNvPr id="223" name="Rectangle 352"/>
              <p:cNvSpPr>
                <a:spLocks noChangeArrowheads="1"/>
              </p:cNvSpPr>
              <p:nvPr/>
            </p:nvSpPr>
            <p:spPr bwMode="auto">
              <a:xfrm>
                <a:off x="404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70</a:t>
                </a:r>
                <a:endParaRPr lang="pl-PL" b="1"/>
              </a:p>
            </p:txBody>
          </p:sp>
          <p:sp>
            <p:nvSpPr>
              <p:cNvPr id="224" name="Rectangle 353"/>
              <p:cNvSpPr>
                <a:spLocks noChangeArrowheads="1"/>
              </p:cNvSpPr>
              <p:nvPr/>
            </p:nvSpPr>
            <p:spPr bwMode="auto">
              <a:xfrm>
                <a:off x="4408" y="3576"/>
                <a:ext cx="1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b="1">
                    <a:solidFill>
                      <a:srgbClr val="000000"/>
                    </a:solidFill>
                  </a:rPr>
                  <a:t>80</a:t>
                </a:r>
                <a:endParaRPr lang="pl-PL" b="1"/>
              </a:p>
            </p:txBody>
          </p:sp>
        </p:grpSp>
        <p:sp>
          <p:nvSpPr>
            <p:cNvPr id="225" name="Rectangle 369"/>
            <p:cNvSpPr>
              <a:spLocks noChangeArrowheads="1"/>
            </p:cNvSpPr>
            <p:nvPr/>
          </p:nvSpPr>
          <p:spPr bwMode="auto">
            <a:xfrm>
              <a:off x="2135188" y="1555750"/>
              <a:ext cx="317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l-PL" b="1">
                  <a:solidFill>
                    <a:srgbClr val="000000"/>
                  </a:solidFill>
                </a:rPr>
                <a:t>2.5</a:t>
              </a:r>
              <a:endParaRPr lang="pl-PL" b="1"/>
            </a:p>
          </p:txBody>
        </p:sp>
        <p:sp>
          <p:nvSpPr>
            <p:cNvPr id="226" name="Text Box 372"/>
            <p:cNvSpPr txBox="1">
              <a:spLocks noChangeArrowheads="1"/>
            </p:cNvSpPr>
            <p:nvPr/>
          </p:nvSpPr>
          <p:spPr bwMode="auto">
            <a:xfrm>
              <a:off x="2779713" y="1827213"/>
              <a:ext cx="1317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b="1"/>
                <a:t>T</a:t>
              </a:r>
              <a:r>
                <a:rPr lang="pl-PL" b="1" baseline="-25000"/>
                <a:t>z</a:t>
              </a:r>
              <a:r>
                <a:rPr lang="pl-PL" b="1"/>
                <a:t> </a:t>
              </a:r>
              <a:r>
                <a:rPr lang="pl-PL" b="1">
                  <a:sym typeface="Wingdings" pitchFamily="2" charset="2"/>
                </a:rPr>
                <a:t> T</a:t>
              </a:r>
              <a:r>
                <a:rPr lang="pl-PL" b="1" baseline="-25000">
                  <a:sym typeface="Wingdings" pitchFamily="2" charset="2"/>
                </a:rPr>
                <a:t>z</a:t>
              </a:r>
              <a:r>
                <a:rPr lang="pl-PL" b="1">
                  <a:sym typeface="Wingdings" pitchFamily="2" charset="2"/>
                </a:rPr>
                <a:t>+1</a:t>
              </a:r>
              <a:endParaRPr lang="pl-PL" b="1"/>
            </a:p>
          </p:txBody>
        </p:sp>
        <p:sp>
          <p:nvSpPr>
            <p:cNvPr id="227" name="AutoShape 376"/>
            <p:cNvSpPr>
              <a:spLocks noChangeArrowheads="1"/>
            </p:cNvSpPr>
            <p:nvPr/>
          </p:nvSpPr>
          <p:spPr bwMode="auto">
            <a:xfrm>
              <a:off x="5599113" y="4819650"/>
              <a:ext cx="1449387" cy="5984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28" name="Group 377"/>
            <p:cNvGrpSpPr>
              <a:grpSpLocks/>
            </p:cNvGrpSpPr>
            <p:nvPr/>
          </p:nvGrpSpPr>
          <p:grpSpPr bwMode="auto">
            <a:xfrm>
              <a:off x="5708650" y="4960938"/>
              <a:ext cx="438150" cy="365125"/>
              <a:chOff x="3611" y="3101"/>
              <a:chExt cx="276" cy="230"/>
            </a:xfrm>
          </p:grpSpPr>
          <p:grpSp>
            <p:nvGrpSpPr>
              <p:cNvPr id="229" name="Group 370"/>
              <p:cNvGrpSpPr>
                <a:grpSpLocks/>
              </p:cNvGrpSpPr>
              <p:nvPr/>
            </p:nvGrpSpPr>
            <p:grpSpPr bwMode="auto">
              <a:xfrm>
                <a:off x="3611" y="3101"/>
                <a:ext cx="272" cy="80"/>
                <a:chOff x="481" y="1195"/>
                <a:chExt cx="272" cy="80"/>
              </a:xfrm>
            </p:grpSpPr>
            <p:sp>
              <p:nvSpPr>
                <p:cNvPr id="233" name="Line 358"/>
                <p:cNvSpPr>
                  <a:spLocks noChangeShapeType="1"/>
                </p:cNvSpPr>
                <p:nvPr/>
              </p:nvSpPr>
              <p:spPr bwMode="auto">
                <a:xfrm>
                  <a:off x="481" y="1231"/>
                  <a:ext cx="272" cy="1"/>
                </a:xfrm>
                <a:prstGeom prst="line">
                  <a:avLst/>
                </a:prstGeom>
                <a:noFill/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4" name="Oval 359"/>
                <p:cNvSpPr>
                  <a:spLocks noChangeArrowheads="1"/>
                </p:cNvSpPr>
                <p:nvPr/>
              </p:nvSpPr>
              <p:spPr bwMode="auto">
                <a:xfrm>
                  <a:off x="581" y="1195"/>
                  <a:ext cx="80" cy="8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0" name="Group 371"/>
              <p:cNvGrpSpPr>
                <a:grpSpLocks/>
              </p:cNvGrpSpPr>
              <p:nvPr/>
            </p:nvGrpSpPr>
            <p:grpSpPr bwMode="auto">
              <a:xfrm>
                <a:off x="3615" y="3251"/>
                <a:ext cx="272" cy="80"/>
                <a:chOff x="481" y="1307"/>
                <a:chExt cx="272" cy="80"/>
              </a:xfrm>
            </p:grpSpPr>
            <p:sp>
              <p:nvSpPr>
                <p:cNvPr id="231" name="Line 361"/>
                <p:cNvSpPr>
                  <a:spLocks noChangeShapeType="1"/>
                </p:cNvSpPr>
                <p:nvPr/>
              </p:nvSpPr>
              <p:spPr bwMode="auto">
                <a:xfrm>
                  <a:off x="481" y="1343"/>
                  <a:ext cx="272" cy="1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2" name="Oval 362"/>
                <p:cNvSpPr>
                  <a:spLocks noChangeArrowheads="1"/>
                </p:cNvSpPr>
                <p:nvPr/>
              </p:nvSpPr>
              <p:spPr bwMode="auto">
                <a:xfrm>
                  <a:off x="581" y="1307"/>
                  <a:ext cx="80" cy="8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235" name="Text Box 374"/>
            <p:cNvSpPr txBox="1">
              <a:spLocks noChangeArrowheads="1"/>
            </p:cNvSpPr>
            <p:nvPr/>
          </p:nvSpPr>
          <p:spPr bwMode="auto">
            <a:xfrm>
              <a:off x="6116638" y="4824413"/>
              <a:ext cx="8397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1800" b="1"/>
                <a:t>T</a:t>
              </a:r>
              <a:r>
                <a:rPr lang="pl-PL" sz="1800" b="1" baseline="-25000"/>
                <a:t>z</a:t>
              </a:r>
              <a:r>
                <a:rPr lang="pl-PL" sz="1800" b="1"/>
                <a:t> </a:t>
              </a:r>
              <a:r>
                <a:rPr lang="pl-PL" sz="1800" b="1">
                  <a:sym typeface="Wingdings" pitchFamily="2" charset="2"/>
                </a:rPr>
                <a:t>= -1</a:t>
              </a:r>
              <a:endParaRPr lang="pl-PL" sz="1800" b="1"/>
            </a:p>
          </p:txBody>
        </p:sp>
        <p:sp>
          <p:nvSpPr>
            <p:cNvPr id="236" name="Text Box 375"/>
            <p:cNvSpPr txBox="1">
              <a:spLocks noChangeArrowheads="1"/>
            </p:cNvSpPr>
            <p:nvPr/>
          </p:nvSpPr>
          <p:spPr bwMode="auto">
            <a:xfrm>
              <a:off x="6122988" y="5081588"/>
              <a:ext cx="8207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1800" b="1"/>
                <a:t>T</a:t>
              </a:r>
              <a:r>
                <a:rPr lang="pl-PL" sz="1800" b="1" baseline="-25000"/>
                <a:t>z</a:t>
              </a:r>
              <a:r>
                <a:rPr lang="pl-PL" sz="1800" b="1"/>
                <a:t> </a:t>
              </a:r>
              <a:r>
                <a:rPr lang="pl-PL" sz="1800" b="1">
                  <a:sym typeface="Wingdings" pitchFamily="2" charset="2"/>
                </a:rPr>
                <a:t>=  0</a:t>
              </a:r>
              <a:endParaRPr lang="pl-PL" sz="1800" b="1"/>
            </a:p>
          </p:txBody>
        </p:sp>
        <p:sp>
          <p:nvSpPr>
            <p:cNvPr id="237" name="Text Box 379"/>
            <p:cNvSpPr txBox="1">
              <a:spLocks noChangeArrowheads="1"/>
            </p:cNvSpPr>
            <p:nvPr/>
          </p:nvSpPr>
          <p:spPr bwMode="auto">
            <a:xfrm rot="16200000">
              <a:off x="1297782" y="3436144"/>
              <a:ext cx="1065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2400" b="1">
                  <a:latin typeface="Symbol" pitchFamily="18" charset="2"/>
                </a:rPr>
                <a:t>d</a:t>
              </a:r>
              <a:r>
                <a:rPr lang="pl-PL" sz="2400" b="1" baseline="-25000"/>
                <a:t>C</a:t>
              </a:r>
              <a:r>
                <a:rPr lang="pl-PL" sz="2400" b="1"/>
                <a:t> [%]</a:t>
              </a:r>
            </a:p>
          </p:txBody>
        </p:sp>
        <p:sp>
          <p:nvSpPr>
            <p:cNvPr id="238" name="Text Box 380"/>
            <p:cNvSpPr txBox="1">
              <a:spLocks noChangeArrowheads="1"/>
            </p:cNvSpPr>
            <p:nvPr/>
          </p:nvSpPr>
          <p:spPr bwMode="auto">
            <a:xfrm>
              <a:off x="4632325" y="5748338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sz="2400" b="1"/>
                <a:t>A</a:t>
              </a:r>
            </a:p>
          </p:txBody>
        </p:sp>
        <p:cxnSp>
          <p:nvCxnSpPr>
            <p:cNvPr id="239" name="Łącznik prosty ze strzałką 238"/>
            <p:cNvCxnSpPr/>
            <p:nvPr/>
          </p:nvCxnSpPr>
          <p:spPr bwMode="auto">
            <a:xfrm>
              <a:off x="2503488" y="1428750"/>
              <a:ext cx="2297112" cy="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arrow" w="lg" len="lg"/>
              <a:tailEnd type="arrow" w="lg" len="lg"/>
            </a:ln>
            <a:effectLst/>
          </p:spPr>
        </p:cxnSp>
        <p:cxnSp>
          <p:nvCxnSpPr>
            <p:cNvPr id="240" name="Łącznik prosty ze strzałką 239"/>
            <p:cNvCxnSpPr/>
            <p:nvPr/>
          </p:nvCxnSpPr>
          <p:spPr bwMode="auto">
            <a:xfrm flipV="1">
              <a:off x="4802188" y="1428750"/>
              <a:ext cx="2276475" cy="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arrow" w="lg" len="lg"/>
              <a:tailEnd type="arrow" w="lg" len="lg"/>
            </a:ln>
            <a:effectLst/>
          </p:spPr>
        </p:cxnSp>
        <p:sp>
          <p:nvSpPr>
            <p:cNvPr id="241" name="pole tekstowe 240"/>
            <p:cNvSpPr txBox="1"/>
            <p:nvPr/>
          </p:nvSpPr>
          <p:spPr>
            <a:xfrm>
              <a:off x="2888298" y="1028790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N</a:t>
              </a:r>
              <a:r>
                <a:rPr lang="pl-PL" baseline="-25000" dirty="0" err="1" smtClean="0"/>
                <a:t>cutoff</a:t>
              </a:r>
              <a:r>
                <a:rPr lang="pl-PL" dirty="0" smtClean="0"/>
                <a:t>=10</a:t>
              </a:r>
              <a:endParaRPr lang="pl-PL" dirty="0"/>
            </a:p>
          </p:txBody>
        </p:sp>
        <p:sp>
          <p:nvSpPr>
            <p:cNvPr id="242" name="pole tekstowe 241"/>
            <p:cNvSpPr txBox="1"/>
            <p:nvPr/>
          </p:nvSpPr>
          <p:spPr>
            <a:xfrm>
              <a:off x="5279073" y="1009680"/>
              <a:ext cx="1313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N</a:t>
              </a:r>
              <a:r>
                <a:rPr lang="pl-PL" baseline="-25000" dirty="0" err="1" smtClean="0"/>
                <a:t>cutoff</a:t>
              </a:r>
              <a:r>
                <a:rPr lang="pl-PL" dirty="0" smtClean="0"/>
                <a:t>=12</a:t>
              </a:r>
              <a:endParaRPr lang="pl-PL" dirty="0"/>
            </a:p>
          </p:txBody>
        </p:sp>
        <p:sp>
          <p:nvSpPr>
            <p:cNvPr id="243" name="pole tekstowe 242"/>
            <p:cNvSpPr txBox="1"/>
            <p:nvPr/>
          </p:nvSpPr>
          <p:spPr>
            <a:xfrm>
              <a:off x="1883555" y="444727"/>
              <a:ext cx="574869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l-PL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SUMMARY OF THE CALCULATIONS</a:t>
              </a:r>
              <a:endPara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4" name="pole tekstowe 243"/>
            <p:cNvSpPr txBox="1"/>
            <p:nvPr/>
          </p:nvSpPr>
          <p:spPr>
            <a:xfrm>
              <a:off x="3190429" y="4387850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A=18</a:t>
              </a:r>
              <a:endParaRPr lang="pl-PL" dirty="0"/>
            </a:p>
          </p:txBody>
        </p:sp>
        <p:sp>
          <p:nvSpPr>
            <p:cNvPr id="245" name="pole tekstowe 244"/>
            <p:cNvSpPr txBox="1"/>
            <p:nvPr/>
          </p:nvSpPr>
          <p:spPr>
            <a:xfrm>
              <a:off x="4289336" y="2539940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A=38</a:t>
              </a:r>
              <a:endParaRPr lang="pl-PL" dirty="0"/>
            </a:p>
          </p:txBody>
        </p:sp>
        <p:sp>
          <p:nvSpPr>
            <p:cNvPr id="246" name="pole tekstowe 245"/>
            <p:cNvSpPr txBox="1"/>
            <p:nvPr/>
          </p:nvSpPr>
          <p:spPr>
            <a:xfrm>
              <a:off x="5441950" y="1843088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A=58</a:t>
              </a:r>
              <a:endParaRPr lang="pl-PL" dirty="0"/>
            </a:p>
          </p:txBody>
        </p:sp>
        <p:sp>
          <p:nvSpPr>
            <p:cNvPr id="247" name="Dowolny kształt 246"/>
            <p:cNvSpPr/>
            <p:nvPr/>
          </p:nvSpPr>
          <p:spPr>
            <a:xfrm>
              <a:off x="5591175" y="1495425"/>
              <a:ext cx="2876550" cy="2106968"/>
            </a:xfrm>
            <a:custGeom>
              <a:avLst/>
              <a:gdLst>
                <a:gd name="connsiteX0" fmla="*/ 609600 w 2876550"/>
                <a:gd name="connsiteY0" fmla="*/ 828675 h 2106968"/>
                <a:gd name="connsiteX1" fmla="*/ 609600 w 2876550"/>
                <a:gd name="connsiteY1" fmla="*/ 828675 h 2106968"/>
                <a:gd name="connsiteX2" fmla="*/ 419100 w 2876550"/>
                <a:gd name="connsiteY2" fmla="*/ 1076325 h 2106968"/>
                <a:gd name="connsiteX3" fmla="*/ 381000 w 2876550"/>
                <a:gd name="connsiteY3" fmla="*/ 1114425 h 2106968"/>
                <a:gd name="connsiteX4" fmla="*/ 342900 w 2876550"/>
                <a:gd name="connsiteY4" fmla="*/ 1181100 h 2106968"/>
                <a:gd name="connsiteX5" fmla="*/ 314325 w 2876550"/>
                <a:gd name="connsiteY5" fmla="*/ 1219200 h 2106968"/>
                <a:gd name="connsiteX6" fmla="*/ 276225 w 2876550"/>
                <a:gd name="connsiteY6" fmla="*/ 1285875 h 2106968"/>
                <a:gd name="connsiteX7" fmla="*/ 266700 w 2876550"/>
                <a:gd name="connsiteY7" fmla="*/ 1314450 h 2106968"/>
                <a:gd name="connsiteX8" fmla="*/ 238125 w 2876550"/>
                <a:gd name="connsiteY8" fmla="*/ 1371600 h 2106968"/>
                <a:gd name="connsiteX9" fmla="*/ 219075 w 2876550"/>
                <a:gd name="connsiteY9" fmla="*/ 1457325 h 2106968"/>
                <a:gd name="connsiteX10" fmla="*/ 209550 w 2876550"/>
                <a:gd name="connsiteY10" fmla="*/ 1485900 h 2106968"/>
                <a:gd name="connsiteX11" fmla="*/ 200025 w 2876550"/>
                <a:gd name="connsiteY11" fmla="*/ 1533525 h 2106968"/>
                <a:gd name="connsiteX12" fmla="*/ 190500 w 2876550"/>
                <a:gd name="connsiteY12" fmla="*/ 1562100 h 2106968"/>
                <a:gd name="connsiteX13" fmla="*/ 171450 w 2876550"/>
                <a:gd name="connsiteY13" fmla="*/ 1638300 h 2106968"/>
                <a:gd name="connsiteX14" fmla="*/ 142875 w 2876550"/>
                <a:gd name="connsiteY14" fmla="*/ 1685925 h 2106968"/>
                <a:gd name="connsiteX15" fmla="*/ 133350 w 2876550"/>
                <a:gd name="connsiteY15" fmla="*/ 1724025 h 2106968"/>
                <a:gd name="connsiteX16" fmla="*/ 114300 w 2876550"/>
                <a:gd name="connsiteY16" fmla="*/ 1752600 h 2106968"/>
                <a:gd name="connsiteX17" fmla="*/ 104775 w 2876550"/>
                <a:gd name="connsiteY17" fmla="*/ 1809750 h 2106968"/>
                <a:gd name="connsiteX18" fmla="*/ 66675 w 2876550"/>
                <a:gd name="connsiteY18" fmla="*/ 1895475 h 2106968"/>
                <a:gd name="connsiteX19" fmla="*/ 28575 w 2876550"/>
                <a:gd name="connsiteY19" fmla="*/ 2019300 h 2106968"/>
                <a:gd name="connsiteX20" fmla="*/ 19050 w 2876550"/>
                <a:gd name="connsiteY20" fmla="*/ 2105025 h 2106968"/>
                <a:gd name="connsiteX21" fmla="*/ 9525 w 2876550"/>
                <a:gd name="connsiteY21" fmla="*/ 2076450 h 2106968"/>
                <a:gd name="connsiteX22" fmla="*/ 19050 w 2876550"/>
                <a:gd name="connsiteY22" fmla="*/ 1914525 h 2106968"/>
                <a:gd name="connsiteX23" fmla="*/ 9525 w 2876550"/>
                <a:gd name="connsiteY23" fmla="*/ 1952625 h 2106968"/>
                <a:gd name="connsiteX24" fmla="*/ 0 w 2876550"/>
                <a:gd name="connsiteY24" fmla="*/ 1962150 h 2106968"/>
                <a:gd name="connsiteX25" fmla="*/ 2095500 w 2876550"/>
                <a:gd name="connsiteY25" fmla="*/ 0 h 2106968"/>
                <a:gd name="connsiteX26" fmla="*/ 2238375 w 2876550"/>
                <a:gd name="connsiteY26" fmla="*/ 57150 h 2106968"/>
                <a:gd name="connsiteX27" fmla="*/ 2333625 w 2876550"/>
                <a:gd name="connsiteY27" fmla="*/ 76200 h 2106968"/>
                <a:gd name="connsiteX28" fmla="*/ 2447925 w 2876550"/>
                <a:gd name="connsiteY28" fmla="*/ 133350 h 2106968"/>
                <a:gd name="connsiteX29" fmla="*/ 2667000 w 2876550"/>
                <a:gd name="connsiteY29" fmla="*/ 180975 h 2106968"/>
                <a:gd name="connsiteX30" fmla="*/ 2762250 w 2876550"/>
                <a:gd name="connsiteY30" fmla="*/ 228600 h 2106968"/>
                <a:gd name="connsiteX31" fmla="*/ 2819400 w 2876550"/>
                <a:gd name="connsiteY31" fmla="*/ 238125 h 2106968"/>
                <a:gd name="connsiteX32" fmla="*/ 2847975 w 2876550"/>
                <a:gd name="connsiteY32" fmla="*/ 257175 h 2106968"/>
                <a:gd name="connsiteX33" fmla="*/ 2876550 w 2876550"/>
                <a:gd name="connsiteY33" fmla="*/ 266700 h 2106968"/>
                <a:gd name="connsiteX34" fmla="*/ 2838450 w 2876550"/>
                <a:gd name="connsiteY34" fmla="*/ 342900 h 2106968"/>
                <a:gd name="connsiteX35" fmla="*/ 2828925 w 2876550"/>
                <a:gd name="connsiteY35" fmla="*/ 381000 h 2106968"/>
                <a:gd name="connsiteX36" fmla="*/ 2790825 w 2876550"/>
                <a:gd name="connsiteY36" fmla="*/ 447675 h 2106968"/>
                <a:gd name="connsiteX37" fmla="*/ 2771775 w 2876550"/>
                <a:gd name="connsiteY37" fmla="*/ 485775 h 2106968"/>
                <a:gd name="connsiteX38" fmla="*/ 2762250 w 2876550"/>
                <a:gd name="connsiteY38" fmla="*/ 514350 h 2106968"/>
                <a:gd name="connsiteX39" fmla="*/ 2733675 w 2876550"/>
                <a:gd name="connsiteY39" fmla="*/ 561975 h 21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76550" h="2106968">
                  <a:moveTo>
                    <a:pt x="609600" y="828675"/>
                  </a:moveTo>
                  <a:lnTo>
                    <a:pt x="609600" y="828675"/>
                  </a:lnTo>
                  <a:cubicBezTo>
                    <a:pt x="546100" y="911225"/>
                    <a:pt x="492744" y="1002681"/>
                    <a:pt x="419100" y="1076325"/>
                  </a:cubicBezTo>
                  <a:cubicBezTo>
                    <a:pt x="406400" y="1089025"/>
                    <a:pt x="392689" y="1100788"/>
                    <a:pt x="381000" y="1114425"/>
                  </a:cubicBezTo>
                  <a:cubicBezTo>
                    <a:pt x="356799" y="1142659"/>
                    <a:pt x="363689" y="1147837"/>
                    <a:pt x="342900" y="1181100"/>
                  </a:cubicBezTo>
                  <a:cubicBezTo>
                    <a:pt x="334486" y="1194562"/>
                    <a:pt x="323850" y="1206500"/>
                    <a:pt x="314325" y="1219200"/>
                  </a:cubicBezTo>
                  <a:cubicBezTo>
                    <a:pt x="292486" y="1284718"/>
                    <a:pt x="322357" y="1205144"/>
                    <a:pt x="276225" y="1285875"/>
                  </a:cubicBezTo>
                  <a:cubicBezTo>
                    <a:pt x="271244" y="1294592"/>
                    <a:pt x="271190" y="1305470"/>
                    <a:pt x="266700" y="1314450"/>
                  </a:cubicBezTo>
                  <a:cubicBezTo>
                    <a:pt x="238870" y="1370110"/>
                    <a:pt x="254086" y="1315737"/>
                    <a:pt x="238125" y="1371600"/>
                  </a:cubicBezTo>
                  <a:cubicBezTo>
                    <a:pt x="218569" y="1440046"/>
                    <a:pt x="238717" y="1378759"/>
                    <a:pt x="219075" y="1457325"/>
                  </a:cubicBezTo>
                  <a:cubicBezTo>
                    <a:pt x="216640" y="1467065"/>
                    <a:pt x="211985" y="1476160"/>
                    <a:pt x="209550" y="1485900"/>
                  </a:cubicBezTo>
                  <a:cubicBezTo>
                    <a:pt x="205623" y="1501606"/>
                    <a:pt x="203952" y="1517819"/>
                    <a:pt x="200025" y="1533525"/>
                  </a:cubicBezTo>
                  <a:cubicBezTo>
                    <a:pt x="197590" y="1543265"/>
                    <a:pt x="193142" y="1552414"/>
                    <a:pt x="190500" y="1562100"/>
                  </a:cubicBezTo>
                  <a:cubicBezTo>
                    <a:pt x="183611" y="1587359"/>
                    <a:pt x="184920" y="1615849"/>
                    <a:pt x="171450" y="1638300"/>
                  </a:cubicBezTo>
                  <a:lnTo>
                    <a:pt x="142875" y="1685925"/>
                  </a:lnTo>
                  <a:cubicBezTo>
                    <a:pt x="139700" y="1698625"/>
                    <a:pt x="138507" y="1711993"/>
                    <a:pt x="133350" y="1724025"/>
                  </a:cubicBezTo>
                  <a:cubicBezTo>
                    <a:pt x="128841" y="1734547"/>
                    <a:pt x="117920" y="1741740"/>
                    <a:pt x="114300" y="1752600"/>
                  </a:cubicBezTo>
                  <a:cubicBezTo>
                    <a:pt x="108193" y="1770922"/>
                    <a:pt x="109857" y="1791118"/>
                    <a:pt x="104775" y="1809750"/>
                  </a:cubicBezTo>
                  <a:cubicBezTo>
                    <a:pt x="88973" y="1867691"/>
                    <a:pt x="86295" y="1844463"/>
                    <a:pt x="66675" y="1895475"/>
                  </a:cubicBezTo>
                  <a:cubicBezTo>
                    <a:pt x="43307" y="1956231"/>
                    <a:pt x="41343" y="1968228"/>
                    <a:pt x="28575" y="2019300"/>
                  </a:cubicBezTo>
                  <a:cubicBezTo>
                    <a:pt x="25400" y="2047875"/>
                    <a:pt x="28142" y="2077750"/>
                    <a:pt x="19050" y="2105025"/>
                  </a:cubicBezTo>
                  <a:cubicBezTo>
                    <a:pt x="15875" y="2114550"/>
                    <a:pt x="9525" y="2086490"/>
                    <a:pt x="9525" y="2076450"/>
                  </a:cubicBezTo>
                  <a:cubicBezTo>
                    <a:pt x="9525" y="2022382"/>
                    <a:pt x="19050" y="1968593"/>
                    <a:pt x="19050" y="1914525"/>
                  </a:cubicBezTo>
                  <a:cubicBezTo>
                    <a:pt x="19050" y="1901434"/>
                    <a:pt x="14387" y="1940470"/>
                    <a:pt x="9525" y="1952625"/>
                  </a:cubicBezTo>
                  <a:cubicBezTo>
                    <a:pt x="7857" y="1956794"/>
                    <a:pt x="3175" y="1958975"/>
                    <a:pt x="0" y="1962150"/>
                  </a:cubicBezTo>
                  <a:lnTo>
                    <a:pt x="2095500" y="0"/>
                  </a:lnTo>
                  <a:cubicBezTo>
                    <a:pt x="2143125" y="19050"/>
                    <a:pt x="2189522" y="41517"/>
                    <a:pt x="2238375" y="57150"/>
                  </a:cubicBezTo>
                  <a:cubicBezTo>
                    <a:pt x="2269213" y="67018"/>
                    <a:pt x="2303196" y="65135"/>
                    <a:pt x="2333625" y="76200"/>
                  </a:cubicBezTo>
                  <a:cubicBezTo>
                    <a:pt x="2373657" y="90757"/>
                    <a:pt x="2408040" y="118393"/>
                    <a:pt x="2447925" y="133350"/>
                  </a:cubicBezTo>
                  <a:cubicBezTo>
                    <a:pt x="2500421" y="153036"/>
                    <a:pt x="2610577" y="170716"/>
                    <a:pt x="2667000" y="180975"/>
                  </a:cubicBezTo>
                  <a:cubicBezTo>
                    <a:pt x="2698750" y="196850"/>
                    <a:pt x="2729013" y="216136"/>
                    <a:pt x="2762250" y="228600"/>
                  </a:cubicBezTo>
                  <a:cubicBezTo>
                    <a:pt x="2780333" y="235381"/>
                    <a:pt x="2801078" y="232018"/>
                    <a:pt x="2819400" y="238125"/>
                  </a:cubicBezTo>
                  <a:cubicBezTo>
                    <a:pt x="2830260" y="241745"/>
                    <a:pt x="2837736" y="252055"/>
                    <a:pt x="2847975" y="257175"/>
                  </a:cubicBezTo>
                  <a:cubicBezTo>
                    <a:pt x="2856955" y="261665"/>
                    <a:pt x="2867025" y="263525"/>
                    <a:pt x="2876550" y="266700"/>
                  </a:cubicBezTo>
                  <a:cubicBezTo>
                    <a:pt x="2853161" y="360255"/>
                    <a:pt x="2887023" y="245755"/>
                    <a:pt x="2838450" y="342900"/>
                  </a:cubicBezTo>
                  <a:cubicBezTo>
                    <a:pt x="2832596" y="354609"/>
                    <a:pt x="2833522" y="368743"/>
                    <a:pt x="2828925" y="381000"/>
                  </a:cubicBezTo>
                  <a:cubicBezTo>
                    <a:pt x="2813225" y="422867"/>
                    <a:pt x="2810923" y="412503"/>
                    <a:pt x="2790825" y="447675"/>
                  </a:cubicBezTo>
                  <a:cubicBezTo>
                    <a:pt x="2783780" y="460003"/>
                    <a:pt x="2777368" y="472724"/>
                    <a:pt x="2771775" y="485775"/>
                  </a:cubicBezTo>
                  <a:cubicBezTo>
                    <a:pt x="2767820" y="495003"/>
                    <a:pt x="2766205" y="505122"/>
                    <a:pt x="2762250" y="514350"/>
                  </a:cubicBezTo>
                  <a:cubicBezTo>
                    <a:pt x="2746456" y="551202"/>
                    <a:pt x="2751575" y="544075"/>
                    <a:pt x="2733675" y="561975"/>
                  </a:cubicBezTo>
                </a:path>
              </a:pathLst>
            </a:custGeom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8" name="Dowolny kształt 247"/>
            <p:cNvSpPr/>
            <p:nvPr/>
          </p:nvSpPr>
          <p:spPr>
            <a:xfrm>
              <a:off x="7515225" y="1247775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6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40028" y="171450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55410" y="3061468"/>
            <a:ext cx="695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600" dirty="0" smtClean="0">
                <a:solidFill>
                  <a:srgbClr val="CC0099"/>
                </a:solidFill>
              </a:rPr>
              <a:t>[</a:t>
            </a:r>
            <a:r>
              <a:rPr lang="pl-PL" sz="1600" dirty="0" err="1" smtClean="0">
                <a:solidFill>
                  <a:srgbClr val="CC0099"/>
                </a:solidFill>
              </a:rPr>
              <a:t>Isospin</a:t>
            </a:r>
            <a:r>
              <a:rPr lang="pl-PL" sz="1600" dirty="0" smtClean="0">
                <a:solidFill>
                  <a:srgbClr val="CC0099"/>
                </a:solidFill>
              </a:rPr>
              <a:t> </a:t>
            </a:r>
            <a:r>
              <a:rPr lang="pl-PL" sz="1600" dirty="0" err="1" smtClean="0">
                <a:solidFill>
                  <a:srgbClr val="CC0099"/>
                </a:solidFill>
              </a:rPr>
              <a:t>projection</a:t>
            </a:r>
            <a:r>
              <a:rPr lang="pl-PL" sz="1600" dirty="0" smtClean="0">
                <a:solidFill>
                  <a:srgbClr val="CC0099"/>
                </a:solidFill>
              </a:rPr>
              <a:t>, </a:t>
            </a:r>
            <a:r>
              <a:rPr lang="pl-PL" sz="1600" dirty="0" err="1" smtClean="0">
                <a:solidFill>
                  <a:srgbClr val="CC0099"/>
                </a:solidFill>
              </a:rPr>
              <a:t>unlike</a:t>
            </a:r>
            <a:r>
              <a:rPr lang="pl-PL" sz="1600" dirty="0" smtClean="0">
                <a:solidFill>
                  <a:srgbClr val="CC0099"/>
                </a:solidFill>
              </a:rPr>
              <a:t> the </a:t>
            </a:r>
            <a:r>
              <a:rPr lang="pl-PL" sz="1600" dirty="0" err="1" smtClean="0">
                <a:solidFill>
                  <a:srgbClr val="CC0099"/>
                </a:solidFill>
              </a:rPr>
              <a:t>angular-momentum</a:t>
            </a:r>
            <a:r>
              <a:rPr lang="pl-PL" sz="1600" dirty="0" smtClean="0">
                <a:solidFill>
                  <a:srgbClr val="CC0099"/>
                </a:solidFill>
              </a:rPr>
              <a:t> and </a:t>
            </a:r>
            <a:r>
              <a:rPr lang="pl-PL" sz="1600" dirty="0" err="1" smtClean="0">
                <a:solidFill>
                  <a:srgbClr val="CC0099"/>
                </a:solidFill>
              </a:rPr>
              <a:t>particle-number</a:t>
            </a:r>
            <a:r>
              <a:rPr lang="pl-PL" sz="1600" dirty="0" smtClean="0">
                <a:solidFill>
                  <a:srgbClr val="CC0099"/>
                </a:solidFill>
              </a:rPr>
              <a:t> </a:t>
            </a:r>
          </a:p>
          <a:p>
            <a:pPr algn="l"/>
            <a:r>
              <a:rPr lang="pl-PL" sz="1600" dirty="0" err="1" smtClean="0">
                <a:solidFill>
                  <a:srgbClr val="CC0099"/>
                </a:solidFill>
              </a:rPr>
              <a:t>projections</a:t>
            </a:r>
            <a:r>
              <a:rPr lang="pl-PL" sz="1600" dirty="0" smtClean="0">
                <a:solidFill>
                  <a:srgbClr val="CC0099"/>
                </a:solidFill>
              </a:rPr>
              <a:t>, </a:t>
            </a:r>
            <a:r>
              <a:rPr lang="pl-PL" sz="1600" dirty="0" err="1" smtClean="0">
                <a:solidFill>
                  <a:srgbClr val="CC0099"/>
                </a:solidFill>
              </a:rPr>
              <a:t>is</a:t>
            </a:r>
            <a:r>
              <a:rPr lang="pl-PL" sz="1600" dirty="0" smtClean="0">
                <a:solidFill>
                  <a:srgbClr val="CC0099"/>
                </a:solidFill>
              </a:rPr>
              <a:t> </a:t>
            </a:r>
            <a:r>
              <a:rPr lang="pl-PL" sz="1600" dirty="0" err="1" smtClean="0">
                <a:solidFill>
                  <a:srgbClr val="CC0099"/>
                </a:solidFill>
              </a:rPr>
              <a:t>practically</a:t>
            </a:r>
            <a:r>
              <a:rPr lang="pl-PL" sz="1600" dirty="0" smtClean="0">
                <a:solidFill>
                  <a:srgbClr val="CC0099"/>
                </a:solidFill>
              </a:rPr>
              <a:t> non-</a:t>
            </a:r>
            <a:r>
              <a:rPr lang="pl-PL" sz="1600" dirty="0" err="1" smtClean="0">
                <a:solidFill>
                  <a:srgbClr val="CC0099"/>
                </a:solidFill>
              </a:rPr>
              <a:t>singular</a:t>
            </a:r>
            <a:r>
              <a:rPr lang="pl-PL" sz="1600" dirty="0" smtClean="0">
                <a:solidFill>
                  <a:srgbClr val="CC0099"/>
                </a:solidFill>
              </a:rPr>
              <a:t> !!!]</a:t>
            </a:r>
            <a:endParaRPr lang="pl-PL" sz="1600" dirty="0">
              <a:solidFill>
                <a:srgbClr val="CC0099"/>
              </a:solidFill>
            </a:endParaRPr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981075" y="1117654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255410" y="993829"/>
            <a:ext cx="6638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err="1" smtClean="0"/>
              <a:t>Elementary</a:t>
            </a:r>
            <a:r>
              <a:rPr lang="pl-PL" dirty="0" smtClean="0"/>
              <a:t> </a:t>
            </a:r>
            <a:r>
              <a:rPr lang="pl-PL" dirty="0" err="1" smtClean="0"/>
              <a:t>excitations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binary</a:t>
            </a:r>
            <a:r>
              <a:rPr lang="pl-PL" dirty="0" smtClean="0"/>
              <a:t> systems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differ</a:t>
            </a:r>
            <a:endParaRPr lang="pl-PL" dirty="0" smtClean="0"/>
          </a:p>
          <a:p>
            <a:pPr algn="l"/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particle-hole</a:t>
            </a:r>
            <a:r>
              <a:rPr lang="pl-PL" dirty="0" smtClean="0"/>
              <a:t> (</a:t>
            </a:r>
            <a:r>
              <a:rPr lang="pl-PL" dirty="0" err="1" smtClean="0"/>
              <a:t>quasi-particle</a:t>
            </a:r>
            <a:r>
              <a:rPr lang="pl-PL" dirty="0" smtClean="0"/>
              <a:t>) </a:t>
            </a:r>
            <a:r>
              <a:rPr lang="pl-PL" dirty="0" err="1" smtClean="0"/>
              <a:t>exciatations</a:t>
            </a:r>
            <a:endParaRPr lang="pl-PL" dirty="0" smtClean="0"/>
          </a:p>
          <a:p>
            <a:pPr algn="l"/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interaction</a:t>
            </a:r>
            <a:r>
              <a:rPr lang="pl-PL" dirty="0" smtClean="0"/>
              <a:t> </a:t>
            </a:r>
            <a:r>
              <a:rPr lang="pl-PL" dirty="0" err="1" smtClean="0"/>
              <a:t>among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posseses</a:t>
            </a:r>
            <a:r>
              <a:rPr lang="pl-PL" dirty="0" smtClean="0"/>
              <a:t> </a:t>
            </a:r>
          </a:p>
          <a:p>
            <a:pPr algn="l"/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(</a:t>
            </a:r>
            <a:r>
              <a:rPr lang="pl-PL" sz="1800" dirty="0" err="1" smtClean="0">
                <a:solidFill>
                  <a:srgbClr val="CC0099"/>
                </a:solidFill>
              </a:rPr>
              <a:t>like</a:t>
            </a:r>
            <a:r>
              <a:rPr lang="pl-PL" sz="1800" dirty="0" smtClean="0">
                <a:solidFill>
                  <a:srgbClr val="CC0099"/>
                </a:solidFill>
              </a:rPr>
              <a:t> the </a:t>
            </a:r>
            <a:r>
              <a:rPr lang="pl-PL" sz="1800" dirty="0" err="1" smtClean="0">
                <a:solidFill>
                  <a:srgbClr val="CC0099"/>
                </a:solidFill>
              </a:rPr>
              <a:t>isospin</a:t>
            </a:r>
            <a:r>
              <a:rPr lang="pl-PL" sz="1800" dirty="0" smtClean="0">
                <a:solidFill>
                  <a:srgbClr val="CC0099"/>
                </a:solidFill>
              </a:rPr>
              <a:t> </a:t>
            </a:r>
            <a:r>
              <a:rPr lang="pl-PL" sz="1800" dirty="0" err="1" smtClean="0">
                <a:solidFill>
                  <a:srgbClr val="CC0099"/>
                </a:solidFill>
              </a:rPr>
              <a:t>symmetry</a:t>
            </a:r>
            <a:r>
              <a:rPr lang="pl-PL" sz="1800" dirty="0" smtClean="0">
                <a:solidFill>
                  <a:srgbClr val="CC0099"/>
                </a:solidFill>
              </a:rPr>
              <a:t> in </a:t>
            </a:r>
            <a:r>
              <a:rPr lang="pl-PL" sz="1800" dirty="0" err="1" smtClean="0">
                <a:solidFill>
                  <a:srgbClr val="CC0099"/>
                </a:solidFill>
              </a:rPr>
              <a:t>nuclei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952500" y="3775129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202637" y="3634486"/>
            <a:ext cx="6500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err="1" smtClean="0"/>
              <a:t>Superallowed</a:t>
            </a:r>
            <a:r>
              <a:rPr lang="pl-PL" dirty="0" smtClean="0"/>
              <a:t> 0</a:t>
            </a:r>
            <a:r>
              <a:rPr lang="pl-PL" baseline="30000" dirty="0" smtClean="0"/>
              <a:t>+</a:t>
            </a:r>
            <a:r>
              <a:rPr lang="pl-PL" dirty="0" smtClean="0">
                <a:sym typeface="Wingdings" pitchFamily="2" charset="2"/>
              </a:rPr>
              <a:t>0</a:t>
            </a:r>
            <a:r>
              <a:rPr lang="pl-PL" baseline="30000" dirty="0" smtClean="0">
                <a:sym typeface="Wingdings" pitchFamily="2" charset="2"/>
              </a:rPr>
              <a:t>+</a:t>
            </a:r>
            <a:r>
              <a:rPr lang="pl-PL" dirty="0" smtClean="0"/>
              <a:t>beta </a:t>
            </a:r>
            <a:r>
              <a:rPr lang="pl-PL" dirty="0" err="1" smtClean="0"/>
              <a:t>decay</a:t>
            </a:r>
            <a:r>
              <a:rPr lang="pl-PL" dirty="0" smtClean="0"/>
              <a:t>:</a:t>
            </a:r>
          </a:p>
          <a:p>
            <a:pPr algn="l"/>
            <a:r>
              <a:rPr lang="pl-PL" dirty="0" smtClean="0">
                <a:sym typeface="Wingdings" pitchFamily="2" charset="2"/>
              </a:rPr>
              <a:t>      </a:t>
            </a:r>
            <a:r>
              <a:rPr lang="pl-PL" dirty="0" err="1" smtClean="0">
                <a:sym typeface="Wingdings" pitchFamily="2" charset="2"/>
              </a:rPr>
              <a:t>encomaps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extremely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rich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physics</a:t>
            </a:r>
            <a:r>
              <a:rPr lang="pl-PL" dirty="0" smtClean="0">
                <a:sym typeface="Wingdings" pitchFamily="2" charset="2"/>
              </a:rPr>
              <a:t>: CVC, </a:t>
            </a:r>
            <a:r>
              <a:rPr lang="pl-PL" dirty="0" err="1" smtClean="0">
                <a:sym typeface="Wingdings" pitchFamily="2" charset="2"/>
              </a:rPr>
              <a:t>V</a:t>
            </a:r>
            <a:r>
              <a:rPr lang="pl-PL" baseline="-25000" dirty="0" err="1" smtClean="0">
                <a:sym typeface="Wingdings" pitchFamily="2" charset="2"/>
              </a:rPr>
              <a:t>ud</a:t>
            </a:r>
            <a:r>
              <a:rPr lang="pl-PL" dirty="0" smtClean="0">
                <a:sym typeface="Wingdings" pitchFamily="2" charset="2"/>
              </a:rPr>
              <a:t>, </a:t>
            </a:r>
          </a:p>
          <a:p>
            <a:pPr algn="l"/>
            <a:r>
              <a:rPr lang="pl-PL" dirty="0" smtClean="0">
                <a:sym typeface="Wingdings" pitchFamily="2" charset="2"/>
              </a:rPr>
              <a:t>         </a:t>
            </a:r>
            <a:r>
              <a:rPr lang="pl-PL" dirty="0" err="1" smtClean="0">
                <a:sym typeface="Wingdings" pitchFamily="2" charset="2"/>
              </a:rPr>
              <a:t>unitarity</a:t>
            </a:r>
            <a:r>
              <a:rPr lang="pl-PL" dirty="0" smtClean="0">
                <a:sym typeface="Wingdings" pitchFamily="2" charset="2"/>
              </a:rPr>
              <a:t> of </a:t>
            </a:r>
            <a:r>
              <a:rPr lang="pl-PL" dirty="0" err="1" smtClean="0">
                <a:sym typeface="Wingdings" pitchFamily="2" charset="2"/>
              </a:rPr>
              <a:t>the</a:t>
            </a:r>
            <a:r>
              <a:rPr lang="pl-PL" dirty="0" smtClean="0">
                <a:sym typeface="Wingdings" pitchFamily="2" charset="2"/>
              </a:rPr>
              <a:t> CKM </a:t>
            </a:r>
            <a:r>
              <a:rPr lang="pl-PL" dirty="0" err="1" smtClean="0">
                <a:sym typeface="Wingdings" pitchFamily="2" charset="2"/>
              </a:rPr>
              <a:t>matrix</a:t>
            </a:r>
            <a:r>
              <a:rPr lang="pl-PL" dirty="0" smtClean="0">
                <a:sym typeface="Wingdings" pitchFamily="2" charset="2"/>
              </a:rPr>
              <a:t>, </a:t>
            </a:r>
            <a:r>
              <a:rPr lang="pl-PL" dirty="0" err="1" smtClean="0">
                <a:sym typeface="Wingdings" pitchFamily="2" charset="2"/>
              </a:rPr>
              <a:t>scalar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currents</a:t>
            </a:r>
            <a:r>
              <a:rPr lang="pl-PL" dirty="0" smtClean="0">
                <a:sym typeface="Wingdings" pitchFamily="2" charset="2"/>
              </a:rPr>
              <a:t>…</a:t>
            </a:r>
            <a:endParaRPr lang="pl-PL" baseline="-25000" dirty="0" smtClean="0"/>
          </a:p>
          <a:p>
            <a:pPr algn="l"/>
            <a:r>
              <a:rPr lang="pl-PL" dirty="0" smtClean="0">
                <a:sym typeface="Wingdings" pitchFamily="2" charset="2"/>
              </a:rPr>
              <a:t>         </a:t>
            </a:r>
            <a:r>
              <a:rPr lang="pl-PL" dirty="0" err="1" smtClean="0">
                <a:sym typeface="Wingdings" pitchFamily="2" charset="2"/>
              </a:rPr>
              <a:t>connecting</a:t>
            </a:r>
            <a:r>
              <a:rPr lang="pl-PL" dirty="0" smtClean="0"/>
              <a:t> </a:t>
            </a:r>
            <a:r>
              <a:rPr lang="pl-PL" dirty="0" err="1" smtClean="0"/>
              <a:t>nuclear</a:t>
            </a:r>
            <a:r>
              <a:rPr lang="pl-PL" dirty="0" smtClean="0"/>
              <a:t> and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physics</a:t>
            </a:r>
            <a:endParaRPr lang="pl-PL" dirty="0" smtClean="0"/>
          </a:p>
          <a:p>
            <a:pPr algn="l"/>
            <a:r>
              <a:rPr lang="pl-PL" dirty="0" smtClean="0"/>
              <a:t>                 </a:t>
            </a:r>
            <a:r>
              <a:rPr lang="pl-PL" dirty="0" smtClean="0">
                <a:sym typeface="Wingdings" pitchFamily="2" charset="2"/>
              </a:rPr>
              <a:t> … </a:t>
            </a:r>
            <a:r>
              <a:rPr lang="pl-PL" dirty="0" err="1" smtClean="0">
                <a:solidFill>
                  <a:srgbClr val="CC0099"/>
                </a:solidFill>
                <a:sym typeface="Wingdings" pitchFamily="2" charset="2"/>
              </a:rPr>
              <a:t>there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CC0099"/>
                </a:solidFill>
                <a:sym typeface="Wingdings" pitchFamily="2" charset="2"/>
              </a:rPr>
              <a:t>is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CC0099"/>
                </a:solidFill>
                <a:sym typeface="Wingdings" pitchFamily="2" charset="2"/>
              </a:rPr>
              <a:t>still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CC0099"/>
                </a:solidFill>
                <a:sym typeface="Wingdings" pitchFamily="2" charset="2"/>
              </a:rPr>
              <a:t>something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to do</a:t>
            </a:r>
          </a:p>
          <a:p>
            <a:pPr algn="l"/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                        </a:t>
            </a:r>
            <a:r>
              <a:rPr lang="pl-PL" dirty="0" err="1" smtClean="0">
                <a:solidFill>
                  <a:srgbClr val="CC0099"/>
                </a:solidFill>
                <a:sym typeface="Wingdings" pitchFamily="2" charset="2"/>
              </a:rPr>
              <a:t>in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dirty="0" smtClean="0">
                <a:solidFill>
                  <a:srgbClr val="CC0099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pl-PL" baseline="-25000" dirty="0" smtClean="0">
                <a:solidFill>
                  <a:srgbClr val="CC0099"/>
                </a:solidFill>
                <a:sym typeface="Wingdings" pitchFamily="2" charset="2"/>
              </a:rPr>
              <a:t>c</a:t>
            </a:r>
            <a:r>
              <a:rPr lang="pl-PL" dirty="0" smtClean="0">
                <a:solidFill>
                  <a:srgbClr val="CC0099"/>
                </a:solidFill>
                <a:sym typeface="Wingdings" pitchFamily="2" charset="2"/>
              </a:rPr>
              <a:t> business </a:t>
            </a:r>
            <a:r>
              <a:rPr lang="pl-PL" dirty="0" smtClean="0">
                <a:sym typeface="Wingdings" pitchFamily="2" charset="2"/>
              </a:rPr>
              <a:t>…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952500" y="2498779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255410" y="2416090"/>
            <a:ext cx="743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dirty="0" err="1" smtClean="0"/>
              <a:t>Projection</a:t>
            </a:r>
            <a:r>
              <a:rPr lang="pl-PL" dirty="0" smtClean="0"/>
              <a:t> </a:t>
            </a:r>
            <a:r>
              <a:rPr lang="pl-PL" dirty="0" err="1" smtClean="0"/>
              <a:t>techniques</a:t>
            </a:r>
            <a:r>
              <a:rPr lang="pl-PL" dirty="0" smtClean="0"/>
              <a:t> </a:t>
            </a:r>
            <a:r>
              <a:rPr lang="pl-PL" dirty="0" err="1" smtClean="0"/>
              <a:t>seem</a:t>
            </a:r>
            <a:r>
              <a:rPr lang="pl-PL" dirty="0" smtClean="0"/>
              <a:t> to be </a:t>
            </a:r>
            <a:r>
              <a:rPr lang="pl-PL" dirty="0" err="1" smtClean="0"/>
              <a:t>necessary</a:t>
            </a:r>
            <a:r>
              <a:rPr lang="pl-PL" dirty="0" smtClean="0"/>
              <a:t> to </a:t>
            </a:r>
            <a:r>
              <a:rPr lang="pl-PL" dirty="0" err="1" smtClean="0"/>
              <a:t>account</a:t>
            </a:r>
            <a:r>
              <a:rPr lang="pl-PL" dirty="0" smtClean="0"/>
              <a:t> </a:t>
            </a:r>
          </a:p>
          <a:p>
            <a:pPr algn="l"/>
            <a:r>
              <a:rPr lang="pl-PL" dirty="0" smtClean="0"/>
              <a:t>for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excitations</a:t>
            </a:r>
            <a:r>
              <a:rPr lang="pl-PL" dirty="0" smtClean="0"/>
              <a:t>  - </a:t>
            </a:r>
            <a:r>
              <a:rPr lang="pl-PL" dirty="0" err="1" smtClean="0"/>
              <a:t>how</a:t>
            </a:r>
            <a:r>
              <a:rPr lang="pl-PL" dirty="0" smtClean="0"/>
              <a:t> to </a:t>
            </a:r>
            <a:r>
              <a:rPr lang="pl-PL" dirty="0" err="1" smtClean="0"/>
              <a:t>construct</a:t>
            </a:r>
            <a:r>
              <a:rPr lang="pl-PL" dirty="0" smtClean="0"/>
              <a:t> </a:t>
            </a:r>
            <a:r>
              <a:rPr lang="pl-PL" dirty="0" err="1" smtClean="0"/>
              <a:t>non-singular</a:t>
            </a:r>
            <a:r>
              <a:rPr lang="pl-PL" dirty="0" smtClean="0"/>
              <a:t> </a:t>
            </a:r>
            <a:r>
              <a:rPr lang="pl-PL" dirty="0" err="1" smtClean="0"/>
              <a:t>EDFs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952500" y="5686487"/>
            <a:ext cx="180975" cy="1905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226836" y="5573478"/>
            <a:ext cx="6859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err="1" smtClean="0">
                <a:solidFill>
                  <a:srgbClr val="CC0099"/>
                </a:solidFill>
              </a:rPr>
              <a:t>Pairing</a:t>
            </a:r>
            <a:r>
              <a:rPr lang="pl-PL" b="1" dirty="0" smtClean="0">
                <a:solidFill>
                  <a:srgbClr val="CC0099"/>
                </a:solidFill>
              </a:rPr>
              <a:t> &amp; </a:t>
            </a:r>
            <a:r>
              <a:rPr lang="pl-PL" b="1" dirty="0" err="1" smtClean="0">
                <a:solidFill>
                  <a:srgbClr val="CC0099"/>
                </a:solidFill>
              </a:rPr>
              <a:t>other</a:t>
            </a:r>
            <a:r>
              <a:rPr lang="pl-PL" b="1" dirty="0" smtClean="0">
                <a:solidFill>
                  <a:srgbClr val="CC0099"/>
                </a:solidFill>
              </a:rPr>
              <a:t> (</a:t>
            </a:r>
            <a:r>
              <a:rPr lang="pl-PL" b="1" dirty="0" err="1" smtClean="0">
                <a:solidFill>
                  <a:srgbClr val="CC0099"/>
                </a:solidFill>
              </a:rPr>
              <a:t>shape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vibrations</a:t>
            </a:r>
            <a:r>
              <a:rPr lang="pl-PL" b="1" dirty="0" smtClean="0">
                <a:solidFill>
                  <a:srgbClr val="CC0099"/>
                </a:solidFill>
              </a:rPr>
              <a:t>) </a:t>
            </a:r>
            <a:r>
              <a:rPr lang="pl-PL" b="1" dirty="0" err="1" smtClean="0">
                <a:solidFill>
                  <a:srgbClr val="CC0099"/>
                </a:solidFill>
              </a:rPr>
              <a:t>correlations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can</a:t>
            </a:r>
            <a:r>
              <a:rPr lang="pl-PL" b="1" dirty="0" smtClean="0">
                <a:solidFill>
                  <a:srgbClr val="CC0099"/>
                </a:solidFill>
              </a:rPr>
              <a:t> be</a:t>
            </a:r>
          </a:p>
          <a:p>
            <a:pPr algn="l"/>
            <a:r>
              <a:rPr lang="pl-PL" b="1" dirty="0" smtClean="0">
                <a:solidFill>
                  <a:srgbClr val="CC0099"/>
                </a:solidFill>
              </a:rPr>
              <a:t>„</a:t>
            </a:r>
            <a:r>
              <a:rPr lang="pl-PL" b="1" dirty="0" err="1" smtClean="0">
                <a:solidFill>
                  <a:srgbClr val="CC0099"/>
                </a:solidFill>
              </a:rPr>
              <a:t>realtively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easily</a:t>
            </a:r>
            <a:r>
              <a:rPr lang="pl-PL" b="1" dirty="0" smtClean="0">
                <a:solidFill>
                  <a:srgbClr val="CC0099"/>
                </a:solidFill>
              </a:rPr>
              <a:t>” </a:t>
            </a:r>
            <a:r>
              <a:rPr lang="pl-PL" b="1" dirty="0" err="1" smtClean="0">
                <a:solidFill>
                  <a:srgbClr val="CC0099"/>
                </a:solidFill>
              </a:rPr>
              <a:t>incorporated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into</a:t>
            </a:r>
            <a:r>
              <a:rPr lang="pl-PL" b="1" dirty="0" smtClean="0">
                <a:solidFill>
                  <a:srgbClr val="CC0099"/>
                </a:solidFill>
              </a:rPr>
              <a:t> the </a:t>
            </a:r>
            <a:r>
              <a:rPr lang="pl-PL" b="1" dirty="0" err="1" smtClean="0">
                <a:solidFill>
                  <a:srgbClr val="CC0099"/>
                </a:solidFill>
              </a:rPr>
              <a:t>scheme</a:t>
            </a:r>
            <a:r>
              <a:rPr lang="pl-PL" b="1" dirty="0" smtClean="0">
                <a:solidFill>
                  <a:srgbClr val="CC0099"/>
                </a:solidFill>
              </a:rPr>
              <a:t> by  </a:t>
            </a:r>
          </a:p>
          <a:p>
            <a:pPr algn="l"/>
            <a:r>
              <a:rPr lang="pl-PL" b="1" dirty="0" err="1">
                <a:solidFill>
                  <a:srgbClr val="CC0099"/>
                </a:solidFill>
              </a:rPr>
              <a:t>c</a:t>
            </a:r>
            <a:r>
              <a:rPr lang="pl-PL" b="1" dirty="0" err="1" smtClean="0">
                <a:solidFill>
                  <a:srgbClr val="CC0099"/>
                </a:solidFill>
              </a:rPr>
              <a:t>ombining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projection</a:t>
            </a:r>
            <a:r>
              <a:rPr lang="pl-PL" b="1" dirty="0" smtClean="0">
                <a:solidFill>
                  <a:srgbClr val="CC0099"/>
                </a:solidFill>
              </a:rPr>
              <a:t>(s) with GCM  </a:t>
            </a:r>
          </a:p>
        </p:txBody>
      </p:sp>
    </p:spTree>
    <p:extLst>
      <p:ext uri="{BB962C8B-B14F-4D97-AF65-F5344CB8AC3E}">
        <p14:creationId xmlns:p14="http://schemas.microsoft.com/office/powerpoint/2010/main" val="2711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5"/>
          <p:cNvSpPr>
            <a:spLocks noChangeArrowheads="1"/>
          </p:cNvSpPr>
          <p:nvPr/>
        </p:nvSpPr>
        <p:spPr bwMode="auto">
          <a:xfrm>
            <a:off x="5010150" y="40036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257300" y="1432457"/>
            <a:ext cx="76200" cy="3876308"/>
            <a:chOff x="1584" y="1064"/>
            <a:chExt cx="48" cy="2441"/>
          </a:xfrm>
        </p:grpSpPr>
        <p:sp>
          <p:nvSpPr>
            <p:cNvPr id="4" name="Line 49"/>
            <p:cNvSpPr>
              <a:spLocks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Line 50"/>
            <p:cNvSpPr>
              <a:spLocks noChangeShapeType="1"/>
            </p:cNvSpPr>
            <p:nvPr/>
          </p:nvSpPr>
          <p:spPr bwMode="auto">
            <a:xfrm>
              <a:off x="1584" y="3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Line 51"/>
            <p:cNvSpPr>
              <a:spLocks noChangeShapeType="1"/>
            </p:cNvSpPr>
            <p:nvPr/>
          </p:nvSpPr>
          <p:spPr bwMode="auto">
            <a:xfrm>
              <a:off x="1584" y="2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Line 52"/>
            <p:cNvSpPr>
              <a:spLocks noChangeShapeType="1"/>
            </p:cNvSpPr>
            <p:nvPr/>
          </p:nvSpPr>
          <p:spPr bwMode="auto">
            <a:xfrm>
              <a:off x="1584" y="204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>
              <a:off x="1584" y="15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5753100" y="1432457"/>
            <a:ext cx="76200" cy="3876308"/>
            <a:chOff x="4416" y="1064"/>
            <a:chExt cx="48" cy="2441"/>
          </a:xfrm>
        </p:grpSpPr>
        <p:sp>
          <p:nvSpPr>
            <p:cNvPr id="11" name="Line 56"/>
            <p:cNvSpPr>
              <a:spLocks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 flipH="1">
              <a:off x="4416" y="3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 flipH="1">
              <a:off x="4416" y="2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 flipH="1">
              <a:off x="4416" y="204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 flipH="1">
              <a:off x="4416" y="15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1258092" y="5229225"/>
            <a:ext cx="4575028" cy="76200"/>
            <a:chOff x="1584" y="3456"/>
            <a:chExt cx="2881" cy="48"/>
          </a:xfrm>
        </p:grpSpPr>
        <p:sp>
          <p:nvSpPr>
            <p:cNvPr id="18" name="Line 63"/>
            <p:cNvSpPr>
              <a:spLocks noChangeShapeType="1"/>
            </p:cNvSpPr>
            <p:nvPr/>
          </p:nvSpPr>
          <p:spPr bwMode="auto">
            <a:xfrm flipV="1">
              <a:off x="15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V="1">
              <a:off x="20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V="1">
              <a:off x="254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 flipV="1">
              <a:off x="302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 flipV="1">
              <a:off x="350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68"/>
            <p:cNvSpPr>
              <a:spLocks noChangeShapeType="1"/>
            </p:cNvSpPr>
            <p:nvPr/>
          </p:nvSpPr>
          <p:spPr bwMode="auto">
            <a:xfrm flipV="1">
              <a:off x="39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69"/>
            <p:cNvSpPr>
              <a:spLocks noChangeShapeType="1"/>
            </p:cNvSpPr>
            <p:nvPr/>
          </p:nvSpPr>
          <p:spPr bwMode="auto">
            <a:xfrm flipV="1">
              <a:off x="44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1258092" y="1431925"/>
            <a:ext cx="4575028" cy="76200"/>
            <a:chOff x="1584" y="1064"/>
            <a:chExt cx="2881" cy="48"/>
          </a:xfrm>
        </p:grpSpPr>
        <p:sp>
          <p:nvSpPr>
            <p:cNvPr id="26" name="Line 71"/>
            <p:cNvSpPr>
              <a:spLocks noChangeShapeType="1"/>
            </p:cNvSpPr>
            <p:nvPr/>
          </p:nvSpPr>
          <p:spPr bwMode="auto">
            <a:xfrm>
              <a:off x="15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72"/>
            <p:cNvSpPr>
              <a:spLocks noChangeShapeType="1"/>
            </p:cNvSpPr>
            <p:nvPr/>
          </p:nvSpPr>
          <p:spPr bwMode="auto">
            <a:xfrm>
              <a:off x="20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73"/>
            <p:cNvSpPr>
              <a:spLocks noChangeShapeType="1"/>
            </p:cNvSpPr>
            <p:nvPr/>
          </p:nvSpPr>
          <p:spPr bwMode="auto">
            <a:xfrm>
              <a:off x="254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Line 74"/>
            <p:cNvSpPr>
              <a:spLocks noChangeShapeType="1"/>
            </p:cNvSpPr>
            <p:nvPr/>
          </p:nvSpPr>
          <p:spPr bwMode="auto">
            <a:xfrm>
              <a:off x="302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>
              <a:off x="350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39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77"/>
            <p:cNvSpPr>
              <a:spLocks noChangeShapeType="1"/>
            </p:cNvSpPr>
            <p:nvPr/>
          </p:nvSpPr>
          <p:spPr bwMode="auto">
            <a:xfrm>
              <a:off x="44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" name="Line 79"/>
          <p:cNvSpPr>
            <a:spLocks noChangeShapeType="1"/>
          </p:cNvSpPr>
          <p:nvPr/>
        </p:nvSpPr>
        <p:spPr bwMode="auto">
          <a:xfrm flipV="1">
            <a:off x="1257300" y="1431925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4" name="Line 80"/>
          <p:cNvSpPr>
            <a:spLocks noChangeShapeType="1"/>
          </p:cNvSpPr>
          <p:nvPr/>
        </p:nvSpPr>
        <p:spPr bwMode="auto">
          <a:xfrm flipV="1">
            <a:off x="5829300" y="1431925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5" name="Line 81"/>
          <p:cNvSpPr>
            <a:spLocks noChangeShapeType="1"/>
          </p:cNvSpPr>
          <p:nvPr/>
        </p:nvSpPr>
        <p:spPr bwMode="auto">
          <a:xfrm>
            <a:off x="1257300" y="530542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6" name="Line 82"/>
          <p:cNvSpPr>
            <a:spLocks noChangeShapeType="1"/>
          </p:cNvSpPr>
          <p:nvPr/>
        </p:nvSpPr>
        <p:spPr bwMode="auto">
          <a:xfrm>
            <a:off x="1257300" y="143192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7" name="Group 171"/>
          <p:cNvGrpSpPr>
            <a:grpSpLocks/>
          </p:cNvGrpSpPr>
          <p:nvPr/>
        </p:nvGrpSpPr>
        <p:grpSpPr bwMode="auto">
          <a:xfrm>
            <a:off x="1962150" y="1958975"/>
            <a:ext cx="3479800" cy="2832100"/>
            <a:chOff x="2028" y="1396"/>
            <a:chExt cx="2192" cy="1784"/>
          </a:xfrm>
        </p:grpSpPr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2064" y="1432"/>
              <a:ext cx="2112" cy="1704"/>
              <a:chOff x="2064" y="1432"/>
              <a:chExt cx="2112" cy="1704"/>
            </a:xfrm>
          </p:grpSpPr>
          <p:sp>
            <p:nvSpPr>
              <p:cNvPr id="51" name="Line 3"/>
              <p:cNvSpPr>
                <a:spLocks noChangeShapeType="1"/>
              </p:cNvSpPr>
              <p:nvPr/>
            </p:nvSpPr>
            <p:spPr bwMode="auto">
              <a:xfrm>
                <a:off x="2064" y="1432"/>
                <a:ext cx="192" cy="1016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 flipV="1">
                <a:off x="2256" y="1872"/>
                <a:ext cx="192" cy="576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2448" y="1872"/>
                <a:ext cx="192" cy="672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 flipV="1">
                <a:off x="2640" y="2448"/>
                <a:ext cx="192" cy="96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192" cy="688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auto">
              <a:xfrm flipV="1">
                <a:off x="3024" y="2640"/>
                <a:ext cx="192" cy="496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 flipV="1">
                <a:off x="3216" y="2496"/>
                <a:ext cx="192" cy="144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 flipV="1">
                <a:off x="3408" y="2488"/>
                <a:ext cx="192" cy="8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3600" y="2488"/>
                <a:ext cx="192" cy="168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 flipV="1">
                <a:off x="3792" y="2624"/>
                <a:ext cx="192" cy="32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 flipV="1">
                <a:off x="3984" y="2600"/>
                <a:ext cx="192" cy="24"/>
              </a:xfrm>
              <a:prstGeom prst="line">
                <a:avLst/>
              </a:prstGeom>
              <a:noFill/>
              <a:ln w="3175" cap="rnd">
                <a:solidFill>
                  <a:srgbClr val="CC0099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9" name="Oval 83"/>
            <p:cNvSpPr>
              <a:spLocks noChangeArrowheads="1"/>
            </p:cNvSpPr>
            <p:nvPr/>
          </p:nvSpPr>
          <p:spPr bwMode="auto">
            <a:xfrm>
              <a:off x="2028" y="1396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Oval 84"/>
            <p:cNvSpPr>
              <a:spLocks noChangeArrowheads="1"/>
            </p:cNvSpPr>
            <p:nvPr/>
          </p:nvSpPr>
          <p:spPr bwMode="auto">
            <a:xfrm>
              <a:off x="2220" y="2412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Oval 85"/>
            <p:cNvSpPr>
              <a:spLocks noChangeArrowheads="1"/>
            </p:cNvSpPr>
            <p:nvPr/>
          </p:nvSpPr>
          <p:spPr bwMode="auto">
            <a:xfrm>
              <a:off x="2412" y="1836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Oval 86"/>
            <p:cNvSpPr>
              <a:spLocks noChangeArrowheads="1"/>
            </p:cNvSpPr>
            <p:nvPr/>
          </p:nvSpPr>
          <p:spPr bwMode="auto">
            <a:xfrm>
              <a:off x="2604" y="2508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Oval 87"/>
            <p:cNvSpPr>
              <a:spLocks noChangeArrowheads="1"/>
            </p:cNvSpPr>
            <p:nvPr/>
          </p:nvSpPr>
          <p:spPr bwMode="auto">
            <a:xfrm>
              <a:off x="2796" y="2412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Oval 88"/>
            <p:cNvSpPr>
              <a:spLocks noChangeArrowheads="1"/>
            </p:cNvSpPr>
            <p:nvPr/>
          </p:nvSpPr>
          <p:spPr bwMode="auto">
            <a:xfrm>
              <a:off x="2988" y="3100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Oval 89"/>
            <p:cNvSpPr>
              <a:spLocks noChangeArrowheads="1"/>
            </p:cNvSpPr>
            <p:nvPr/>
          </p:nvSpPr>
          <p:spPr bwMode="auto">
            <a:xfrm>
              <a:off x="3180" y="2604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Oval 90"/>
            <p:cNvSpPr>
              <a:spLocks noChangeArrowheads="1"/>
            </p:cNvSpPr>
            <p:nvPr/>
          </p:nvSpPr>
          <p:spPr bwMode="auto">
            <a:xfrm>
              <a:off x="3372" y="2460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Oval 91"/>
            <p:cNvSpPr>
              <a:spLocks noChangeArrowheads="1"/>
            </p:cNvSpPr>
            <p:nvPr/>
          </p:nvSpPr>
          <p:spPr bwMode="auto">
            <a:xfrm>
              <a:off x="3564" y="2452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Oval 92"/>
            <p:cNvSpPr>
              <a:spLocks noChangeArrowheads="1"/>
            </p:cNvSpPr>
            <p:nvPr/>
          </p:nvSpPr>
          <p:spPr bwMode="auto">
            <a:xfrm>
              <a:off x="3756" y="2620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Oval 93"/>
            <p:cNvSpPr>
              <a:spLocks noChangeArrowheads="1"/>
            </p:cNvSpPr>
            <p:nvPr/>
          </p:nvSpPr>
          <p:spPr bwMode="auto">
            <a:xfrm>
              <a:off x="3948" y="2588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Oval 94"/>
            <p:cNvSpPr>
              <a:spLocks noChangeArrowheads="1"/>
            </p:cNvSpPr>
            <p:nvPr/>
          </p:nvSpPr>
          <p:spPr bwMode="auto">
            <a:xfrm>
              <a:off x="4140" y="2564"/>
              <a:ext cx="80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2" name="Rectangle 130"/>
          <p:cNvSpPr>
            <a:spLocks noChangeArrowheads="1"/>
          </p:cNvSpPr>
          <p:nvPr/>
        </p:nvSpPr>
        <p:spPr bwMode="auto">
          <a:xfrm>
            <a:off x="1025525" y="43910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0</a:t>
            </a:r>
            <a:endParaRPr lang="pl-PL" sz="2000" b="1"/>
          </a:p>
        </p:txBody>
      </p:sp>
      <p:sp>
        <p:nvSpPr>
          <p:cNvPr id="63" name="Rectangle 131"/>
          <p:cNvSpPr>
            <a:spLocks noChangeArrowheads="1"/>
          </p:cNvSpPr>
          <p:nvPr/>
        </p:nvSpPr>
        <p:spPr bwMode="auto">
          <a:xfrm>
            <a:off x="1025525" y="36163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2</a:t>
            </a:r>
            <a:endParaRPr lang="pl-PL" sz="2000" b="1"/>
          </a:p>
        </p:txBody>
      </p:sp>
      <p:sp>
        <p:nvSpPr>
          <p:cNvPr id="64" name="Rectangle 132"/>
          <p:cNvSpPr>
            <a:spLocks noChangeArrowheads="1"/>
          </p:cNvSpPr>
          <p:nvPr/>
        </p:nvSpPr>
        <p:spPr bwMode="auto">
          <a:xfrm>
            <a:off x="1025525" y="28416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4</a:t>
            </a:r>
            <a:endParaRPr lang="pl-PL" sz="2000" b="1"/>
          </a:p>
        </p:txBody>
      </p:sp>
      <p:sp>
        <p:nvSpPr>
          <p:cNvPr id="65" name="Rectangle 133"/>
          <p:cNvSpPr>
            <a:spLocks noChangeArrowheads="1"/>
          </p:cNvSpPr>
          <p:nvPr/>
        </p:nvSpPr>
        <p:spPr bwMode="auto">
          <a:xfrm>
            <a:off x="1025525" y="20669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6</a:t>
            </a:r>
            <a:endParaRPr lang="pl-PL" sz="2000" b="1"/>
          </a:p>
        </p:txBody>
      </p:sp>
      <p:sp>
        <p:nvSpPr>
          <p:cNvPr id="66" name="Rectangle 137"/>
          <p:cNvSpPr>
            <a:spLocks noChangeArrowheads="1"/>
          </p:cNvSpPr>
          <p:nvPr/>
        </p:nvSpPr>
        <p:spPr bwMode="auto">
          <a:xfrm>
            <a:off x="1882775" y="534352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10</a:t>
            </a:r>
            <a:endParaRPr lang="pl-PL" sz="2000" b="1"/>
          </a:p>
        </p:txBody>
      </p:sp>
      <p:sp>
        <p:nvSpPr>
          <p:cNvPr id="67" name="Rectangle 138"/>
          <p:cNvSpPr>
            <a:spLocks noChangeArrowheads="1"/>
          </p:cNvSpPr>
          <p:nvPr/>
        </p:nvSpPr>
        <p:spPr bwMode="auto">
          <a:xfrm>
            <a:off x="2644775" y="534352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20</a:t>
            </a:r>
            <a:endParaRPr lang="pl-PL" sz="2000" b="1"/>
          </a:p>
        </p:txBody>
      </p:sp>
      <p:sp>
        <p:nvSpPr>
          <p:cNvPr id="68" name="Rectangle 139"/>
          <p:cNvSpPr>
            <a:spLocks noChangeArrowheads="1"/>
          </p:cNvSpPr>
          <p:nvPr/>
        </p:nvSpPr>
        <p:spPr bwMode="auto">
          <a:xfrm>
            <a:off x="3406775" y="534352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30</a:t>
            </a:r>
            <a:endParaRPr lang="pl-PL" sz="2000" b="1"/>
          </a:p>
        </p:txBody>
      </p:sp>
      <p:sp>
        <p:nvSpPr>
          <p:cNvPr id="69" name="Rectangle 140"/>
          <p:cNvSpPr>
            <a:spLocks noChangeArrowheads="1"/>
          </p:cNvSpPr>
          <p:nvPr/>
        </p:nvSpPr>
        <p:spPr bwMode="auto">
          <a:xfrm>
            <a:off x="4168775" y="534352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40</a:t>
            </a:r>
            <a:endParaRPr lang="pl-PL" sz="2000" b="1"/>
          </a:p>
        </p:txBody>
      </p:sp>
      <p:sp>
        <p:nvSpPr>
          <p:cNvPr id="70" name="Rectangle 141"/>
          <p:cNvSpPr>
            <a:spLocks noChangeArrowheads="1"/>
          </p:cNvSpPr>
          <p:nvPr/>
        </p:nvSpPr>
        <p:spPr bwMode="auto">
          <a:xfrm>
            <a:off x="4930775" y="5343525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2000" b="1">
                <a:solidFill>
                  <a:srgbClr val="000000"/>
                </a:solidFill>
              </a:rPr>
              <a:t>50</a:t>
            </a:r>
            <a:endParaRPr lang="pl-PL" sz="2000" b="1"/>
          </a:p>
        </p:txBody>
      </p:sp>
      <p:sp>
        <p:nvSpPr>
          <p:cNvPr id="71" name="Text Box 163"/>
          <p:cNvSpPr txBox="1">
            <a:spLocks noChangeArrowheads="1"/>
          </p:cNvSpPr>
          <p:nvPr/>
        </p:nvSpPr>
        <p:spPr bwMode="auto">
          <a:xfrm rot="16200000">
            <a:off x="-235146" y="3115619"/>
            <a:ext cx="1813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 err="1" smtClean="0"/>
              <a:t>a’</a:t>
            </a:r>
            <a:r>
              <a:rPr lang="pl-PL" sz="2400" b="1" baseline="-25000" dirty="0" err="1" smtClean="0"/>
              <a:t>sym</a:t>
            </a:r>
            <a:r>
              <a:rPr lang="pl-PL" sz="2400" b="1" dirty="0" smtClean="0"/>
              <a:t> </a:t>
            </a:r>
            <a:r>
              <a:rPr lang="pl-PL" sz="2400" b="1" dirty="0"/>
              <a:t>[</a:t>
            </a:r>
            <a:r>
              <a:rPr lang="pl-PL" sz="2400" b="1" dirty="0" err="1"/>
              <a:t>MeV</a:t>
            </a:r>
            <a:r>
              <a:rPr lang="pl-PL" sz="2400" b="1" dirty="0"/>
              <a:t>]</a:t>
            </a:r>
          </a:p>
        </p:txBody>
      </p:sp>
      <p:sp>
        <p:nvSpPr>
          <p:cNvPr id="72" name="AutoShape 169"/>
          <p:cNvSpPr>
            <a:spLocks noChangeArrowheads="1"/>
          </p:cNvSpPr>
          <p:nvPr/>
        </p:nvSpPr>
        <p:spPr bwMode="auto">
          <a:xfrm>
            <a:off x="3771900" y="1600200"/>
            <a:ext cx="1752600" cy="1457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19280412" algn="ctr" rotWithShape="0">
              <a:schemeClr val="tx1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Line 147"/>
          <p:cNvSpPr>
            <a:spLocks noChangeShapeType="1"/>
          </p:cNvSpPr>
          <p:nvPr/>
        </p:nvSpPr>
        <p:spPr bwMode="auto">
          <a:xfrm>
            <a:off x="3997325" y="1920875"/>
            <a:ext cx="431800" cy="1588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4" name="Oval 148"/>
          <p:cNvSpPr>
            <a:spLocks noChangeArrowheads="1"/>
          </p:cNvSpPr>
          <p:nvPr/>
        </p:nvSpPr>
        <p:spPr bwMode="auto">
          <a:xfrm>
            <a:off x="4156075" y="1863725"/>
            <a:ext cx="127000" cy="127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5" name="Line 150"/>
          <p:cNvSpPr>
            <a:spLocks noChangeShapeType="1"/>
          </p:cNvSpPr>
          <p:nvPr/>
        </p:nvSpPr>
        <p:spPr bwMode="auto">
          <a:xfrm>
            <a:off x="3997325" y="2212975"/>
            <a:ext cx="431800" cy="1588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" name="Oval 151"/>
          <p:cNvSpPr>
            <a:spLocks noChangeArrowheads="1"/>
          </p:cNvSpPr>
          <p:nvPr/>
        </p:nvSpPr>
        <p:spPr bwMode="auto">
          <a:xfrm>
            <a:off x="4156075" y="21558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7" name="Line 153"/>
          <p:cNvSpPr>
            <a:spLocks noChangeShapeType="1"/>
          </p:cNvSpPr>
          <p:nvPr/>
        </p:nvSpPr>
        <p:spPr bwMode="auto">
          <a:xfrm>
            <a:off x="3997325" y="2505075"/>
            <a:ext cx="431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Freeform 154"/>
          <p:cNvSpPr>
            <a:spLocks/>
          </p:cNvSpPr>
          <p:nvPr/>
        </p:nvSpPr>
        <p:spPr bwMode="auto">
          <a:xfrm>
            <a:off x="4137025" y="2428875"/>
            <a:ext cx="1524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96" y="48"/>
              </a:cxn>
              <a:cxn ang="0">
                <a:pos x="48" y="96"/>
              </a:cxn>
              <a:cxn ang="0">
                <a:pos x="0" y="48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9" name="Line 156"/>
          <p:cNvSpPr>
            <a:spLocks noChangeShapeType="1"/>
          </p:cNvSpPr>
          <p:nvPr/>
        </p:nvSpPr>
        <p:spPr bwMode="auto">
          <a:xfrm>
            <a:off x="3997325" y="2797175"/>
            <a:ext cx="43180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0" name="Freeform 157"/>
          <p:cNvSpPr>
            <a:spLocks/>
          </p:cNvSpPr>
          <p:nvPr/>
        </p:nvSpPr>
        <p:spPr bwMode="auto">
          <a:xfrm>
            <a:off x="4137025" y="2733675"/>
            <a:ext cx="152400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48" y="0"/>
              </a:cxn>
              <a:cxn ang="0">
                <a:pos x="96" y="80"/>
              </a:cxn>
              <a:cxn ang="0">
                <a:pos x="0" y="80"/>
              </a:cxn>
            </a:cxnLst>
            <a:rect l="0" t="0" r="r" b="b"/>
            <a:pathLst>
              <a:path w="96" h="80">
                <a:moveTo>
                  <a:pt x="0" y="80"/>
                </a:moveTo>
                <a:lnTo>
                  <a:pt x="48" y="0"/>
                </a:lnTo>
                <a:lnTo>
                  <a:pt x="96" y="80"/>
                </a:lnTo>
                <a:lnTo>
                  <a:pt x="0" y="80"/>
                </a:lnTo>
                <a:close/>
              </a:path>
            </a:pathLst>
          </a:custGeom>
          <a:solidFill>
            <a:srgbClr val="9900CC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" name="Text Box 164"/>
          <p:cNvSpPr txBox="1">
            <a:spLocks noChangeArrowheads="1"/>
          </p:cNvSpPr>
          <p:nvPr/>
        </p:nvSpPr>
        <p:spPr bwMode="auto">
          <a:xfrm>
            <a:off x="4470400" y="25463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SV</a:t>
            </a:r>
          </a:p>
        </p:txBody>
      </p:sp>
      <p:sp>
        <p:nvSpPr>
          <p:cNvPr id="82" name="Text Box 165"/>
          <p:cNvSpPr txBox="1">
            <a:spLocks noChangeArrowheads="1"/>
          </p:cNvSpPr>
          <p:nvPr/>
        </p:nvSpPr>
        <p:spPr bwMode="auto">
          <a:xfrm>
            <a:off x="4460875" y="1936750"/>
            <a:ext cx="96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SLy4</a:t>
            </a:r>
            <a:r>
              <a:rPr lang="pl-PL" baseline="-25000"/>
              <a:t>L</a:t>
            </a:r>
            <a:endParaRPr lang="pl-PL"/>
          </a:p>
        </p:txBody>
      </p:sp>
      <p:sp>
        <p:nvSpPr>
          <p:cNvPr id="83" name="Text Box 166"/>
          <p:cNvSpPr txBox="1">
            <a:spLocks noChangeArrowheads="1"/>
          </p:cNvSpPr>
          <p:nvPr/>
        </p:nvSpPr>
        <p:spPr bwMode="auto">
          <a:xfrm>
            <a:off x="4470400" y="2232025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SkM</a:t>
            </a:r>
            <a:r>
              <a:rPr lang="pl-PL" baseline="-25000"/>
              <a:t>L</a:t>
            </a:r>
            <a:r>
              <a:rPr lang="pl-PL"/>
              <a:t>*</a:t>
            </a:r>
          </a:p>
        </p:txBody>
      </p:sp>
      <p:sp>
        <p:nvSpPr>
          <p:cNvPr id="84" name="Text Box 168"/>
          <p:cNvSpPr txBox="1">
            <a:spLocks noChangeArrowheads="1"/>
          </p:cNvSpPr>
          <p:nvPr/>
        </p:nvSpPr>
        <p:spPr bwMode="auto">
          <a:xfrm>
            <a:off x="4460875" y="16510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SLy4</a:t>
            </a:r>
          </a:p>
        </p:txBody>
      </p:sp>
      <p:sp>
        <p:nvSpPr>
          <p:cNvPr id="85" name="Text Box 174"/>
          <p:cNvSpPr txBox="1">
            <a:spLocks noChangeArrowheads="1"/>
          </p:cNvSpPr>
          <p:nvPr/>
        </p:nvSpPr>
        <p:spPr bwMode="auto">
          <a:xfrm>
            <a:off x="2830644" y="5603875"/>
            <a:ext cx="1417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/>
              <a:t>A (</a:t>
            </a:r>
            <a:r>
              <a:rPr lang="pl-PL" sz="2400" b="1" dirty="0" err="1"/>
              <a:t>N=Z</a:t>
            </a:r>
            <a:r>
              <a:rPr lang="pl-PL" sz="2400" b="1" dirty="0"/>
              <a:t>)</a:t>
            </a:r>
          </a:p>
        </p:txBody>
      </p:sp>
      <p:grpSp>
        <p:nvGrpSpPr>
          <p:cNvPr id="86" name="Grupa 85"/>
          <p:cNvGrpSpPr/>
          <p:nvPr/>
        </p:nvGrpSpPr>
        <p:grpSpPr>
          <a:xfrm>
            <a:off x="1943100" y="3495675"/>
            <a:ext cx="3505200" cy="1625600"/>
            <a:chOff x="1943100" y="3495675"/>
            <a:chExt cx="3505200" cy="1625600"/>
          </a:xfrm>
        </p:grpSpPr>
        <p:grpSp>
          <p:nvGrpSpPr>
            <p:cNvPr id="87" name="Grupa 86"/>
            <p:cNvGrpSpPr/>
            <p:nvPr/>
          </p:nvGrpSpPr>
          <p:grpSpPr>
            <a:xfrm>
              <a:off x="1962150" y="3495675"/>
              <a:ext cx="3479800" cy="1625600"/>
              <a:chOff x="3219450" y="3752850"/>
              <a:chExt cx="3479800" cy="1625600"/>
            </a:xfrm>
          </p:grpSpPr>
          <p:grpSp>
            <p:nvGrpSpPr>
              <p:cNvPr id="109" name="Group 26"/>
              <p:cNvGrpSpPr>
                <a:grpSpLocks/>
              </p:cNvGrpSpPr>
              <p:nvPr/>
            </p:nvGrpSpPr>
            <p:grpSpPr bwMode="auto">
              <a:xfrm>
                <a:off x="3276600" y="3810000"/>
                <a:ext cx="3352800" cy="1498600"/>
                <a:chOff x="2064" y="2400"/>
                <a:chExt cx="2112" cy="944"/>
              </a:xfrm>
            </p:grpSpPr>
            <p:sp>
              <p:nvSpPr>
                <p:cNvPr id="121" name="Line 15"/>
                <p:cNvSpPr>
                  <a:spLocks noChangeShapeType="1"/>
                </p:cNvSpPr>
                <p:nvPr/>
              </p:nvSpPr>
              <p:spPr bwMode="auto">
                <a:xfrm>
                  <a:off x="2064" y="2400"/>
                  <a:ext cx="192" cy="29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256" y="2592"/>
                  <a:ext cx="192" cy="104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" name="Line 17"/>
                <p:cNvSpPr>
                  <a:spLocks noChangeShapeType="1"/>
                </p:cNvSpPr>
                <p:nvPr/>
              </p:nvSpPr>
              <p:spPr bwMode="auto">
                <a:xfrm>
                  <a:off x="2448" y="2592"/>
                  <a:ext cx="192" cy="17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640" y="2672"/>
                  <a:ext cx="192" cy="9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" name="Line 19"/>
                <p:cNvSpPr>
                  <a:spLocks noChangeShapeType="1"/>
                </p:cNvSpPr>
                <p:nvPr/>
              </p:nvSpPr>
              <p:spPr bwMode="auto">
                <a:xfrm>
                  <a:off x="2832" y="2672"/>
                  <a:ext cx="192" cy="672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024" y="2792"/>
                  <a:ext cx="192" cy="552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" name="Line 21"/>
                <p:cNvSpPr>
                  <a:spLocks noChangeShapeType="1"/>
                </p:cNvSpPr>
                <p:nvPr/>
              </p:nvSpPr>
              <p:spPr bwMode="auto">
                <a:xfrm>
                  <a:off x="3216" y="2792"/>
                  <a:ext cx="192" cy="1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408" y="2720"/>
                  <a:ext cx="192" cy="88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2720"/>
                  <a:ext cx="192" cy="5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792" y="2720"/>
                  <a:ext cx="192" cy="56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984" y="2656"/>
                  <a:ext cx="192" cy="64"/>
                </a:xfrm>
                <a:prstGeom prst="line">
                  <a:avLst/>
                </a:prstGeom>
                <a:noFill/>
                <a:ln w="12700" cap="rnd">
                  <a:solidFill>
                    <a:srgbClr val="CC00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10" name="Oval 95"/>
              <p:cNvSpPr>
                <a:spLocks noChangeArrowheads="1"/>
              </p:cNvSpPr>
              <p:nvPr/>
            </p:nvSpPr>
            <p:spPr bwMode="auto">
              <a:xfrm>
                <a:off x="3219450" y="37528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1" name="Oval 96"/>
              <p:cNvSpPr>
                <a:spLocks noChangeArrowheads="1"/>
              </p:cNvSpPr>
              <p:nvPr/>
            </p:nvSpPr>
            <p:spPr bwMode="auto">
              <a:xfrm>
                <a:off x="3524250" y="42227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" name="Oval 97"/>
              <p:cNvSpPr>
                <a:spLocks noChangeArrowheads="1"/>
              </p:cNvSpPr>
              <p:nvPr/>
            </p:nvSpPr>
            <p:spPr bwMode="auto">
              <a:xfrm>
                <a:off x="3829050" y="40576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Oval 98"/>
              <p:cNvSpPr>
                <a:spLocks noChangeArrowheads="1"/>
              </p:cNvSpPr>
              <p:nvPr/>
            </p:nvSpPr>
            <p:spPr bwMode="auto">
              <a:xfrm>
                <a:off x="4133850" y="43370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Oval 99"/>
              <p:cNvSpPr>
                <a:spLocks noChangeArrowheads="1"/>
              </p:cNvSpPr>
              <p:nvPr/>
            </p:nvSpPr>
            <p:spPr bwMode="auto">
              <a:xfrm>
                <a:off x="4438650" y="41846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Oval 100"/>
              <p:cNvSpPr>
                <a:spLocks noChangeArrowheads="1"/>
              </p:cNvSpPr>
              <p:nvPr/>
            </p:nvSpPr>
            <p:spPr bwMode="auto">
              <a:xfrm>
                <a:off x="4743450" y="52514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6" name="Oval 101"/>
              <p:cNvSpPr>
                <a:spLocks noChangeArrowheads="1"/>
              </p:cNvSpPr>
              <p:nvPr/>
            </p:nvSpPr>
            <p:spPr bwMode="auto">
              <a:xfrm>
                <a:off x="5048250" y="43751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7" name="Oval 102"/>
              <p:cNvSpPr>
                <a:spLocks noChangeArrowheads="1"/>
              </p:cNvSpPr>
              <p:nvPr/>
            </p:nvSpPr>
            <p:spPr bwMode="auto">
              <a:xfrm>
                <a:off x="5353050" y="44005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8" name="Oval 103"/>
              <p:cNvSpPr>
                <a:spLocks noChangeArrowheads="1"/>
              </p:cNvSpPr>
              <p:nvPr/>
            </p:nvSpPr>
            <p:spPr bwMode="auto">
              <a:xfrm>
                <a:off x="5657850" y="42608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9" name="Oval 104"/>
              <p:cNvSpPr>
                <a:spLocks noChangeArrowheads="1"/>
              </p:cNvSpPr>
              <p:nvPr/>
            </p:nvSpPr>
            <p:spPr bwMode="auto">
              <a:xfrm>
                <a:off x="5962650" y="43497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0" name="Oval 106"/>
              <p:cNvSpPr>
                <a:spLocks noChangeArrowheads="1"/>
              </p:cNvSpPr>
              <p:nvPr/>
            </p:nvSpPr>
            <p:spPr bwMode="auto">
              <a:xfrm>
                <a:off x="6572250" y="4159250"/>
                <a:ext cx="127000" cy="127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88" name="Group 176"/>
            <p:cNvGrpSpPr>
              <a:grpSpLocks/>
            </p:cNvGrpSpPr>
            <p:nvPr/>
          </p:nvGrpSpPr>
          <p:grpSpPr bwMode="auto">
            <a:xfrm>
              <a:off x="1943100" y="3629025"/>
              <a:ext cx="3505200" cy="812800"/>
              <a:chOff x="2016" y="2448"/>
              <a:chExt cx="2208" cy="512"/>
            </a:xfrm>
          </p:grpSpPr>
          <p:sp>
            <p:nvSpPr>
              <p:cNvPr id="89" name="Freeform 177"/>
              <p:cNvSpPr>
                <a:spLocks/>
              </p:cNvSpPr>
              <p:nvPr/>
            </p:nvSpPr>
            <p:spPr bwMode="auto">
              <a:xfrm>
                <a:off x="3936" y="2672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90" name="Group 178"/>
              <p:cNvGrpSpPr>
                <a:grpSpLocks/>
              </p:cNvGrpSpPr>
              <p:nvPr/>
            </p:nvGrpSpPr>
            <p:grpSpPr bwMode="auto">
              <a:xfrm>
                <a:off x="2064" y="2496"/>
                <a:ext cx="2112" cy="416"/>
                <a:chOff x="2064" y="2496"/>
                <a:chExt cx="2112" cy="416"/>
              </a:xfrm>
            </p:grpSpPr>
            <p:sp>
              <p:nvSpPr>
                <p:cNvPr id="100" name="Line 179"/>
                <p:cNvSpPr>
                  <a:spLocks noChangeShapeType="1"/>
                </p:cNvSpPr>
                <p:nvPr/>
              </p:nvSpPr>
              <p:spPr bwMode="auto">
                <a:xfrm>
                  <a:off x="2064" y="2496"/>
                  <a:ext cx="192" cy="120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" name="Line 180"/>
                <p:cNvSpPr>
                  <a:spLocks noChangeShapeType="1"/>
                </p:cNvSpPr>
                <p:nvPr/>
              </p:nvSpPr>
              <p:spPr bwMode="auto">
                <a:xfrm>
                  <a:off x="2256" y="2616"/>
                  <a:ext cx="384" cy="144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" name="Line 181"/>
                <p:cNvSpPr>
                  <a:spLocks noChangeShapeType="1"/>
                </p:cNvSpPr>
                <p:nvPr/>
              </p:nvSpPr>
              <p:spPr bwMode="auto">
                <a:xfrm>
                  <a:off x="2640" y="2760"/>
                  <a:ext cx="192" cy="16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" name="Line 182"/>
                <p:cNvSpPr>
                  <a:spLocks noChangeShapeType="1"/>
                </p:cNvSpPr>
                <p:nvPr/>
              </p:nvSpPr>
              <p:spPr bwMode="auto">
                <a:xfrm>
                  <a:off x="2832" y="2776"/>
                  <a:ext cx="192" cy="136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024" y="2760"/>
                  <a:ext cx="192" cy="152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" name="Line 184"/>
                <p:cNvSpPr>
                  <a:spLocks noChangeShapeType="1"/>
                </p:cNvSpPr>
                <p:nvPr/>
              </p:nvSpPr>
              <p:spPr bwMode="auto">
                <a:xfrm>
                  <a:off x="3216" y="2760"/>
                  <a:ext cx="384" cy="72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600" y="2752"/>
                  <a:ext cx="192" cy="80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792" y="2720"/>
                  <a:ext cx="192" cy="32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984" y="2688"/>
                  <a:ext cx="192" cy="32"/>
                </a:xfrm>
                <a:prstGeom prst="line">
                  <a:avLst/>
                </a:prstGeom>
                <a:noFill/>
                <a:ln w="3175" cap="rnd">
                  <a:solidFill>
                    <a:schemeClr val="accent2">
                      <a:lumMod val="10000"/>
                    </a:schemeClr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91" name="Freeform 188"/>
              <p:cNvSpPr>
                <a:spLocks/>
              </p:cNvSpPr>
              <p:nvPr/>
            </p:nvSpPr>
            <p:spPr bwMode="auto">
              <a:xfrm>
                <a:off x="2016" y="2448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" name="Freeform 189"/>
              <p:cNvSpPr>
                <a:spLocks/>
              </p:cNvSpPr>
              <p:nvPr/>
            </p:nvSpPr>
            <p:spPr bwMode="auto">
              <a:xfrm>
                <a:off x="2208" y="2568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" name="Freeform 190"/>
              <p:cNvSpPr>
                <a:spLocks/>
              </p:cNvSpPr>
              <p:nvPr/>
            </p:nvSpPr>
            <p:spPr bwMode="auto">
              <a:xfrm>
                <a:off x="2592" y="2712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" name="Freeform 191"/>
              <p:cNvSpPr>
                <a:spLocks/>
              </p:cNvSpPr>
              <p:nvPr/>
            </p:nvSpPr>
            <p:spPr bwMode="auto">
              <a:xfrm>
                <a:off x="2784" y="2728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Freeform 192"/>
              <p:cNvSpPr>
                <a:spLocks/>
              </p:cNvSpPr>
              <p:nvPr/>
            </p:nvSpPr>
            <p:spPr bwMode="auto">
              <a:xfrm>
                <a:off x="2976" y="2864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Freeform 193"/>
              <p:cNvSpPr>
                <a:spLocks/>
              </p:cNvSpPr>
              <p:nvPr/>
            </p:nvSpPr>
            <p:spPr bwMode="auto">
              <a:xfrm>
                <a:off x="3168" y="2712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" name="Freeform 194"/>
              <p:cNvSpPr>
                <a:spLocks/>
              </p:cNvSpPr>
              <p:nvPr/>
            </p:nvSpPr>
            <p:spPr bwMode="auto">
              <a:xfrm>
                <a:off x="3552" y="2784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Freeform 195"/>
              <p:cNvSpPr>
                <a:spLocks/>
              </p:cNvSpPr>
              <p:nvPr/>
            </p:nvSpPr>
            <p:spPr bwMode="auto">
              <a:xfrm>
                <a:off x="3744" y="2704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" name="Freeform 196"/>
              <p:cNvSpPr>
                <a:spLocks/>
              </p:cNvSpPr>
              <p:nvPr/>
            </p:nvSpPr>
            <p:spPr bwMode="auto">
              <a:xfrm>
                <a:off x="4128" y="2640"/>
                <a:ext cx="96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48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48" y="0"/>
                    </a:lnTo>
                    <a:lnTo>
                      <a:pt x="96" y="48"/>
                    </a:lnTo>
                    <a:lnTo>
                      <a:pt x="4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2">
                    <a:lumMod val="1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132" name="pole tekstowe 131"/>
          <p:cNvSpPr txBox="1"/>
          <p:nvPr/>
        </p:nvSpPr>
        <p:spPr>
          <a:xfrm>
            <a:off x="-78504" y="0"/>
            <a:ext cx="937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„NEW OPPORTUNITIES” IN STUDIES OF THE SYMMETRY ENERGY: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33" name="Grupa 132"/>
          <p:cNvGrpSpPr/>
          <p:nvPr/>
        </p:nvGrpSpPr>
        <p:grpSpPr>
          <a:xfrm>
            <a:off x="1466850" y="293688"/>
            <a:ext cx="2847975" cy="1016000"/>
            <a:chOff x="5191125" y="4579938"/>
            <a:chExt cx="2847975" cy="1016000"/>
          </a:xfrm>
        </p:grpSpPr>
        <p:sp>
          <p:nvSpPr>
            <p:cNvPr id="134" name="Text Box 49"/>
            <p:cNvSpPr txBox="1">
              <a:spLocks noChangeArrowheads="1"/>
            </p:cNvSpPr>
            <p:nvPr/>
          </p:nvSpPr>
          <p:spPr bwMode="auto">
            <a:xfrm>
              <a:off x="7185025" y="5199063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T=0</a:t>
              </a:r>
            </a:p>
          </p:txBody>
        </p:sp>
        <p:sp>
          <p:nvSpPr>
            <p:cNvPr id="135" name="Line 52"/>
            <p:cNvSpPr>
              <a:spLocks noChangeShapeType="1"/>
            </p:cNvSpPr>
            <p:nvPr/>
          </p:nvSpPr>
          <p:spPr bwMode="auto">
            <a:xfrm flipV="1">
              <a:off x="6305550" y="4952999"/>
              <a:ext cx="619125" cy="276225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6" name="Line 53"/>
            <p:cNvSpPr>
              <a:spLocks noChangeShapeType="1"/>
            </p:cNvSpPr>
            <p:nvPr/>
          </p:nvSpPr>
          <p:spPr bwMode="auto">
            <a:xfrm>
              <a:off x="6305550" y="5229226"/>
              <a:ext cx="628650" cy="304799"/>
            </a:xfrm>
            <a:prstGeom prst="line">
              <a:avLst/>
            </a:prstGeom>
            <a:noFill/>
            <a:ln w="9525" cap="rnd">
              <a:solidFill>
                <a:srgbClr val="99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7" name="Line 54"/>
            <p:cNvSpPr>
              <a:spLocks noChangeShapeType="1"/>
            </p:cNvSpPr>
            <p:nvPr/>
          </p:nvSpPr>
          <p:spPr bwMode="auto">
            <a:xfrm>
              <a:off x="6924675" y="4943476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8" name="Line 55"/>
            <p:cNvSpPr>
              <a:spLocks noChangeShapeType="1"/>
            </p:cNvSpPr>
            <p:nvPr/>
          </p:nvSpPr>
          <p:spPr bwMode="auto">
            <a:xfrm>
              <a:off x="6943725" y="5543551"/>
              <a:ext cx="1095375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9" name="Text Box 60"/>
            <p:cNvSpPr txBox="1">
              <a:spLocks noChangeArrowheads="1"/>
            </p:cNvSpPr>
            <p:nvPr/>
          </p:nvSpPr>
          <p:spPr bwMode="auto">
            <a:xfrm>
              <a:off x="7186613" y="457993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rgbClr val="9900CC"/>
                  </a:solidFill>
                </a:rPr>
                <a:t>T=1</a:t>
              </a:r>
            </a:p>
          </p:txBody>
        </p:sp>
        <p:sp>
          <p:nvSpPr>
            <p:cNvPr id="140" name="Line 69"/>
            <p:cNvSpPr>
              <a:spLocks noChangeShapeType="1"/>
            </p:cNvSpPr>
            <p:nvPr/>
          </p:nvSpPr>
          <p:spPr bwMode="auto">
            <a:xfrm>
              <a:off x="5191125" y="522922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141" name="Group 70"/>
            <p:cNvGrpSpPr>
              <a:grpSpLocks/>
            </p:cNvGrpSpPr>
            <p:nvPr/>
          </p:nvGrpSpPr>
          <p:grpSpPr bwMode="auto">
            <a:xfrm>
              <a:off x="5308600" y="4768850"/>
              <a:ext cx="798513" cy="457200"/>
              <a:chOff x="3572" y="2212"/>
              <a:chExt cx="503" cy="288"/>
            </a:xfrm>
          </p:grpSpPr>
          <p:sp>
            <p:nvSpPr>
              <p:cNvPr id="142" name="Text Box 71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n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143" name="Text Box 72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p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  <p:sp>
            <p:nvSpPr>
              <p:cNvPr id="144" name="AutoShape 73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45" name="Line 74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l-PL"/>
              </a:p>
            </p:txBody>
          </p:sp>
        </p:grpSp>
      </p:grpSp>
      <p:grpSp>
        <p:nvGrpSpPr>
          <p:cNvPr id="146" name="Grupa 145"/>
          <p:cNvGrpSpPr/>
          <p:nvPr/>
        </p:nvGrpSpPr>
        <p:grpSpPr>
          <a:xfrm>
            <a:off x="4869006" y="647700"/>
            <a:ext cx="3360593" cy="676335"/>
            <a:chOff x="4640406" y="742950"/>
            <a:chExt cx="3360593" cy="676335"/>
          </a:xfrm>
        </p:grpSpPr>
        <p:sp>
          <p:nvSpPr>
            <p:cNvPr id="147" name="Text Box 163"/>
            <p:cNvSpPr txBox="1">
              <a:spLocks noChangeArrowheads="1"/>
            </p:cNvSpPr>
            <p:nvPr/>
          </p:nvSpPr>
          <p:spPr bwMode="auto">
            <a:xfrm>
              <a:off x="4640406" y="821216"/>
              <a:ext cx="3360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  <a:flatTx/>
            </a:bodyPr>
            <a:lstStyle/>
            <a:p>
              <a:r>
                <a:rPr lang="pl-PL" sz="2400" b="1" dirty="0" err="1" smtClean="0">
                  <a:solidFill>
                    <a:srgbClr val="9900CC"/>
                  </a:solidFill>
                </a:rPr>
                <a:t>E’</a:t>
              </a:r>
              <a:r>
                <a:rPr lang="pl-PL" sz="2400" b="1" baseline="-25000" dirty="0" err="1" smtClean="0">
                  <a:solidFill>
                    <a:srgbClr val="9900CC"/>
                  </a:solidFill>
                </a:rPr>
                <a:t>sym</a:t>
              </a:r>
              <a:r>
                <a:rPr lang="pl-PL" sz="2400" b="1" dirty="0" smtClean="0">
                  <a:solidFill>
                    <a:srgbClr val="9900CC"/>
                  </a:solidFill>
                </a:rPr>
                <a:t> =   </a:t>
              </a:r>
              <a:r>
                <a:rPr lang="pl-PL" sz="2400" b="1" dirty="0" err="1" smtClean="0">
                  <a:solidFill>
                    <a:srgbClr val="9900CC"/>
                  </a:solidFill>
                </a:rPr>
                <a:t>a’</a:t>
              </a:r>
              <a:r>
                <a:rPr lang="pl-PL" sz="2400" b="1" baseline="-25000" dirty="0" err="1" smtClean="0">
                  <a:solidFill>
                    <a:srgbClr val="9900CC"/>
                  </a:solidFill>
                </a:rPr>
                <a:t>sym</a:t>
              </a:r>
              <a:r>
                <a:rPr lang="pl-PL" sz="2400" b="1" dirty="0" err="1" smtClean="0">
                  <a:solidFill>
                    <a:srgbClr val="9900CC"/>
                  </a:solidFill>
                </a:rPr>
                <a:t>T</a:t>
              </a:r>
              <a:r>
                <a:rPr lang="pl-PL" sz="2400" b="1" dirty="0" smtClean="0">
                  <a:solidFill>
                    <a:srgbClr val="9900CC"/>
                  </a:solidFill>
                </a:rPr>
                <a:t>(T+1)</a:t>
              </a:r>
              <a:endParaRPr lang="pl-PL" sz="2400" b="1" dirty="0">
                <a:solidFill>
                  <a:srgbClr val="9900CC"/>
                </a:solidFill>
              </a:endParaRPr>
            </a:p>
          </p:txBody>
        </p:sp>
        <p:grpSp>
          <p:nvGrpSpPr>
            <p:cNvPr id="148" name="Grupa 147"/>
            <p:cNvGrpSpPr/>
            <p:nvPr/>
          </p:nvGrpSpPr>
          <p:grpSpPr>
            <a:xfrm>
              <a:off x="5810250" y="742950"/>
              <a:ext cx="348971" cy="676335"/>
              <a:chOff x="8020050" y="2009775"/>
              <a:chExt cx="348971" cy="676335"/>
            </a:xfrm>
          </p:grpSpPr>
          <p:sp>
            <p:nvSpPr>
              <p:cNvPr id="149" name="pole tekstowe 148"/>
              <p:cNvSpPr txBox="1"/>
              <p:nvPr/>
            </p:nvSpPr>
            <p:spPr>
              <a:xfrm>
                <a:off x="8029049" y="2009775"/>
                <a:ext cx="300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solidFill>
                      <a:srgbClr val="9900CC"/>
                    </a:solidFill>
                  </a:rPr>
                  <a:t>1</a:t>
                </a:r>
                <a:endParaRPr lang="pl-PL" dirty="0">
                  <a:solidFill>
                    <a:srgbClr val="9900CC"/>
                  </a:solidFill>
                </a:endParaRPr>
              </a:p>
            </p:txBody>
          </p:sp>
          <p:sp>
            <p:nvSpPr>
              <p:cNvPr id="150" name="pole tekstowe 149"/>
              <p:cNvSpPr txBox="1"/>
              <p:nvPr/>
            </p:nvSpPr>
            <p:spPr>
              <a:xfrm>
                <a:off x="8027261" y="228600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solidFill>
                      <a:srgbClr val="9900CC"/>
                    </a:solidFill>
                  </a:rPr>
                  <a:t>2</a:t>
                </a:r>
                <a:endParaRPr lang="pl-PL" dirty="0">
                  <a:solidFill>
                    <a:srgbClr val="9900CC"/>
                  </a:solidFill>
                </a:endParaRPr>
              </a:p>
            </p:txBody>
          </p:sp>
          <p:cxnSp>
            <p:nvCxnSpPr>
              <p:cNvPr id="151" name="Łącznik prosty 174"/>
              <p:cNvCxnSpPr/>
              <p:nvPr/>
            </p:nvCxnSpPr>
            <p:spPr bwMode="auto">
              <a:xfrm>
                <a:off x="8020050" y="2343150"/>
                <a:ext cx="32385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9900C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52" name="Łącznik prosty ze strzałką 151"/>
          <p:cNvCxnSpPr/>
          <p:nvPr/>
        </p:nvCxnSpPr>
        <p:spPr bwMode="auto">
          <a:xfrm rot="5400000" flipH="1" flipV="1">
            <a:off x="3843341" y="947738"/>
            <a:ext cx="5810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CC"/>
            </a:solidFill>
            <a:prstDash val="solid"/>
            <a:miter lim="800000"/>
            <a:headEnd type="arrow" w="med" len="med"/>
            <a:tailEnd type="arrow"/>
          </a:ln>
          <a:effectLst/>
        </p:spPr>
      </p:cxnSp>
      <p:sp>
        <p:nvSpPr>
          <p:cNvPr id="153" name="pole tekstowe 152"/>
          <p:cNvSpPr txBox="1"/>
          <p:nvPr/>
        </p:nvSpPr>
        <p:spPr>
          <a:xfrm>
            <a:off x="4168055" y="790575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9900CC"/>
                </a:solidFill>
              </a:rPr>
              <a:t>a’</a:t>
            </a:r>
            <a:r>
              <a:rPr lang="pl-PL" baseline="-25000" dirty="0" err="1" smtClean="0">
                <a:solidFill>
                  <a:srgbClr val="9900CC"/>
                </a:solidFill>
              </a:rPr>
              <a:t>sym</a:t>
            </a:r>
            <a:endParaRPr lang="pl-PL" baseline="-25000" dirty="0">
              <a:solidFill>
                <a:srgbClr val="9900CC"/>
              </a:solidFill>
            </a:endParaRPr>
          </a:p>
        </p:txBody>
      </p:sp>
      <p:sp>
        <p:nvSpPr>
          <p:cNvPr id="154" name="pole tekstowe 153"/>
          <p:cNvSpPr txBox="1"/>
          <p:nvPr/>
        </p:nvSpPr>
        <p:spPr>
          <a:xfrm>
            <a:off x="6343237" y="249555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9900CC"/>
                </a:solidFill>
              </a:rPr>
              <a:t>a</a:t>
            </a:r>
            <a:r>
              <a:rPr lang="pl-PL" b="1" baseline="-25000" dirty="0" smtClean="0">
                <a:solidFill>
                  <a:srgbClr val="9900CC"/>
                </a:solidFill>
              </a:rPr>
              <a:t>sym</a:t>
            </a:r>
            <a:r>
              <a:rPr lang="pl-PL" b="1" dirty="0" smtClean="0">
                <a:solidFill>
                  <a:srgbClr val="9900CC"/>
                </a:solidFill>
              </a:rPr>
              <a:t>=32.0MeV</a:t>
            </a:r>
            <a:endParaRPr lang="pl-PL" b="1" baseline="-25000" dirty="0">
              <a:solidFill>
                <a:srgbClr val="9900CC"/>
              </a:solidFill>
            </a:endParaRPr>
          </a:p>
        </p:txBody>
      </p:sp>
      <p:sp>
        <p:nvSpPr>
          <p:cNvPr id="155" name="pole tekstowe 154"/>
          <p:cNvSpPr txBox="1"/>
          <p:nvPr/>
        </p:nvSpPr>
        <p:spPr>
          <a:xfrm>
            <a:off x="6333712" y="3228975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9900CC"/>
                </a:solidFill>
              </a:rPr>
              <a:t>a</a:t>
            </a:r>
            <a:r>
              <a:rPr lang="pl-PL" b="1" baseline="-25000" dirty="0" smtClean="0">
                <a:solidFill>
                  <a:srgbClr val="9900CC"/>
                </a:solidFill>
              </a:rPr>
              <a:t>sym</a:t>
            </a:r>
            <a:r>
              <a:rPr lang="pl-PL" b="1" dirty="0" smtClean="0">
                <a:solidFill>
                  <a:srgbClr val="9900CC"/>
                </a:solidFill>
              </a:rPr>
              <a:t>=32.8MeV</a:t>
            </a:r>
            <a:endParaRPr lang="pl-PL" b="1" baseline="-25000" dirty="0">
              <a:solidFill>
                <a:srgbClr val="9900CC"/>
              </a:solidFill>
            </a:endParaRPr>
          </a:p>
        </p:txBody>
      </p:sp>
      <p:sp>
        <p:nvSpPr>
          <p:cNvPr id="156" name="pole tekstowe 155"/>
          <p:cNvSpPr txBox="1"/>
          <p:nvPr/>
        </p:nvSpPr>
        <p:spPr>
          <a:xfrm>
            <a:off x="6075053" y="215265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SLy4:</a:t>
            </a:r>
            <a:endParaRPr lang="pl-PL" b="1" dirty="0"/>
          </a:p>
        </p:txBody>
      </p:sp>
      <p:sp>
        <p:nvSpPr>
          <p:cNvPr id="157" name="pole tekstowe 156"/>
          <p:cNvSpPr txBox="1"/>
          <p:nvPr/>
        </p:nvSpPr>
        <p:spPr>
          <a:xfrm>
            <a:off x="6055844" y="1428750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smtClean="0"/>
              <a:t>In </a:t>
            </a:r>
            <a:r>
              <a:rPr lang="pl-PL" b="1" dirty="0" err="1" smtClean="0"/>
              <a:t>infinite</a:t>
            </a:r>
            <a:r>
              <a:rPr lang="pl-PL" b="1" dirty="0" smtClean="0"/>
              <a:t> </a:t>
            </a:r>
            <a:r>
              <a:rPr lang="pl-PL" b="1" dirty="0" err="1" smtClean="0"/>
              <a:t>nuclear</a:t>
            </a:r>
            <a:r>
              <a:rPr lang="pl-PL" b="1" dirty="0" smtClean="0"/>
              <a:t> </a:t>
            </a:r>
          </a:p>
          <a:p>
            <a:pPr algn="l"/>
            <a:r>
              <a:rPr lang="pl-PL" b="1" dirty="0" err="1" smtClean="0"/>
              <a:t>matter</a:t>
            </a:r>
            <a:r>
              <a:rPr lang="pl-PL" b="1" dirty="0" smtClean="0"/>
              <a:t> we </a:t>
            </a:r>
            <a:r>
              <a:rPr lang="pl-PL" b="1" dirty="0" err="1" smtClean="0"/>
              <a:t>have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158" name="pole tekstowe 157"/>
          <p:cNvSpPr txBox="1"/>
          <p:nvPr/>
        </p:nvSpPr>
        <p:spPr>
          <a:xfrm>
            <a:off x="6103326" y="2933700"/>
            <a:ext cx="64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SV:</a:t>
            </a:r>
            <a:endParaRPr lang="pl-PL" b="1" dirty="0"/>
          </a:p>
        </p:txBody>
      </p:sp>
      <p:sp>
        <p:nvSpPr>
          <p:cNvPr id="159" name="pole tekstowe 158"/>
          <p:cNvSpPr txBox="1"/>
          <p:nvPr/>
        </p:nvSpPr>
        <p:spPr>
          <a:xfrm>
            <a:off x="6343237" y="390525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9900CC"/>
                </a:solidFill>
              </a:rPr>
              <a:t>a</a:t>
            </a:r>
            <a:r>
              <a:rPr lang="pl-PL" b="1" baseline="-25000" dirty="0" smtClean="0">
                <a:solidFill>
                  <a:srgbClr val="9900CC"/>
                </a:solidFill>
              </a:rPr>
              <a:t>sym</a:t>
            </a:r>
            <a:r>
              <a:rPr lang="pl-PL" b="1" dirty="0" smtClean="0">
                <a:solidFill>
                  <a:srgbClr val="9900CC"/>
                </a:solidFill>
              </a:rPr>
              <a:t>=30.0MeV</a:t>
            </a:r>
            <a:endParaRPr lang="pl-PL" b="1" baseline="-25000" dirty="0">
              <a:solidFill>
                <a:srgbClr val="9900CC"/>
              </a:solidFill>
            </a:endParaRPr>
          </a:p>
        </p:txBody>
      </p:sp>
      <p:sp>
        <p:nvSpPr>
          <p:cNvPr id="160" name="pole tekstowe 159"/>
          <p:cNvSpPr txBox="1"/>
          <p:nvPr/>
        </p:nvSpPr>
        <p:spPr>
          <a:xfrm>
            <a:off x="6111271" y="3609975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SkM</a:t>
            </a:r>
            <a:r>
              <a:rPr lang="pl-PL" b="1" dirty="0" smtClean="0"/>
              <a:t>*:</a:t>
            </a:r>
            <a:endParaRPr lang="pl-PL" b="1" dirty="0"/>
          </a:p>
        </p:txBody>
      </p:sp>
      <p:grpSp>
        <p:nvGrpSpPr>
          <p:cNvPr id="161" name="Grupa 160"/>
          <p:cNvGrpSpPr/>
          <p:nvPr/>
        </p:nvGrpSpPr>
        <p:grpSpPr>
          <a:xfrm>
            <a:off x="1943100" y="3971925"/>
            <a:ext cx="7200900" cy="2199680"/>
            <a:chOff x="1943100" y="3971925"/>
            <a:chExt cx="7200900" cy="2199680"/>
          </a:xfrm>
        </p:grpSpPr>
        <p:grpSp>
          <p:nvGrpSpPr>
            <p:cNvPr id="162" name="Grupa 161"/>
            <p:cNvGrpSpPr/>
            <p:nvPr/>
          </p:nvGrpSpPr>
          <p:grpSpPr>
            <a:xfrm>
              <a:off x="1943100" y="3971925"/>
              <a:ext cx="6701251" cy="990600"/>
              <a:chOff x="1943100" y="3971925"/>
              <a:chExt cx="6701251" cy="990600"/>
            </a:xfrm>
          </p:grpSpPr>
          <p:grpSp>
            <p:nvGrpSpPr>
              <p:cNvPr id="165" name="Group 172"/>
              <p:cNvGrpSpPr>
                <a:grpSpLocks/>
              </p:cNvGrpSpPr>
              <p:nvPr/>
            </p:nvGrpSpPr>
            <p:grpSpPr bwMode="auto">
              <a:xfrm>
                <a:off x="1943100" y="3971925"/>
                <a:ext cx="3505200" cy="990600"/>
                <a:chOff x="2016" y="2664"/>
                <a:chExt cx="2208" cy="624"/>
              </a:xfrm>
              <a:solidFill>
                <a:srgbClr val="9900CC"/>
              </a:solidFill>
            </p:grpSpPr>
            <p:grpSp>
              <p:nvGrpSpPr>
                <p:cNvPr id="172" name="Group 48"/>
                <p:cNvGrpSpPr>
                  <a:grpSpLocks/>
                </p:cNvGrpSpPr>
                <p:nvPr/>
              </p:nvGrpSpPr>
              <p:grpSpPr bwMode="auto">
                <a:xfrm>
                  <a:off x="2064" y="2704"/>
                  <a:ext cx="2112" cy="544"/>
                  <a:chOff x="2064" y="2704"/>
                  <a:chExt cx="2112" cy="544"/>
                </a:xfrm>
                <a:grpFill/>
              </p:grpSpPr>
              <p:sp>
                <p:nvSpPr>
                  <p:cNvPr id="18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3080"/>
                    <a:ext cx="192" cy="112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6" y="2920"/>
                    <a:ext cx="192" cy="160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920"/>
                    <a:ext cx="192" cy="224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8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3080"/>
                    <a:ext cx="192" cy="64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080"/>
                    <a:ext cx="192" cy="136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3168"/>
                    <a:ext cx="192" cy="48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3168"/>
                    <a:ext cx="192" cy="16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8" y="2744"/>
                    <a:ext cx="192" cy="440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744"/>
                    <a:ext cx="192" cy="504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4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2" y="2752"/>
                    <a:ext cx="192" cy="496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4" y="2704"/>
                    <a:ext cx="192" cy="48"/>
                  </a:xfrm>
                  <a:prstGeom prst="line">
                    <a:avLst/>
                  </a:prstGeom>
                  <a:grpFill/>
                  <a:ln w="317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73" name="Freeform 117"/>
                <p:cNvSpPr>
                  <a:spLocks/>
                </p:cNvSpPr>
                <p:nvPr/>
              </p:nvSpPr>
              <p:spPr bwMode="auto">
                <a:xfrm>
                  <a:off x="2016" y="3152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4" name="Freeform 118"/>
                <p:cNvSpPr>
                  <a:spLocks/>
                </p:cNvSpPr>
                <p:nvPr/>
              </p:nvSpPr>
              <p:spPr bwMode="auto">
                <a:xfrm>
                  <a:off x="2208" y="3040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5" name="Freeform 119"/>
                <p:cNvSpPr>
                  <a:spLocks/>
                </p:cNvSpPr>
                <p:nvPr/>
              </p:nvSpPr>
              <p:spPr bwMode="auto">
                <a:xfrm>
                  <a:off x="2400" y="2880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6" name="Freeform 120"/>
                <p:cNvSpPr>
                  <a:spLocks/>
                </p:cNvSpPr>
                <p:nvPr/>
              </p:nvSpPr>
              <p:spPr bwMode="auto">
                <a:xfrm>
                  <a:off x="2592" y="3104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7" name="Freeform 121"/>
                <p:cNvSpPr>
                  <a:spLocks/>
                </p:cNvSpPr>
                <p:nvPr/>
              </p:nvSpPr>
              <p:spPr bwMode="auto">
                <a:xfrm>
                  <a:off x="2784" y="3040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8" name="Freeform 122"/>
                <p:cNvSpPr>
                  <a:spLocks/>
                </p:cNvSpPr>
                <p:nvPr/>
              </p:nvSpPr>
              <p:spPr bwMode="auto">
                <a:xfrm>
                  <a:off x="2976" y="3176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9" name="Freeform 123"/>
                <p:cNvSpPr>
                  <a:spLocks/>
                </p:cNvSpPr>
                <p:nvPr/>
              </p:nvSpPr>
              <p:spPr bwMode="auto">
                <a:xfrm>
                  <a:off x="3168" y="3128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0" name="Freeform 124"/>
                <p:cNvSpPr>
                  <a:spLocks/>
                </p:cNvSpPr>
                <p:nvPr/>
              </p:nvSpPr>
              <p:spPr bwMode="auto">
                <a:xfrm>
                  <a:off x="3360" y="3144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1" name="Freeform 125"/>
                <p:cNvSpPr>
                  <a:spLocks/>
                </p:cNvSpPr>
                <p:nvPr/>
              </p:nvSpPr>
              <p:spPr bwMode="auto">
                <a:xfrm>
                  <a:off x="3552" y="2704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2" name="Freeform 126"/>
                <p:cNvSpPr>
                  <a:spLocks/>
                </p:cNvSpPr>
                <p:nvPr/>
              </p:nvSpPr>
              <p:spPr bwMode="auto">
                <a:xfrm>
                  <a:off x="3744" y="3208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3" name="Freeform 127"/>
                <p:cNvSpPr>
                  <a:spLocks/>
                </p:cNvSpPr>
                <p:nvPr/>
              </p:nvSpPr>
              <p:spPr bwMode="auto">
                <a:xfrm>
                  <a:off x="3936" y="2712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4" name="Freeform 128"/>
                <p:cNvSpPr>
                  <a:spLocks/>
                </p:cNvSpPr>
                <p:nvPr/>
              </p:nvSpPr>
              <p:spPr bwMode="auto">
                <a:xfrm>
                  <a:off x="4128" y="2664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48" y="0"/>
                    </a:cxn>
                    <a:cxn ang="0">
                      <a:pos x="96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96" h="80">
                      <a:moveTo>
                        <a:pt x="0" y="80"/>
                      </a:moveTo>
                      <a:lnTo>
                        <a:pt x="48" y="0"/>
                      </a:lnTo>
                      <a:lnTo>
                        <a:pt x="96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66" name="Grupa 165"/>
              <p:cNvGrpSpPr/>
              <p:nvPr/>
            </p:nvGrpSpPr>
            <p:grpSpPr>
              <a:xfrm>
                <a:off x="6189833" y="4286250"/>
                <a:ext cx="2454518" cy="597932"/>
                <a:chOff x="6018383" y="4276725"/>
                <a:chExt cx="2454518" cy="597932"/>
              </a:xfrm>
            </p:grpSpPr>
            <p:sp>
              <p:nvSpPr>
                <p:cNvPr id="167" name="pole tekstowe 166"/>
                <p:cNvSpPr txBox="1"/>
                <p:nvPr/>
              </p:nvSpPr>
              <p:spPr>
                <a:xfrm>
                  <a:off x="6018383" y="4333875"/>
                  <a:ext cx="24545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 err="1" smtClean="0"/>
                    <a:t>a</a:t>
                  </a:r>
                  <a:r>
                    <a:rPr lang="pl-PL" sz="2400" baseline="-25000" dirty="0" err="1" smtClean="0"/>
                    <a:t>sym</a:t>
                  </a:r>
                  <a:r>
                    <a:rPr lang="pl-PL" sz="2400" dirty="0" smtClean="0"/>
                    <a:t>=      </a:t>
                  </a:r>
                  <a:r>
                    <a:rPr lang="pl-PL" sz="2400" dirty="0" err="1" smtClean="0"/>
                    <a:t>e</a:t>
                  </a:r>
                  <a:r>
                    <a:rPr lang="pl-PL" sz="2400" baseline="-25000" dirty="0" err="1" smtClean="0"/>
                    <a:t>F</a:t>
                  </a:r>
                  <a:r>
                    <a:rPr lang="pl-PL" sz="2400" dirty="0" smtClean="0"/>
                    <a:t> + </a:t>
                  </a:r>
                  <a:r>
                    <a:rPr lang="pl-PL" sz="2400" dirty="0" err="1" smtClean="0"/>
                    <a:t>a</a:t>
                  </a:r>
                  <a:r>
                    <a:rPr lang="pl-PL" sz="2400" baseline="-25000" dirty="0" err="1" smtClean="0"/>
                    <a:t>int</a:t>
                  </a:r>
                  <a:endParaRPr lang="pl-PL" sz="2400" baseline="-25000" dirty="0"/>
                </a:p>
              </p:txBody>
            </p:sp>
            <p:grpSp>
              <p:nvGrpSpPr>
                <p:cNvPr id="168" name="Grupa 167"/>
                <p:cNvGrpSpPr/>
                <p:nvPr/>
              </p:nvGrpSpPr>
              <p:grpSpPr>
                <a:xfrm>
                  <a:off x="6872911" y="4276725"/>
                  <a:ext cx="554960" cy="597932"/>
                  <a:chOff x="7301536" y="3848100"/>
                  <a:chExt cx="554960" cy="597932"/>
                </a:xfrm>
              </p:grpSpPr>
              <p:sp>
                <p:nvSpPr>
                  <p:cNvPr id="169" name="pole tekstowe 168"/>
                  <p:cNvSpPr txBox="1"/>
                  <p:nvPr/>
                </p:nvSpPr>
                <p:spPr>
                  <a:xfrm>
                    <a:off x="7339764" y="3848100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1800" dirty="0" smtClean="0"/>
                      <a:t>m</a:t>
                    </a:r>
                    <a:endParaRPr lang="pl-PL" sz="1800" dirty="0"/>
                  </a:p>
                </p:txBody>
              </p:sp>
              <p:sp>
                <p:nvSpPr>
                  <p:cNvPr id="170" name="pole tekstowe 169"/>
                  <p:cNvSpPr txBox="1"/>
                  <p:nvPr/>
                </p:nvSpPr>
                <p:spPr>
                  <a:xfrm>
                    <a:off x="7301536" y="4076700"/>
                    <a:ext cx="5549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l-PL" sz="1800" dirty="0" smtClean="0"/>
                      <a:t>m* </a:t>
                    </a:r>
                    <a:endParaRPr lang="pl-PL" sz="1800" dirty="0"/>
                  </a:p>
                </p:txBody>
              </p:sp>
              <p:cxnSp>
                <p:nvCxnSpPr>
                  <p:cNvPr id="171" name="Łącznik prosty 192"/>
                  <p:cNvCxnSpPr/>
                  <p:nvPr/>
                </p:nvCxnSpPr>
                <p:spPr bwMode="auto">
                  <a:xfrm>
                    <a:off x="7391400" y="4162425"/>
                    <a:ext cx="24765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163" name="pole tekstowe 162"/>
            <p:cNvSpPr txBox="1"/>
            <p:nvPr/>
          </p:nvSpPr>
          <p:spPr>
            <a:xfrm>
              <a:off x="7214497" y="5248275"/>
              <a:ext cx="1929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 smtClean="0"/>
                <a:t>SLy4:  14.4MeV</a:t>
              </a:r>
            </a:p>
            <a:p>
              <a:pPr algn="l"/>
              <a:r>
                <a:rPr lang="pl-PL" sz="1800" dirty="0" smtClean="0"/>
                <a:t> SV:       1.4MeV</a:t>
              </a:r>
            </a:p>
            <a:p>
              <a:pPr algn="l"/>
              <a:r>
                <a:rPr lang="pl-PL" sz="1800" dirty="0" smtClean="0"/>
                <a:t> </a:t>
              </a:r>
              <a:r>
                <a:rPr lang="pl-PL" sz="1800" dirty="0" err="1" smtClean="0"/>
                <a:t>SkM</a:t>
              </a:r>
              <a:r>
                <a:rPr lang="pl-PL" sz="1800" dirty="0" smtClean="0"/>
                <a:t>*: 14.4MeV</a:t>
              </a:r>
            </a:p>
          </p:txBody>
        </p:sp>
        <p:cxnSp>
          <p:nvCxnSpPr>
            <p:cNvPr id="164" name="Łącznik prosty ze strzałką 163"/>
            <p:cNvCxnSpPr/>
            <p:nvPr/>
          </p:nvCxnSpPr>
          <p:spPr bwMode="auto">
            <a:xfrm rot="16200000" flipH="1">
              <a:off x="8067678" y="5019679"/>
              <a:ext cx="333372" cy="28571"/>
            </a:xfrm>
            <a:prstGeom prst="straightConnector1">
              <a:avLst/>
            </a:prstGeom>
            <a:solidFill>
              <a:schemeClr val="accent1"/>
            </a:solidFill>
            <a:ln w="34925" cap="flat" cmpd="tri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95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allad\seminaria\studenckie\Scan001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044575"/>
            <a:ext cx="36671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833438"/>
            <a:ext cx="2411413" cy="933450"/>
            <a:chOff x="422" y="199"/>
            <a:chExt cx="1519" cy="588"/>
          </a:xfrm>
        </p:grpSpPr>
        <p:pic>
          <p:nvPicPr>
            <p:cNvPr id="19474" name="Picture 4" descr="C:\wojtek\peter_fig\eq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" y="199"/>
              <a:ext cx="79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 Box 5"/>
            <p:cNvSpPr txBox="1">
              <a:spLocks noChangeArrowheads="1"/>
            </p:cNvSpPr>
            <p:nvPr/>
          </p:nvSpPr>
          <p:spPr bwMode="auto">
            <a:xfrm>
              <a:off x="422" y="457"/>
              <a:ext cx="12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dirty="0" err="1">
                  <a:solidFill>
                    <a:srgbClr val="FF0000"/>
                  </a:solidFill>
                  <a:latin typeface="Times New Roman" pitchFamily="18" charset="0"/>
                </a:rPr>
                <a:t>Euler</a:t>
              </a:r>
              <a:r>
                <a:rPr kumimoji="0" lang="pl-PL" sz="14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0" lang="pl-PL" sz="1400" dirty="0" err="1" smtClean="0">
                  <a:solidFill>
                    <a:srgbClr val="FF0000"/>
                  </a:solidFill>
                  <a:latin typeface="Times New Roman" pitchFamily="18" charset="0"/>
                </a:rPr>
                <a:t>angles</a:t>
              </a:r>
              <a:endParaRPr kumimoji="0" lang="pl-PL" sz="1400" dirty="0" smtClean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/>
              <a:r>
                <a:rPr kumimoji="0" lang="pl-PL" sz="1400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kumimoji="0" lang="pl-PL" sz="1400" dirty="0" smtClean="0">
                  <a:solidFill>
                    <a:srgbClr val="FF0000"/>
                  </a:solidFill>
                  <a:latin typeface="Times New Roman" pitchFamily="18" charset="0"/>
                </a:rPr>
                <a:t>n </a:t>
              </a:r>
              <a:r>
                <a:rPr kumimoji="0" lang="pl-PL" sz="1400" dirty="0" err="1" smtClean="0">
                  <a:solidFill>
                    <a:srgbClr val="FF0000"/>
                  </a:solidFill>
                  <a:latin typeface="Times New Roman" pitchFamily="18" charset="0"/>
                </a:rPr>
                <a:t>space</a:t>
              </a:r>
              <a:r>
                <a:rPr kumimoji="0" lang="pl-PL" sz="14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0" lang="pl-PL" sz="1400" dirty="0" err="1" smtClean="0">
                  <a:solidFill>
                    <a:srgbClr val="FF0000"/>
                  </a:solidFill>
                  <a:latin typeface="Times New Roman" pitchFamily="18" charset="0"/>
                </a:rPr>
                <a:t>or</a:t>
              </a:r>
              <a:r>
                <a:rPr kumimoji="0" lang="pl-PL" sz="1400" dirty="0" smtClean="0">
                  <a:solidFill>
                    <a:srgbClr val="FF0000"/>
                  </a:solidFill>
                  <a:latin typeface="Times New Roman" pitchFamily="18" charset="0"/>
                </a:rPr>
                <a:t>/and </a:t>
              </a:r>
              <a:r>
                <a:rPr kumimoji="0" lang="pl-PL" sz="1400" dirty="0" err="1" smtClean="0">
                  <a:solidFill>
                    <a:srgbClr val="FF0000"/>
                  </a:solidFill>
                  <a:latin typeface="Times New Roman" pitchFamily="18" charset="0"/>
                </a:rPr>
                <a:t>isospace</a:t>
              </a:r>
              <a:endParaRPr kumimoji="0" lang="pl-PL" sz="1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476" name="Line 6"/>
            <p:cNvSpPr>
              <a:spLocks noChangeShapeType="1"/>
            </p:cNvSpPr>
            <p:nvPr/>
          </p:nvSpPr>
          <p:spPr bwMode="auto">
            <a:xfrm flipV="1">
              <a:off x="1080" y="426"/>
              <a:ext cx="222" cy="1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77" name="Text Box 7"/>
            <p:cNvSpPr txBox="1">
              <a:spLocks noChangeArrowheads="1"/>
            </p:cNvSpPr>
            <p:nvPr/>
          </p:nvSpPr>
          <p:spPr bwMode="auto">
            <a:xfrm>
              <a:off x="1286" y="475"/>
              <a:ext cx="6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>
                  <a:solidFill>
                    <a:schemeClr val="accent2"/>
                  </a:solidFill>
                  <a:latin typeface="Times New Roman" pitchFamily="18" charset="0"/>
                </a:rPr>
                <a:t>gauge angle</a:t>
              </a:r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1500" y="264"/>
              <a:ext cx="180" cy="21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497013" y="0"/>
            <a:ext cx="578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8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Restoration</a:t>
            </a:r>
            <a:r>
              <a:rPr kumimoji="0" lang="pl-PL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kumimoji="0" lang="pl-PL" sz="28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broken</a:t>
            </a:r>
            <a:r>
              <a:rPr kumimoji="0" lang="pl-PL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pl-PL" sz="28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symmetry</a:t>
            </a:r>
            <a:endParaRPr kumimoji="0" lang="pl-PL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255588" y="1060450"/>
            <a:ext cx="5246687" cy="5370513"/>
            <a:chOff x="246063" y="736600"/>
            <a:chExt cx="5246687" cy="5370513"/>
          </a:xfrm>
        </p:grpSpPr>
        <p:sp>
          <p:nvSpPr>
            <p:cNvPr id="19461" name="Text Box 10"/>
            <p:cNvSpPr txBox="1">
              <a:spLocks noChangeArrowheads="1"/>
            </p:cNvSpPr>
            <p:nvPr/>
          </p:nvSpPr>
          <p:spPr bwMode="auto">
            <a:xfrm>
              <a:off x="3851275" y="736600"/>
              <a:ext cx="1641475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pl-PL" sz="1600"/>
                <a:t>rotated Slater </a:t>
              </a:r>
            </a:p>
            <a:p>
              <a:r>
                <a:rPr kumimoji="0" lang="pl-PL" sz="1600"/>
                <a:t>determinants</a:t>
              </a:r>
            </a:p>
            <a:p>
              <a:r>
                <a:rPr kumimoji="0" lang="pl-PL" sz="1600"/>
                <a:t>are equivalent</a:t>
              </a:r>
            </a:p>
            <a:p>
              <a:r>
                <a:rPr kumimoji="0" lang="pl-PL" sz="1600"/>
                <a:t>solutions</a:t>
              </a:r>
            </a:p>
          </p:txBody>
        </p:sp>
        <p:pic>
          <p:nvPicPr>
            <p:cNvPr id="19462" name="Picture 11" descr="C:\pallad\peter\Leand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784475"/>
              <a:ext cx="4732338" cy="15970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9463" name="Picture 12" descr="C:\wojtek\peter_fig\eq1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0825" y="1406525"/>
              <a:ext cx="2379663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3" descr="C:\pallad\peter\row0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6025" y="2128838"/>
              <a:ext cx="31781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Line 14"/>
            <p:cNvSpPr>
              <a:spLocks noChangeShapeType="1"/>
            </p:cNvSpPr>
            <p:nvPr/>
          </p:nvSpPr>
          <p:spPr bwMode="auto">
            <a:xfrm flipV="1">
              <a:off x="2571750" y="1009650"/>
              <a:ext cx="1123950" cy="4095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6" name="Line 15"/>
            <p:cNvSpPr>
              <a:spLocks noChangeShapeType="1"/>
            </p:cNvSpPr>
            <p:nvPr/>
          </p:nvSpPr>
          <p:spPr bwMode="auto">
            <a:xfrm flipH="1">
              <a:off x="3495675" y="1009650"/>
              <a:ext cx="209550" cy="4476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>
              <a:off x="2686050" y="1838325"/>
              <a:ext cx="0" cy="2857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Line 17"/>
            <p:cNvSpPr>
              <a:spLocks noChangeShapeType="1"/>
            </p:cNvSpPr>
            <p:nvPr/>
          </p:nvSpPr>
          <p:spPr bwMode="auto">
            <a:xfrm>
              <a:off x="2686050" y="2505075"/>
              <a:ext cx="0" cy="495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19469" name="Picture 20" descr="C:\pallad\peter\row0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8338" y="4627563"/>
              <a:ext cx="4425950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21" descr="C:\pallad\peter\row09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063" y="5151438"/>
              <a:ext cx="5111750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22" descr="C:\pallad\peter\row1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9125" y="5680075"/>
              <a:ext cx="1512888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23" descr="C:\pallad\peter\row1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97188" y="5630863"/>
              <a:ext cx="192246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 Box 25"/>
            <p:cNvSpPr txBox="1">
              <a:spLocks noChangeArrowheads="1"/>
            </p:cNvSpPr>
            <p:nvPr/>
          </p:nvSpPr>
          <p:spPr bwMode="auto">
            <a:xfrm>
              <a:off x="2246313" y="5726113"/>
              <a:ext cx="619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>
                  <a:latin typeface="Times New Roman" pitchFamily="18" charset="0"/>
                </a:rPr>
                <a:t>where</a:t>
              </a:r>
            </a:p>
          </p:txBody>
        </p:sp>
      </p:grpSp>
      <p:sp>
        <p:nvSpPr>
          <p:cNvPr id="23" name="Text Box 1027"/>
          <p:cNvSpPr txBox="1">
            <a:spLocks noChangeArrowheads="1"/>
          </p:cNvSpPr>
          <p:nvPr/>
        </p:nvSpPr>
        <p:spPr bwMode="auto">
          <a:xfrm>
            <a:off x="745015" y="493713"/>
            <a:ext cx="7584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 b="1" dirty="0" smtClean="0">
                <a:solidFill>
                  <a:srgbClr val="CC0066"/>
                </a:solidFill>
              </a:rPr>
              <a:t>Beyond </a:t>
            </a:r>
            <a:r>
              <a:rPr lang="pl-PL" sz="1800" b="1" dirty="0" err="1" smtClean="0">
                <a:solidFill>
                  <a:srgbClr val="CC0066"/>
                </a:solidFill>
              </a:rPr>
              <a:t>mean-field</a:t>
            </a:r>
            <a:r>
              <a:rPr lang="pl-PL" sz="1800" b="1" dirty="0">
                <a:solidFill>
                  <a:srgbClr val="CC0066"/>
                </a:solidFill>
              </a:rPr>
              <a:t> </a:t>
            </a:r>
            <a:r>
              <a:rPr lang="pl-PL" sz="1800" b="1" dirty="0" smtClean="0">
                <a:solidFill>
                  <a:srgbClr val="CC0066"/>
                </a:solidFill>
                <a:sym typeface="Wingdings" pitchFamily="2" charset="2"/>
              </a:rPr>
              <a:t></a:t>
            </a:r>
            <a:r>
              <a:rPr lang="pl-PL" sz="1800" b="1" dirty="0" smtClean="0">
                <a:solidFill>
                  <a:srgbClr val="CC0066"/>
                </a:solidFill>
              </a:rPr>
              <a:t> </a:t>
            </a:r>
            <a:r>
              <a:rPr lang="pl-PL" sz="1800" b="1" dirty="0" err="1" smtClean="0">
                <a:solidFill>
                  <a:srgbClr val="CC0066"/>
                </a:solidFill>
              </a:rPr>
              <a:t>multi-reference</a:t>
            </a:r>
            <a:r>
              <a:rPr lang="pl-PL" sz="1800" b="1" dirty="0" smtClean="0">
                <a:solidFill>
                  <a:srgbClr val="CC0066"/>
                </a:solidFill>
              </a:rPr>
              <a:t> </a:t>
            </a:r>
            <a:r>
              <a:rPr lang="pl-PL" sz="1800" b="1" dirty="0" err="1">
                <a:solidFill>
                  <a:srgbClr val="CC0066"/>
                </a:solidFill>
              </a:rPr>
              <a:t>density</a:t>
            </a:r>
            <a:r>
              <a:rPr lang="pl-PL" sz="1800" b="1" dirty="0">
                <a:solidFill>
                  <a:srgbClr val="CC0066"/>
                </a:solidFill>
              </a:rPr>
              <a:t> </a:t>
            </a:r>
            <a:r>
              <a:rPr lang="pl-PL" sz="1800" b="1" dirty="0" err="1">
                <a:solidFill>
                  <a:srgbClr val="CC0066"/>
                </a:solidFill>
              </a:rPr>
              <a:t>functional</a:t>
            </a:r>
            <a:r>
              <a:rPr lang="pl-PL" sz="1800" b="1" dirty="0">
                <a:solidFill>
                  <a:srgbClr val="CC0066"/>
                </a:solidFill>
              </a:rPr>
              <a:t> </a:t>
            </a:r>
            <a:r>
              <a:rPr lang="pl-PL" sz="1800" b="1" dirty="0" err="1">
                <a:solidFill>
                  <a:srgbClr val="CC0066"/>
                </a:solidFill>
              </a:rPr>
              <a:t>theory</a:t>
            </a:r>
            <a:r>
              <a:rPr lang="pl-PL" sz="1800" b="1" dirty="0">
                <a:solidFill>
                  <a:srgbClr val="CC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9"/>
          <p:cNvSpPr txBox="1">
            <a:spLocks noChangeArrowheads="1"/>
          </p:cNvSpPr>
          <p:nvPr/>
        </p:nvSpPr>
        <p:spPr bwMode="auto">
          <a:xfrm>
            <a:off x="819150" y="723900"/>
            <a:ext cx="74390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pl-PL" u="sng" dirty="0" err="1" smtClean="0"/>
              <a:t>There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are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two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sources</a:t>
            </a:r>
            <a:r>
              <a:rPr kumimoji="0" lang="pl-PL" u="sng" dirty="0" smtClean="0"/>
              <a:t> of </a:t>
            </a:r>
            <a:r>
              <a:rPr kumimoji="0" lang="pl-PL" u="sng" dirty="0" err="1" smtClean="0"/>
              <a:t>the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isospin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symmetry</a:t>
            </a:r>
            <a:r>
              <a:rPr kumimoji="0" lang="pl-PL" u="sng" dirty="0" smtClean="0"/>
              <a:t> </a:t>
            </a:r>
            <a:r>
              <a:rPr kumimoji="0" lang="pl-PL" u="sng" dirty="0" err="1" smtClean="0"/>
              <a:t>breaking</a:t>
            </a:r>
            <a:r>
              <a:rPr kumimoji="0" lang="en-US" u="sng" dirty="0" smtClean="0"/>
              <a:t>:</a:t>
            </a:r>
            <a:endParaRPr kumimoji="0" lang="en-US" u="sng" dirty="0"/>
          </a:p>
          <a:p>
            <a:pPr algn="l">
              <a:buFontTx/>
              <a:buChar char="-"/>
            </a:pPr>
            <a:r>
              <a:rPr kumimoji="0" lang="en-US" sz="1800" dirty="0"/>
              <a:t> </a:t>
            </a:r>
            <a:r>
              <a:rPr kumimoji="0" lang="pl-PL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unphysical</a:t>
            </a:r>
            <a:r>
              <a:rPr kumimoji="0" lang="en-US" sz="1800" dirty="0" smtClean="0"/>
              <a:t>, </a:t>
            </a:r>
            <a:r>
              <a:rPr kumimoji="0" lang="pl-PL" sz="1800" dirty="0" err="1" smtClean="0"/>
              <a:t>caused</a:t>
            </a:r>
            <a:r>
              <a:rPr kumimoji="0" lang="pl-PL" sz="1800" dirty="0" smtClean="0"/>
              <a:t> </a:t>
            </a:r>
            <a:r>
              <a:rPr kumimoji="0" lang="pl-PL" sz="1800" dirty="0" err="1" smtClean="0"/>
              <a:t>solely</a:t>
            </a:r>
            <a:r>
              <a:rPr kumimoji="0" lang="pl-PL" sz="1800" dirty="0" smtClean="0"/>
              <a:t> by </a:t>
            </a:r>
            <a:r>
              <a:rPr kumimoji="0" lang="pl-PL" sz="1800" dirty="0" err="1" smtClean="0"/>
              <a:t>the</a:t>
            </a:r>
            <a:r>
              <a:rPr kumimoji="0" lang="pl-PL" sz="1800" dirty="0" smtClean="0"/>
              <a:t> HF </a:t>
            </a:r>
            <a:r>
              <a:rPr kumimoji="0" lang="pl-PL" sz="1800" dirty="0" err="1" smtClean="0"/>
              <a:t>approximation</a:t>
            </a:r>
            <a:endParaRPr kumimoji="0" lang="en-US" sz="1800" dirty="0">
              <a:latin typeface="Times New Roman" pitchFamily="18" charset="0"/>
            </a:endParaRPr>
          </a:p>
          <a:p>
            <a:pPr algn="l">
              <a:buFontTx/>
              <a:buChar char="-"/>
            </a:pPr>
            <a:r>
              <a:rPr kumimoji="0" lang="en-US" sz="1800" dirty="0"/>
              <a:t> </a:t>
            </a:r>
            <a:r>
              <a:rPr kumimoji="0" lang="pl-PL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physical</a:t>
            </a:r>
            <a:r>
              <a:rPr kumimoji="0" lang="en-US" sz="1800" dirty="0" smtClean="0"/>
              <a:t>, caused mostly by Coulomb interaction </a:t>
            </a:r>
            <a:endParaRPr kumimoji="0" lang="en-US" sz="1800" dirty="0"/>
          </a:p>
          <a:p>
            <a:pPr algn="l"/>
            <a:r>
              <a:rPr kumimoji="0" lang="en-US" sz="1800" dirty="0"/>
              <a:t>  </a:t>
            </a:r>
            <a:r>
              <a:rPr kumimoji="0" lang="en-US" sz="1800" dirty="0" smtClean="0"/>
              <a:t>(</a:t>
            </a:r>
            <a:r>
              <a:rPr kumimoji="0" lang="en-US" sz="1400" dirty="0" smtClean="0"/>
              <a:t>also</a:t>
            </a:r>
            <a:r>
              <a:rPr kumimoji="0" lang="pl-PL" sz="1400" dirty="0" smtClean="0"/>
              <a:t>, but to much </a:t>
            </a:r>
            <a:r>
              <a:rPr kumimoji="0" lang="pl-PL" sz="1400" dirty="0" err="1" smtClean="0"/>
              <a:t>lesser</a:t>
            </a:r>
            <a:r>
              <a:rPr kumimoji="0" lang="pl-PL" sz="1400" dirty="0" smtClean="0"/>
              <a:t> </a:t>
            </a:r>
            <a:r>
              <a:rPr kumimoji="0" lang="pl-PL" sz="1400" dirty="0" err="1" smtClean="0"/>
              <a:t>extent</a:t>
            </a:r>
            <a:r>
              <a:rPr kumimoji="0" lang="pl-PL" sz="1400" dirty="0" smtClean="0"/>
              <a:t>,</a:t>
            </a:r>
            <a:r>
              <a:rPr kumimoji="0" lang="en-US" sz="1400" dirty="0" smtClean="0"/>
              <a:t> by the strong force </a:t>
            </a:r>
            <a:r>
              <a:rPr kumimoji="0" lang="en-US" sz="1400" dirty="0" err="1" smtClean="0"/>
              <a:t>isospin</a:t>
            </a:r>
            <a:r>
              <a:rPr kumimoji="0" lang="en-US" sz="1400" dirty="0" smtClean="0"/>
              <a:t> non-invariance</a:t>
            </a:r>
            <a:r>
              <a:rPr kumimoji="0" lang="en-US" sz="1800" dirty="0" smtClean="0"/>
              <a:t>)</a:t>
            </a:r>
            <a:endParaRPr kumimoji="0" lang="en-US" sz="18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8138" y="2143125"/>
            <a:ext cx="8028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self-consistent</a:t>
            </a:r>
            <a:r>
              <a:rPr lang="pl-PL" dirty="0" smtClean="0"/>
              <a:t> HF </a:t>
            </a:r>
            <a:r>
              <a:rPr lang="pl-PL" dirty="0" err="1" smtClean="0"/>
              <a:t>solution</a:t>
            </a:r>
            <a:r>
              <a:rPr lang="pl-PL" dirty="0" smtClean="0"/>
              <a:t> (</a:t>
            </a:r>
            <a:r>
              <a:rPr lang="pl-PL" dirty="0" err="1" smtClean="0"/>
              <a:t>including</a:t>
            </a:r>
            <a:r>
              <a:rPr lang="pl-PL" dirty="0" smtClean="0"/>
              <a:t> Coulomb)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deformed</a:t>
            </a:r>
            <a:r>
              <a:rPr lang="pl-PL" dirty="0" smtClean="0">
                <a:sym typeface="Wingdings" pitchFamily="2" charset="2"/>
              </a:rPr>
              <a:t> </a:t>
            </a:r>
          </a:p>
          <a:p>
            <a:pPr algn="l"/>
            <a:r>
              <a:rPr lang="pl-PL" dirty="0" err="1" smtClean="0"/>
              <a:t>Slater</a:t>
            </a:r>
            <a:r>
              <a:rPr lang="pl-PL" dirty="0" smtClean="0"/>
              <a:t> determinant </a:t>
            </a:r>
            <a:r>
              <a:rPr lang="pl-PL" dirty="0"/>
              <a:t>|HF&gt;: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33350" y="2249487"/>
            <a:ext cx="180975" cy="1905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pl-PL"/>
          </a:p>
        </p:txBody>
      </p:sp>
      <p:pic>
        <p:nvPicPr>
          <p:cNvPr id="5" name="Picture 13" descr="C:\wojtek\isospin\skany\eq-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0" y="2562225"/>
            <a:ext cx="34480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33350" y="3265488"/>
            <a:ext cx="8466138" cy="1689100"/>
            <a:chOff x="84" y="2171"/>
            <a:chExt cx="5333" cy="106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2385"/>
              <a:ext cx="288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75" y="2789"/>
              <a:ext cx="24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>
              <a:spAutoFit/>
            </a:bodyPr>
            <a:lstStyle/>
            <a:p>
              <a:pPr algn="l"/>
              <a:r>
                <a:rPr lang="pl-PL" dirty="0" err="1" smtClean="0"/>
                <a:t>in</a:t>
              </a:r>
              <a:r>
                <a:rPr lang="pl-PL" dirty="0" smtClean="0"/>
                <a:t> order to </a:t>
              </a:r>
              <a:r>
                <a:rPr lang="pl-PL" dirty="0" err="1" smtClean="0"/>
                <a:t>create</a:t>
              </a:r>
              <a:r>
                <a:rPr lang="pl-PL" dirty="0" smtClean="0"/>
                <a:t> </a:t>
              </a:r>
              <a:r>
                <a:rPr lang="pl-PL" dirty="0" err="1" smtClean="0"/>
                <a:t>good</a:t>
              </a:r>
              <a:r>
                <a:rPr lang="pl-PL" dirty="0" smtClean="0"/>
                <a:t> </a:t>
              </a:r>
              <a:r>
                <a:rPr lang="pl-PL" dirty="0" err="1" smtClean="0"/>
                <a:t>isospin</a:t>
              </a:r>
              <a:endParaRPr lang="pl-PL" dirty="0" smtClean="0"/>
            </a:p>
            <a:p>
              <a:pPr algn="l"/>
              <a:r>
                <a:rPr lang="pl-PL" dirty="0" smtClean="0"/>
                <a:t>„</a:t>
              </a:r>
              <a:r>
                <a:rPr lang="pl-PL" dirty="0" err="1" smtClean="0"/>
                <a:t>basis</a:t>
              </a:r>
              <a:r>
                <a:rPr lang="pl-PL" dirty="0" smtClean="0"/>
                <a:t>”: </a:t>
              </a:r>
              <a:endParaRPr lang="pl-PL" dirty="0"/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84" y="2244"/>
              <a:ext cx="114" cy="1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09" y="2171"/>
              <a:ext cx="22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>
              <a:spAutoFit/>
            </a:bodyPr>
            <a:lstStyle/>
            <a:p>
              <a:pPr algn="l"/>
              <a:r>
                <a:rPr lang="pl-PL" dirty="0" smtClean="0"/>
                <a:t> </a:t>
              </a:r>
              <a:r>
                <a:rPr lang="pl-PL" dirty="0" err="1" smtClean="0"/>
                <a:t>Apply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isospin</a:t>
              </a:r>
              <a:r>
                <a:rPr lang="pl-PL" dirty="0" smtClean="0"/>
                <a:t> </a:t>
              </a:r>
              <a:r>
                <a:rPr lang="pl-PL" dirty="0" err="1" smtClean="0"/>
                <a:t>projector</a:t>
              </a:r>
              <a:r>
                <a:rPr lang="pl-PL" dirty="0" smtClean="0"/>
                <a:t>:</a:t>
              </a:r>
              <a:endParaRPr lang="pl-PL" dirty="0"/>
            </a:p>
          </p:txBody>
        </p:sp>
        <p:pic>
          <p:nvPicPr>
            <p:cNvPr id="11" name="Picture 19" descr="C:\wojtek\isospin\skany\eq-d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8" y="2706"/>
              <a:ext cx="2109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59318" y="66675"/>
            <a:ext cx="5311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Isospin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symmetry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restoration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250113" y="1028700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dirty="0" err="1">
                <a:solidFill>
                  <a:srgbClr val="FF3300"/>
                </a:solidFill>
              </a:rPr>
              <a:t>Engelbrecht</a:t>
            </a:r>
            <a:r>
              <a:rPr lang="pl-PL" sz="1200" dirty="0">
                <a:solidFill>
                  <a:srgbClr val="FF3300"/>
                </a:solidFill>
              </a:rPr>
              <a:t> &amp; </a:t>
            </a:r>
            <a:r>
              <a:rPr lang="pl-PL" sz="1200" dirty="0" err="1">
                <a:solidFill>
                  <a:srgbClr val="FF3300"/>
                </a:solidFill>
              </a:rPr>
              <a:t>Lemmer</a:t>
            </a:r>
            <a:r>
              <a:rPr lang="pl-PL" sz="1200" dirty="0">
                <a:solidFill>
                  <a:srgbClr val="FF3300"/>
                </a:solidFill>
              </a:rPr>
              <a:t>, </a:t>
            </a:r>
          </a:p>
          <a:p>
            <a:r>
              <a:rPr lang="pl-PL" sz="1200" dirty="0">
                <a:solidFill>
                  <a:srgbClr val="FF3300"/>
                </a:solidFill>
              </a:rPr>
              <a:t>PRL24, (1970) 607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6962775" y="1181100"/>
            <a:ext cx="257175" cy="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9888" y="4954588"/>
            <a:ext cx="39917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 smtClean="0"/>
              <a:t>Diagonalize</a:t>
            </a:r>
            <a:r>
              <a:rPr lang="pl-PL" dirty="0" smtClean="0"/>
              <a:t> </a:t>
            </a:r>
            <a:r>
              <a:rPr lang="pl-PL" dirty="0" err="1" smtClean="0"/>
              <a:t>total</a:t>
            </a:r>
            <a:r>
              <a:rPr lang="pl-PL" dirty="0" smtClean="0"/>
              <a:t> Hamiltonian </a:t>
            </a:r>
            <a:r>
              <a:rPr lang="pl-PL" dirty="0" err="1" smtClean="0"/>
              <a:t>in</a:t>
            </a:r>
            <a:endParaRPr lang="pl-PL" dirty="0" smtClean="0"/>
          </a:p>
          <a:p>
            <a:pPr algn="l"/>
            <a:r>
              <a:rPr lang="pl-PL" dirty="0" smtClean="0"/>
              <a:t>„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isospin</a:t>
            </a:r>
            <a:r>
              <a:rPr lang="pl-PL" dirty="0" smtClean="0"/>
              <a:t> </a:t>
            </a:r>
            <a:r>
              <a:rPr lang="pl-PL" dirty="0" err="1" smtClean="0"/>
              <a:t>basis</a:t>
            </a:r>
            <a:r>
              <a:rPr lang="pl-PL" dirty="0" smtClean="0"/>
              <a:t>” |</a:t>
            </a:r>
            <a:r>
              <a:rPr lang="pl-PL" dirty="0" err="1" smtClean="0">
                <a:latin typeface="Symbol" pitchFamily="18" charset="2"/>
              </a:rPr>
              <a:t>a</a:t>
            </a:r>
            <a:r>
              <a:rPr lang="pl-PL" dirty="0" err="1" smtClean="0"/>
              <a:t>,T,T</a:t>
            </a:r>
            <a:r>
              <a:rPr lang="pl-PL" baseline="-25000" dirty="0" err="1" smtClean="0"/>
              <a:t>z</a:t>
            </a:r>
            <a:r>
              <a:rPr lang="pl-PL" dirty="0"/>
              <a:t>&gt; </a:t>
            </a:r>
            <a:endParaRPr lang="pl-PL" dirty="0" smtClean="0"/>
          </a:p>
          <a:p>
            <a:pPr algn="l"/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takes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physical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isospin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mixing</a:t>
            </a:r>
            <a:r>
              <a:rPr lang="pl-PL" dirty="0" smtClean="0">
                <a:sym typeface="Wingdings" pitchFamily="2" charset="2"/>
              </a:rPr>
              <a:t> </a:t>
            </a:r>
          </a:p>
        </p:txBody>
      </p:sp>
      <p:pic>
        <p:nvPicPr>
          <p:cNvPr id="17" name="Picture 7" descr="C:\wojtek\isospin\skany\eq-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5163" y="5135563"/>
            <a:ext cx="4630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8" name="Picture 8" descr="C:\wojtek\isospin\skany\eq-0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588" y="5616575"/>
            <a:ext cx="36433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33350" y="5040313"/>
            <a:ext cx="180975" cy="1905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0" name="Grupa 29"/>
          <p:cNvGrpSpPr/>
          <p:nvPr/>
        </p:nvGrpSpPr>
        <p:grpSpPr>
          <a:xfrm>
            <a:off x="6708775" y="3086102"/>
            <a:ext cx="2435225" cy="3729041"/>
            <a:chOff x="6708775" y="3086102"/>
            <a:chExt cx="2435225" cy="3729041"/>
          </a:xfrm>
        </p:grpSpPr>
        <p:grpSp>
          <p:nvGrpSpPr>
            <p:cNvPr id="29" name="Grupa 28"/>
            <p:cNvGrpSpPr/>
            <p:nvPr/>
          </p:nvGrpSpPr>
          <p:grpSpPr>
            <a:xfrm>
              <a:off x="6756401" y="6275392"/>
              <a:ext cx="2346325" cy="539751"/>
              <a:chOff x="2992437" y="6223004"/>
              <a:chExt cx="2346325" cy="539751"/>
            </a:xfrm>
          </p:grpSpPr>
          <p:grpSp>
            <p:nvGrpSpPr>
              <p:cNvPr id="20" name="Group 14"/>
              <p:cNvGrpSpPr>
                <a:grpSpLocks/>
              </p:cNvGrpSpPr>
              <p:nvPr/>
            </p:nvGrpSpPr>
            <p:grpSpPr bwMode="auto">
              <a:xfrm>
                <a:off x="2992437" y="6223004"/>
                <a:ext cx="2346325" cy="539751"/>
                <a:chOff x="2857" y="3798"/>
                <a:chExt cx="1478" cy="340"/>
              </a:xfrm>
            </p:grpSpPr>
            <p:sp>
              <p:nvSpPr>
                <p:cNvPr id="2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57" y="3850"/>
                  <a:ext cx="14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2400" b="1" dirty="0" err="1">
                      <a:solidFill>
                        <a:srgbClr val="000000"/>
                      </a:solidFill>
                      <a:latin typeface="Symbol" pitchFamily="18" charset="2"/>
                    </a:rPr>
                    <a:t>a</a:t>
                  </a:r>
                  <a:r>
                    <a:rPr lang="pl-PL" sz="2400" b="1" baseline="-25000" dirty="0" err="1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r>
                    <a:rPr lang="pl-PL" sz="2400" b="1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     </a:t>
                  </a:r>
                  <a:r>
                    <a:rPr lang="pl-PL" sz="24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= 1 - |</a:t>
                  </a:r>
                  <a:r>
                    <a:rPr lang="pl-PL" sz="2400" b="1" i="1" dirty="0" err="1">
                      <a:solidFill>
                        <a:srgbClr val="000000"/>
                      </a:solidFill>
                      <a:latin typeface="Times New Roman" pitchFamily="18" charset="0"/>
                    </a:rPr>
                    <a:t>a</a:t>
                  </a:r>
                  <a:r>
                    <a:rPr lang="pl-PL" sz="2400" b="1" baseline="-25000" dirty="0" err="1">
                      <a:solidFill>
                        <a:srgbClr val="000000"/>
                      </a:solidFill>
                      <a:latin typeface="Times New Roman" pitchFamily="18" charset="0"/>
                    </a:rPr>
                    <a:t>T</a:t>
                  </a:r>
                  <a:r>
                    <a:rPr lang="pl-PL" sz="2400" b="1" baseline="-25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=T</a:t>
                  </a:r>
                  <a:r>
                    <a:rPr lang="pl-PL" sz="2400" b="1" baseline="-4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z</a:t>
                  </a:r>
                  <a:r>
                    <a:rPr lang="pl-PL" sz="24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|</a:t>
                  </a:r>
                  <a:r>
                    <a:rPr lang="pl-PL" sz="2400" b="1" baseline="30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53" y="3798"/>
                  <a:ext cx="32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8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AR</a:t>
                  </a:r>
                </a:p>
              </p:txBody>
            </p:sp>
          </p:grp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4524375" y="6275392"/>
                <a:ext cx="514350" cy="336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 b="1" dirty="0">
                    <a:solidFill>
                      <a:srgbClr val="000000"/>
                    </a:solidFill>
                    <a:latin typeface="Times New Roman" pitchFamily="18" charset="0"/>
                  </a:rPr>
                  <a:t>n=1</a:t>
                </a:r>
              </a:p>
            </p:txBody>
          </p:sp>
        </p:grp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6708775" y="3086102"/>
              <a:ext cx="2435225" cy="506413"/>
              <a:chOff x="2805" y="4575"/>
              <a:chExt cx="1534" cy="319"/>
            </a:xfrm>
          </p:grpSpPr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2805" y="4606"/>
                <a:ext cx="15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2400" b="1" dirty="0" err="1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r>
                  <a:rPr lang="pl-PL" sz="2400" b="1" baseline="-25000" dirty="0" err="1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r>
                  <a:rPr lang="pl-PL" sz="2400" b="1" baseline="30000" dirty="0">
                    <a:solidFill>
                      <a:srgbClr val="000000"/>
                    </a:solidFill>
                    <a:latin typeface="Times New Roman" pitchFamily="18" charset="0"/>
                  </a:rPr>
                  <a:t>      </a:t>
                </a:r>
                <a:r>
                  <a:rPr lang="pl-PL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= 1 - |</a:t>
                </a:r>
                <a:r>
                  <a:rPr lang="pl-PL" sz="2400" b="1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r>
                  <a:rPr lang="pl-PL" sz="2400" b="1" baseline="-25000" dirty="0" err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r>
                  <a:rPr lang="pl-PL" sz="24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=|</a:t>
                </a:r>
                <a:r>
                  <a:rPr lang="pl-PL" sz="2400" b="1" baseline="-25000" dirty="0" err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r>
                  <a:rPr lang="pl-PL" sz="2400" b="1" baseline="-40000" dirty="0" err="1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r>
                  <a:rPr lang="pl-PL" sz="24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|</a:t>
                </a:r>
                <a:r>
                  <a:rPr lang="pl-PL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|</a:t>
                </a:r>
                <a:r>
                  <a:rPr lang="pl-PL" sz="2400" b="1" baseline="30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2946" y="4575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800" b="1" dirty="0">
                    <a:solidFill>
                      <a:srgbClr val="FF0000"/>
                    </a:solidFill>
                    <a:latin typeface="Times New Roman" pitchFamily="18" charset="0"/>
                  </a:rPr>
                  <a:t>BR</a:t>
                </a:r>
              </a:p>
            </p:txBody>
          </p:sp>
        </p:grpSp>
      </p:grp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50977" y="2778984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dirty="0" err="1">
                <a:solidFill>
                  <a:srgbClr val="FF3300"/>
                </a:solidFill>
              </a:rPr>
              <a:t>See</a:t>
            </a:r>
            <a:r>
              <a:rPr lang="pl-PL" sz="1200" dirty="0">
                <a:solidFill>
                  <a:srgbClr val="FF3300"/>
                </a:solidFill>
              </a:rPr>
              <a:t>: </a:t>
            </a:r>
            <a:r>
              <a:rPr lang="pl-PL" sz="1200" dirty="0" err="1">
                <a:solidFill>
                  <a:srgbClr val="FF3300"/>
                </a:solidFill>
              </a:rPr>
              <a:t>Caurier</a:t>
            </a:r>
            <a:r>
              <a:rPr lang="pl-PL" sz="1200" dirty="0">
                <a:solidFill>
                  <a:srgbClr val="FF3300"/>
                </a:solidFill>
              </a:rPr>
              <a:t>, </a:t>
            </a:r>
            <a:r>
              <a:rPr lang="pl-PL" sz="1200" dirty="0" err="1">
                <a:solidFill>
                  <a:srgbClr val="FF3300"/>
                </a:solidFill>
              </a:rPr>
              <a:t>Poves</a:t>
            </a:r>
            <a:r>
              <a:rPr lang="pl-PL" sz="1200" dirty="0">
                <a:solidFill>
                  <a:srgbClr val="FF3300"/>
                </a:solidFill>
              </a:rPr>
              <a:t> &amp; </a:t>
            </a:r>
            <a:r>
              <a:rPr lang="pl-PL" sz="1200" dirty="0" err="1">
                <a:solidFill>
                  <a:srgbClr val="FF3300"/>
                </a:solidFill>
              </a:rPr>
              <a:t>Zucker</a:t>
            </a:r>
            <a:r>
              <a:rPr lang="pl-PL" sz="1200" dirty="0">
                <a:solidFill>
                  <a:srgbClr val="FF3300"/>
                </a:solidFill>
              </a:rPr>
              <a:t>, </a:t>
            </a:r>
          </a:p>
          <a:p>
            <a:r>
              <a:rPr lang="pl-PL" sz="1200" dirty="0">
                <a:solidFill>
                  <a:srgbClr val="FF3300"/>
                </a:solidFill>
              </a:rPr>
              <a:t>PL 96B, (1980) 11; 15</a:t>
            </a:r>
          </a:p>
        </p:txBody>
      </p:sp>
    </p:spTree>
    <p:extLst>
      <p:ext uri="{BB962C8B-B14F-4D97-AF65-F5344CB8AC3E}">
        <p14:creationId xmlns:p14="http://schemas.microsoft.com/office/powerpoint/2010/main" val="11444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5125" y="1127125"/>
            <a:ext cx="5508625" cy="4862513"/>
            <a:chOff x="1830" y="626"/>
            <a:chExt cx="3470" cy="30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58" y="2120"/>
              <a:ext cx="2400" cy="808"/>
              <a:chOff x="1824" y="1936"/>
              <a:chExt cx="2400" cy="808"/>
            </a:xfrm>
          </p:grpSpPr>
          <p:sp>
            <p:nvSpPr>
              <p:cNvPr id="23948" name="Line 4"/>
              <p:cNvSpPr>
                <a:spLocks noChangeShapeType="1"/>
              </p:cNvSpPr>
              <p:nvPr/>
            </p:nvSpPr>
            <p:spPr bwMode="auto">
              <a:xfrm flipV="1">
                <a:off x="1824" y="1936"/>
                <a:ext cx="240" cy="16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9" name="Line 5"/>
              <p:cNvSpPr>
                <a:spLocks noChangeShapeType="1"/>
              </p:cNvSpPr>
              <p:nvPr/>
            </p:nvSpPr>
            <p:spPr bwMode="auto">
              <a:xfrm>
                <a:off x="2064" y="1936"/>
                <a:ext cx="24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0" name="Line 6"/>
              <p:cNvSpPr>
                <a:spLocks noChangeShapeType="1"/>
              </p:cNvSpPr>
              <p:nvPr/>
            </p:nvSpPr>
            <p:spPr bwMode="auto">
              <a:xfrm>
                <a:off x="2304" y="1936"/>
                <a:ext cx="240" cy="4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1" name="Line 7"/>
              <p:cNvSpPr>
                <a:spLocks noChangeShapeType="1"/>
              </p:cNvSpPr>
              <p:nvPr/>
            </p:nvSpPr>
            <p:spPr bwMode="auto">
              <a:xfrm>
                <a:off x="2544" y="1984"/>
                <a:ext cx="240" cy="8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2" name="Line 8"/>
              <p:cNvSpPr>
                <a:spLocks noChangeShapeType="1"/>
              </p:cNvSpPr>
              <p:nvPr/>
            </p:nvSpPr>
            <p:spPr bwMode="auto">
              <a:xfrm>
                <a:off x="2784" y="2064"/>
                <a:ext cx="240" cy="26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3" name="Line 9"/>
              <p:cNvSpPr>
                <a:spLocks noChangeShapeType="1"/>
              </p:cNvSpPr>
              <p:nvPr/>
            </p:nvSpPr>
            <p:spPr bwMode="auto">
              <a:xfrm>
                <a:off x="3024" y="2328"/>
                <a:ext cx="240" cy="20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4" name="Line 10"/>
              <p:cNvSpPr>
                <a:spLocks noChangeShapeType="1"/>
              </p:cNvSpPr>
              <p:nvPr/>
            </p:nvSpPr>
            <p:spPr bwMode="auto">
              <a:xfrm>
                <a:off x="3264" y="2536"/>
                <a:ext cx="240" cy="8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5" name="Line 11"/>
              <p:cNvSpPr>
                <a:spLocks noChangeShapeType="1"/>
              </p:cNvSpPr>
              <p:nvPr/>
            </p:nvSpPr>
            <p:spPr bwMode="auto">
              <a:xfrm>
                <a:off x="3504" y="2624"/>
                <a:ext cx="240" cy="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6" name="Line 12"/>
              <p:cNvSpPr>
                <a:spLocks noChangeShapeType="1"/>
              </p:cNvSpPr>
              <p:nvPr/>
            </p:nvSpPr>
            <p:spPr bwMode="auto">
              <a:xfrm>
                <a:off x="3744" y="2632"/>
                <a:ext cx="240" cy="5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57" name="Line 13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240" cy="5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658" y="1768"/>
              <a:ext cx="2400" cy="1440"/>
              <a:chOff x="1824" y="1584"/>
              <a:chExt cx="2400" cy="1440"/>
            </a:xfrm>
          </p:grpSpPr>
          <p:sp>
            <p:nvSpPr>
              <p:cNvPr id="23938" name="Line 15"/>
              <p:cNvSpPr>
                <a:spLocks noChangeShapeType="1"/>
              </p:cNvSpPr>
              <p:nvPr/>
            </p:nvSpPr>
            <p:spPr bwMode="auto">
              <a:xfrm>
                <a:off x="1824" y="1584"/>
                <a:ext cx="240" cy="11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9" name="Line 16"/>
              <p:cNvSpPr>
                <a:spLocks noChangeShapeType="1"/>
              </p:cNvSpPr>
              <p:nvPr/>
            </p:nvSpPr>
            <p:spPr bwMode="auto">
              <a:xfrm>
                <a:off x="2064" y="2712"/>
                <a:ext cx="240" cy="15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0" name="Line 17"/>
              <p:cNvSpPr>
                <a:spLocks noChangeShapeType="1"/>
              </p:cNvSpPr>
              <p:nvPr/>
            </p:nvSpPr>
            <p:spPr bwMode="auto">
              <a:xfrm>
                <a:off x="2304" y="2864"/>
                <a:ext cx="240" cy="5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1" name="Line 18"/>
              <p:cNvSpPr>
                <a:spLocks noChangeShapeType="1"/>
              </p:cNvSpPr>
              <p:nvPr/>
            </p:nvSpPr>
            <p:spPr bwMode="auto">
              <a:xfrm>
                <a:off x="2544" y="2920"/>
                <a:ext cx="240" cy="2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2" name="Line 19"/>
              <p:cNvSpPr>
                <a:spLocks noChangeShapeType="1"/>
              </p:cNvSpPr>
              <p:nvPr/>
            </p:nvSpPr>
            <p:spPr bwMode="auto">
              <a:xfrm>
                <a:off x="2784" y="2944"/>
                <a:ext cx="240" cy="2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3" name="Line 20"/>
              <p:cNvSpPr>
                <a:spLocks noChangeShapeType="1"/>
              </p:cNvSpPr>
              <p:nvPr/>
            </p:nvSpPr>
            <p:spPr bwMode="auto">
              <a:xfrm>
                <a:off x="3024" y="2968"/>
                <a:ext cx="240" cy="16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4" name="Line 21"/>
              <p:cNvSpPr>
                <a:spLocks noChangeShapeType="1"/>
              </p:cNvSpPr>
              <p:nvPr/>
            </p:nvSpPr>
            <p:spPr bwMode="auto">
              <a:xfrm>
                <a:off x="3264" y="2984"/>
                <a:ext cx="240" cy="24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5" name="Line 22"/>
              <p:cNvSpPr>
                <a:spLocks noChangeShapeType="1"/>
              </p:cNvSpPr>
              <p:nvPr/>
            </p:nvSpPr>
            <p:spPr bwMode="auto">
              <a:xfrm>
                <a:off x="3504" y="3008"/>
                <a:ext cx="240" cy="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6" name="Line 23"/>
              <p:cNvSpPr>
                <a:spLocks noChangeShapeType="1"/>
              </p:cNvSpPr>
              <p:nvPr/>
            </p:nvSpPr>
            <p:spPr bwMode="auto">
              <a:xfrm>
                <a:off x="3744" y="3016"/>
                <a:ext cx="24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47" name="Line 24"/>
              <p:cNvSpPr>
                <a:spLocks noChangeShapeType="1"/>
              </p:cNvSpPr>
              <p:nvPr/>
            </p:nvSpPr>
            <p:spPr bwMode="auto">
              <a:xfrm>
                <a:off x="3984" y="3016"/>
                <a:ext cx="240" cy="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418" y="1568"/>
              <a:ext cx="48" cy="1729"/>
              <a:chOff x="1584" y="1384"/>
              <a:chExt cx="48" cy="1729"/>
            </a:xfrm>
          </p:grpSpPr>
          <p:sp>
            <p:nvSpPr>
              <p:cNvPr id="23913" name="Line 26"/>
              <p:cNvSpPr>
                <a:spLocks noChangeShapeType="1"/>
              </p:cNvSpPr>
              <p:nvPr/>
            </p:nvSpPr>
            <p:spPr bwMode="auto">
              <a:xfrm>
                <a:off x="1584" y="303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4" name="Line 27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5" name="Line 28"/>
              <p:cNvSpPr>
                <a:spLocks noChangeShapeType="1"/>
              </p:cNvSpPr>
              <p:nvPr/>
            </p:nvSpPr>
            <p:spPr bwMode="auto">
              <a:xfrm>
                <a:off x="1584" y="272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6" name="Line 29"/>
              <p:cNvSpPr>
                <a:spLocks noChangeShapeType="1"/>
              </p:cNvSpPr>
              <p:nvPr/>
            </p:nvSpPr>
            <p:spPr bwMode="auto">
              <a:xfrm>
                <a:off x="1584" y="256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7" name="Line 30"/>
              <p:cNvSpPr>
                <a:spLocks noChangeShapeType="1"/>
              </p:cNvSpPr>
              <p:nvPr/>
            </p:nvSpPr>
            <p:spPr bwMode="auto">
              <a:xfrm>
                <a:off x="1584" y="240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8" name="Line 31"/>
              <p:cNvSpPr>
                <a:spLocks noChangeShapeType="1"/>
              </p:cNvSpPr>
              <p:nvPr/>
            </p:nvSpPr>
            <p:spPr bwMode="auto">
              <a:xfrm>
                <a:off x="1584" y="224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9" name="Line 32"/>
              <p:cNvSpPr>
                <a:spLocks noChangeShapeType="1"/>
              </p:cNvSpPr>
              <p:nvPr/>
            </p:nvSpPr>
            <p:spPr bwMode="auto">
              <a:xfrm>
                <a:off x="1584" y="208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0" name="Line 33"/>
              <p:cNvSpPr>
                <a:spLocks noChangeShapeType="1"/>
              </p:cNvSpPr>
              <p:nvPr/>
            </p:nvSpPr>
            <p:spPr bwMode="auto">
              <a:xfrm>
                <a:off x="1584" y="193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1" name="Line 3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2" name="Line 35"/>
              <p:cNvSpPr>
                <a:spLocks noChangeShapeType="1"/>
              </p:cNvSpPr>
              <p:nvPr/>
            </p:nvSpPr>
            <p:spPr bwMode="auto">
              <a:xfrm>
                <a:off x="1584" y="161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3" name="Line 36"/>
              <p:cNvSpPr>
                <a:spLocks noChangeShapeType="1"/>
              </p:cNvSpPr>
              <p:nvPr/>
            </p:nvSpPr>
            <p:spPr bwMode="auto">
              <a:xfrm>
                <a:off x="1584" y="14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4" name="Line 37"/>
              <p:cNvSpPr>
                <a:spLocks noChangeShapeType="1"/>
              </p:cNvSpPr>
              <p:nvPr/>
            </p:nvSpPr>
            <p:spPr bwMode="auto">
              <a:xfrm>
                <a:off x="1584" y="311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5" name="Line 38"/>
              <p:cNvSpPr>
                <a:spLocks noChangeShapeType="1"/>
              </p:cNvSpPr>
              <p:nvPr/>
            </p:nvSpPr>
            <p:spPr bwMode="auto">
              <a:xfrm>
                <a:off x="1584" y="295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6" name="Line 39"/>
              <p:cNvSpPr>
                <a:spLocks noChangeShapeType="1"/>
              </p:cNvSpPr>
              <p:nvPr/>
            </p:nvSpPr>
            <p:spPr bwMode="auto">
              <a:xfrm>
                <a:off x="1584" y="280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7" name="Line 40"/>
              <p:cNvSpPr>
                <a:spLocks noChangeShapeType="1"/>
              </p:cNvSpPr>
              <p:nvPr/>
            </p:nvSpPr>
            <p:spPr bwMode="auto">
              <a:xfrm>
                <a:off x="1584" y="272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8" name="Line 41"/>
              <p:cNvSpPr>
                <a:spLocks noChangeShapeType="1"/>
              </p:cNvSpPr>
              <p:nvPr/>
            </p:nvSpPr>
            <p:spPr bwMode="auto">
              <a:xfrm>
                <a:off x="1584" y="264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29" name="Line 42"/>
              <p:cNvSpPr>
                <a:spLocks noChangeShapeType="1"/>
              </p:cNvSpPr>
              <p:nvPr/>
            </p:nvSpPr>
            <p:spPr bwMode="auto">
              <a:xfrm>
                <a:off x="1584" y="248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0" name="Line 43"/>
              <p:cNvSpPr>
                <a:spLocks noChangeShapeType="1"/>
              </p:cNvSpPr>
              <p:nvPr/>
            </p:nvSpPr>
            <p:spPr bwMode="auto">
              <a:xfrm>
                <a:off x="1584" y="232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1" name="Line 44"/>
              <p:cNvSpPr>
                <a:spLocks noChangeShapeType="1"/>
              </p:cNvSpPr>
              <p:nvPr/>
            </p:nvSpPr>
            <p:spPr bwMode="auto">
              <a:xfrm>
                <a:off x="1584" y="224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2" name="Line 45"/>
              <p:cNvSpPr>
                <a:spLocks noChangeShapeType="1"/>
              </p:cNvSpPr>
              <p:nvPr/>
            </p:nvSpPr>
            <p:spPr bwMode="auto">
              <a:xfrm>
                <a:off x="1584" y="216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3" name="Line 46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4" name="Line 47"/>
              <p:cNvSpPr>
                <a:spLocks noChangeShapeType="1"/>
              </p:cNvSpPr>
              <p:nvPr/>
            </p:nvSpPr>
            <p:spPr bwMode="auto">
              <a:xfrm>
                <a:off x="1584" y="185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5" name="Line 48"/>
              <p:cNvSpPr>
                <a:spLocks noChangeShapeType="1"/>
              </p:cNvSpPr>
              <p:nvPr/>
            </p:nvSpPr>
            <p:spPr bwMode="auto">
              <a:xfrm>
                <a:off x="1584" y="169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6" name="Line 49"/>
              <p:cNvSpPr>
                <a:spLocks noChangeShapeType="1"/>
              </p:cNvSpPr>
              <p:nvPr/>
            </p:nvSpPr>
            <p:spPr bwMode="auto">
              <a:xfrm>
                <a:off x="1584" y="154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37" name="Line 50"/>
              <p:cNvSpPr>
                <a:spLocks noChangeShapeType="1"/>
              </p:cNvSpPr>
              <p:nvPr/>
            </p:nvSpPr>
            <p:spPr bwMode="auto">
              <a:xfrm>
                <a:off x="1584" y="138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570" name="Line 51"/>
            <p:cNvSpPr>
              <a:spLocks noChangeShapeType="1"/>
            </p:cNvSpPr>
            <p:nvPr/>
          </p:nvSpPr>
          <p:spPr bwMode="auto">
            <a:xfrm flipH="1">
              <a:off x="5250" y="32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1" name="Line 52"/>
            <p:cNvSpPr>
              <a:spLocks noChangeShapeType="1"/>
            </p:cNvSpPr>
            <p:nvPr/>
          </p:nvSpPr>
          <p:spPr bwMode="auto">
            <a:xfrm flipH="1">
              <a:off x="5250" y="3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2" name="Line 53"/>
            <p:cNvSpPr>
              <a:spLocks noChangeShapeType="1"/>
            </p:cNvSpPr>
            <p:nvPr/>
          </p:nvSpPr>
          <p:spPr bwMode="auto">
            <a:xfrm flipH="1">
              <a:off x="5250" y="29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3" name="Line 54"/>
            <p:cNvSpPr>
              <a:spLocks noChangeShapeType="1"/>
            </p:cNvSpPr>
            <p:nvPr/>
          </p:nvSpPr>
          <p:spPr bwMode="auto">
            <a:xfrm flipH="1">
              <a:off x="5250" y="27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4" name="Line 55"/>
            <p:cNvSpPr>
              <a:spLocks noChangeShapeType="1"/>
            </p:cNvSpPr>
            <p:nvPr/>
          </p:nvSpPr>
          <p:spPr bwMode="auto">
            <a:xfrm flipH="1">
              <a:off x="5250" y="259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5" name="Line 56"/>
            <p:cNvSpPr>
              <a:spLocks noChangeShapeType="1"/>
            </p:cNvSpPr>
            <p:nvPr/>
          </p:nvSpPr>
          <p:spPr bwMode="auto">
            <a:xfrm flipH="1">
              <a:off x="5250" y="24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6" name="Line 57"/>
            <p:cNvSpPr>
              <a:spLocks noChangeShapeType="1"/>
            </p:cNvSpPr>
            <p:nvPr/>
          </p:nvSpPr>
          <p:spPr bwMode="auto">
            <a:xfrm flipH="1">
              <a:off x="5274" y="32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7" name="Line 58"/>
            <p:cNvSpPr>
              <a:spLocks noChangeShapeType="1"/>
            </p:cNvSpPr>
            <p:nvPr/>
          </p:nvSpPr>
          <p:spPr bwMode="auto">
            <a:xfrm flipH="1">
              <a:off x="5274" y="31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8" name="Line 59"/>
            <p:cNvSpPr>
              <a:spLocks noChangeShapeType="1"/>
            </p:cNvSpPr>
            <p:nvPr/>
          </p:nvSpPr>
          <p:spPr bwMode="auto">
            <a:xfrm flipH="1">
              <a:off x="5274" y="2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79" name="Line 60"/>
            <p:cNvSpPr>
              <a:spLocks noChangeShapeType="1"/>
            </p:cNvSpPr>
            <p:nvPr/>
          </p:nvSpPr>
          <p:spPr bwMode="auto">
            <a:xfrm flipH="1">
              <a:off x="5274" y="29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0" name="Line 61"/>
            <p:cNvSpPr>
              <a:spLocks noChangeShapeType="1"/>
            </p:cNvSpPr>
            <p:nvPr/>
          </p:nvSpPr>
          <p:spPr bwMode="auto">
            <a:xfrm flipH="1">
              <a:off x="5274" y="28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1" name="Line 62"/>
            <p:cNvSpPr>
              <a:spLocks noChangeShapeType="1"/>
            </p:cNvSpPr>
            <p:nvPr/>
          </p:nvSpPr>
          <p:spPr bwMode="auto">
            <a:xfrm flipH="1">
              <a:off x="5274" y="26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2" name="Line 63"/>
            <p:cNvSpPr>
              <a:spLocks noChangeShapeType="1"/>
            </p:cNvSpPr>
            <p:nvPr/>
          </p:nvSpPr>
          <p:spPr bwMode="auto">
            <a:xfrm flipH="1">
              <a:off x="5274" y="25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3" name="Line 64"/>
            <p:cNvSpPr>
              <a:spLocks noChangeShapeType="1"/>
            </p:cNvSpPr>
            <p:nvPr/>
          </p:nvSpPr>
          <p:spPr bwMode="auto">
            <a:xfrm flipH="1">
              <a:off x="5274" y="24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2418" y="3248"/>
              <a:ext cx="2881" cy="48"/>
              <a:chOff x="1584" y="3064"/>
              <a:chExt cx="2881" cy="48"/>
            </a:xfrm>
          </p:grpSpPr>
          <p:sp>
            <p:nvSpPr>
              <p:cNvPr id="23900" name="Line 66"/>
              <p:cNvSpPr>
                <a:spLocks noChangeShapeType="1"/>
              </p:cNvSpPr>
              <p:nvPr/>
            </p:nvSpPr>
            <p:spPr bwMode="auto">
              <a:xfrm flipV="1">
                <a:off x="15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1" name="Line 67"/>
              <p:cNvSpPr>
                <a:spLocks noChangeShapeType="1"/>
              </p:cNvSpPr>
              <p:nvPr/>
            </p:nvSpPr>
            <p:spPr bwMode="auto">
              <a:xfrm flipV="1">
                <a:off x="18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2" name="Line 68"/>
              <p:cNvSpPr>
                <a:spLocks noChangeShapeType="1"/>
              </p:cNvSpPr>
              <p:nvPr/>
            </p:nvSpPr>
            <p:spPr bwMode="auto">
              <a:xfrm flipV="1">
                <a:off x="20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3" name="Line 69"/>
              <p:cNvSpPr>
                <a:spLocks noChangeShapeType="1"/>
              </p:cNvSpPr>
              <p:nvPr/>
            </p:nvSpPr>
            <p:spPr bwMode="auto">
              <a:xfrm flipV="1">
                <a:off x="230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4" name="Line 70"/>
              <p:cNvSpPr>
                <a:spLocks noChangeShapeType="1"/>
              </p:cNvSpPr>
              <p:nvPr/>
            </p:nvSpPr>
            <p:spPr bwMode="auto">
              <a:xfrm flipV="1">
                <a:off x="254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5" name="Line 71"/>
              <p:cNvSpPr>
                <a:spLocks noChangeShapeType="1"/>
              </p:cNvSpPr>
              <p:nvPr/>
            </p:nvSpPr>
            <p:spPr bwMode="auto">
              <a:xfrm flipV="1">
                <a:off x="27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6" name="Line 72"/>
              <p:cNvSpPr>
                <a:spLocks noChangeShapeType="1"/>
              </p:cNvSpPr>
              <p:nvPr/>
            </p:nvSpPr>
            <p:spPr bwMode="auto">
              <a:xfrm flipV="1">
                <a:off x="30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7" name="Line 73"/>
              <p:cNvSpPr>
                <a:spLocks noChangeShapeType="1"/>
              </p:cNvSpPr>
              <p:nvPr/>
            </p:nvSpPr>
            <p:spPr bwMode="auto">
              <a:xfrm flipV="1">
                <a:off x="32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8" name="Line 74"/>
              <p:cNvSpPr>
                <a:spLocks noChangeShapeType="1"/>
              </p:cNvSpPr>
              <p:nvPr/>
            </p:nvSpPr>
            <p:spPr bwMode="auto">
              <a:xfrm flipV="1">
                <a:off x="350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09" name="Line 75"/>
              <p:cNvSpPr>
                <a:spLocks noChangeShapeType="1"/>
              </p:cNvSpPr>
              <p:nvPr/>
            </p:nvSpPr>
            <p:spPr bwMode="auto">
              <a:xfrm flipV="1">
                <a:off x="374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0" name="Line 76"/>
              <p:cNvSpPr>
                <a:spLocks noChangeShapeType="1"/>
              </p:cNvSpPr>
              <p:nvPr/>
            </p:nvSpPr>
            <p:spPr bwMode="auto">
              <a:xfrm flipV="1">
                <a:off x="39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1" name="Line 77"/>
              <p:cNvSpPr>
                <a:spLocks noChangeShapeType="1"/>
              </p:cNvSpPr>
              <p:nvPr/>
            </p:nvSpPr>
            <p:spPr bwMode="auto">
              <a:xfrm flipV="1">
                <a:off x="42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12" name="Line 78"/>
              <p:cNvSpPr>
                <a:spLocks noChangeShapeType="1"/>
              </p:cNvSpPr>
              <p:nvPr/>
            </p:nvSpPr>
            <p:spPr bwMode="auto">
              <a:xfrm flipV="1">
                <a:off x="44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585" name="Line 79"/>
            <p:cNvSpPr>
              <a:spLocks noChangeShapeType="1"/>
            </p:cNvSpPr>
            <p:nvPr/>
          </p:nvSpPr>
          <p:spPr bwMode="auto">
            <a:xfrm>
              <a:off x="241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6" name="Line 80"/>
            <p:cNvSpPr>
              <a:spLocks noChangeShapeType="1"/>
            </p:cNvSpPr>
            <p:nvPr/>
          </p:nvSpPr>
          <p:spPr bwMode="auto">
            <a:xfrm>
              <a:off x="265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7" name="Line 81"/>
            <p:cNvSpPr>
              <a:spLocks noChangeShapeType="1"/>
            </p:cNvSpPr>
            <p:nvPr/>
          </p:nvSpPr>
          <p:spPr bwMode="auto">
            <a:xfrm>
              <a:off x="289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8" name="Line 82"/>
            <p:cNvSpPr>
              <a:spLocks noChangeShapeType="1"/>
            </p:cNvSpPr>
            <p:nvPr/>
          </p:nvSpPr>
          <p:spPr bwMode="auto">
            <a:xfrm>
              <a:off x="313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89" name="Line 83"/>
            <p:cNvSpPr>
              <a:spLocks noChangeShapeType="1"/>
            </p:cNvSpPr>
            <p:nvPr/>
          </p:nvSpPr>
          <p:spPr bwMode="auto">
            <a:xfrm>
              <a:off x="337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0" name="Line 84"/>
            <p:cNvSpPr>
              <a:spLocks noChangeShapeType="1"/>
            </p:cNvSpPr>
            <p:nvPr/>
          </p:nvSpPr>
          <p:spPr bwMode="auto">
            <a:xfrm>
              <a:off x="3618" y="1568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1" name="Line 85"/>
            <p:cNvSpPr>
              <a:spLocks noChangeShapeType="1"/>
            </p:cNvSpPr>
            <p:nvPr/>
          </p:nvSpPr>
          <p:spPr bwMode="auto">
            <a:xfrm flipV="1">
              <a:off x="2418" y="1568"/>
              <a:ext cx="1" cy="1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2" name="Line 86"/>
            <p:cNvSpPr>
              <a:spLocks noChangeShapeType="1"/>
            </p:cNvSpPr>
            <p:nvPr/>
          </p:nvSpPr>
          <p:spPr bwMode="auto">
            <a:xfrm flipV="1">
              <a:off x="5298" y="1568"/>
              <a:ext cx="1" cy="1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3" name="Line 87"/>
            <p:cNvSpPr>
              <a:spLocks noChangeShapeType="1"/>
            </p:cNvSpPr>
            <p:nvPr/>
          </p:nvSpPr>
          <p:spPr bwMode="auto">
            <a:xfrm>
              <a:off x="2418" y="3296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4" name="Line 88"/>
            <p:cNvSpPr>
              <a:spLocks noChangeShapeType="1"/>
            </p:cNvSpPr>
            <p:nvPr/>
          </p:nvSpPr>
          <p:spPr bwMode="auto">
            <a:xfrm>
              <a:off x="2418" y="1568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5" name="Freeform 89"/>
            <p:cNvSpPr>
              <a:spLocks/>
            </p:cNvSpPr>
            <p:nvPr/>
          </p:nvSpPr>
          <p:spPr bwMode="auto">
            <a:xfrm>
              <a:off x="2610" y="224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6" name="Freeform 90"/>
            <p:cNvSpPr>
              <a:spLocks/>
            </p:cNvSpPr>
            <p:nvPr/>
          </p:nvSpPr>
          <p:spPr bwMode="auto">
            <a:xfrm>
              <a:off x="2850" y="208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7" name="Freeform 91"/>
            <p:cNvSpPr>
              <a:spLocks/>
            </p:cNvSpPr>
            <p:nvPr/>
          </p:nvSpPr>
          <p:spPr bwMode="auto">
            <a:xfrm>
              <a:off x="3090" y="208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8" name="Freeform 92"/>
            <p:cNvSpPr>
              <a:spLocks/>
            </p:cNvSpPr>
            <p:nvPr/>
          </p:nvSpPr>
          <p:spPr bwMode="auto">
            <a:xfrm>
              <a:off x="3330" y="212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599" name="Freeform 93"/>
            <p:cNvSpPr>
              <a:spLocks/>
            </p:cNvSpPr>
            <p:nvPr/>
          </p:nvSpPr>
          <p:spPr bwMode="auto">
            <a:xfrm>
              <a:off x="3570" y="220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0" name="Freeform 94"/>
            <p:cNvSpPr>
              <a:spLocks/>
            </p:cNvSpPr>
            <p:nvPr/>
          </p:nvSpPr>
          <p:spPr bwMode="auto">
            <a:xfrm>
              <a:off x="3810" y="247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1" name="Freeform 95"/>
            <p:cNvSpPr>
              <a:spLocks/>
            </p:cNvSpPr>
            <p:nvPr/>
          </p:nvSpPr>
          <p:spPr bwMode="auto">
            <a:xfrm>
              <a:off x="4050" y="268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2" name="Freeform 96"/>
            <p:cNvSpPr>
              <a:spLocks/>
            </p:cNvSpPr>
            <p:nvPr/>
          </p:nvSpPr>
          <p:spPr bwMode="auto">
            <a:xfrm>
              <a:off x="4290" y="276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3" name="Freeform 97"/>
            <p:cNvSpPr>
              <a:spLocks/>
            </p:cNvSpPr>
            <p:nvPr/>
          </p:nvSpPr>
          <p:spPr bwMode="auto">
            <a:xfrm>
              <a:off x="4530" y="277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4" name="Freeform 98"/>
            <p:cNvSpPr>
              <a:spLocks/>
            </p:cNvSpPr>
            <p:nvPr/>
          </p:nvSpPr>
          <p:spPr bwMode="auto">
            <a:xfrm>
              <a:off x="4770" y="283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5" name="Freeform 99"/>
            <p:cNvSpPr>
              <a:spLocks/>
            </p:cNvSpPr>
            <p:nvPr/>
          </p:nvSpPr>
          <p:spPr bwMode="auto">
            <a:xfrm>
              <a:off x="5010" y="288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6" name="Freeform 100"/>
            <p:cNvSpPr>
              <a:spLocks/>
            </p:cNvSpPr>
            <p:nvPr/>
          </p:nvSpPr>
          <p:spPr bwMode="auto">
            <a:xfrm>
              <a:off x="2610" y="172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7" name="Freeform 101"/>
            <p:cNvSpPr>
              <a:spLocks/>
            </p:cNvSpPr>
            <p:nvPr/>
          </p:nvSpPr>
          <p:spPr bwMode="auto">
            <a:xfrm>
              <a:off x="2850" y="285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8" name="Freeform 102"/>
            <p:cNvSpPr>
              <a:spLocks/>
            </p:cNvSpPr>
            <p:nvPr/>
          </p:nvSpPr>
          <p:spPr bwMode="auto">
            <a:xfrm>
              <a:off x="3090" y="300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09" name="Freeform 103"/>
            <p:cNvSpPr>
              <a:spLocks/>
            </p:cNvSpPr>
            <p:nvPr/>
          </p:nvSpPr>
          <p:spPr bwMode="auto">
            <a:xfrm>
              <a:off x="3330" y="306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0" name="Freeform 104"/>
            <p:cNvSpPr>
              <a:spLocks/>
            </p:cNvSpPr>
            <p:nvPr/>
          </p:nvSpPr>
          <p:spPr bwMode="auto">
            <a:xfrm>
              <a:off x="3570" y="308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1" name="Freeform 105"/>
            <p:cNvSpPr>
              <a:spLocks/>
            </p:cNvSpPr>
            <p:nvPr/>
          </p:nvSpPr>
          <p:spPr bwMode="auto">
            <a:xfrm>
              <a:off x="3810" y="311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2" name="Freeform 106"/>
            <p:cNvSpPr>
              <a:spLocks/>
            </p:cNvSpPr>
            <p:nvPr/>
          </p:nvSpPr>
          <p:spPr bwMode="auto">
            <a:xfrm>
              <a:off x="4050" y="312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3" name="Freeform 107"/>
            <p:cNvSpPr>
              <a:spLocks/>
            </p:cNvSpPr>
            <p:nvPr/>
          </p:nvSpPr>
          <p:spPr bwMode="auto">
            <a:xfrm>
              <a:off x="4290" y="315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4" name="Freeform 108"/>
            <p:cNvSpPr>
              <a:spLocks/>
            </p:cNvSpPr>
            <p:nvPr/>
          </p:nvSpPr>
          <p:spPr bwMode="auto">
            <a:xfrm>
              <a:off x="4530" y="316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5" name="Freeform 109"/>
            <p:cNvSpPr>
              <a:spLocks/>
            </p:cNvSpPr>
            <p:nvPr/>
          </p:nvSpPr>
          <p:spPr bwMode="auto">
            <a:xfrm>
              <a:off x="4770" y="316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6" name="Freeform 110"/>
            <p:cNvSpPr>
              <a:spLocks/>
            </p:cNvSpPr>
            <p:nvPr/>
          </p:nvSpPr>
          <p:spPr bwMode="auto">
            <a:xfrm>
              <a:off x="5010" y="316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17" name="Rectangle 111"/>
            <p:cNvSpPr>
              <a:spLocks noChangeArrowheads="1"/>
            </p:cNvSpPr>
            <p:nvPr/>
          </p:nvSpPr>
          <p:spPr bwMode="auto">
            <a:xfrm>
              <a:off x="2278" y="314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18" name="Rectangle 112"/>
            <p:cNvSpPr>
              <a:spLocks noChangeArrowheads="1"/>
            </p:cNvSpPr>
            <p:nvPr/>
          </p:nvSpPr>
          <p:spPr bwMode="auto">
            <a:xfrm>
              <a:off x="2198" y="281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0.2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19" name="Rectangle 113"/>
            <p:cNvSpPr>
              <a:spLocks noChangeArrowheads="1"/>
            </p:cNvSpPr>
            <p:nvPr/>
          </p:nvSpPr>
          <p:spPr bwMode="auto">
            <a:xfrm>
              <a:off x="2198" y="250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0.4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20" name="Rectangle 114"/>
            <p:cNvSpPr>
              <a:spLocks noChangeArrowheads="1"/>
            </p:cNvSpPr>
            <p:nvPr/>
          </p:nvSpPr>
          <p:spPr bwMode="auto">
            <a:xfrm>
              <a:off x="2198" y="219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0.6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21" name="Rectangle 115"/>
            <p:cNvSpPr>
              <a:spLocks noChangeArrowheads="1"/>
            </p:cNvSpPr>
            <p:nvPr/>
          </p:nvSpPr>
          <p:spPr bwMode="auto">
            <a:xfrm>
              <a:off x="2198" y="187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0.8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22" name="Rectangle 116"/>
            <p:cNvSpPr>
              <a:spLocks noChangeArrowheads="1"/>
            </p:cNvSpPr>
            <p:nvPr/>
          </p:nvSpPr>
          <p:spPr bwMode="auto">
            <a:xfrm>
              <a:off x="2194" y="157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1.0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23" name="Text Box 117"/>
            <p:cNvSpPr txBox="1">
              <a:spLocks noChangeArrowheads="1"/>
            </p:cNvSpPr>
            <p:nvPr/>
          </p:nvSpPr>
          <p:spPr bwMode="auto">
            <a:xfrm rot="-5400000">
              <a:off x="1617" y="1516"/>
              <a:ext cx="7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Symbol" pitchFamily="18" charset="2"/>
                </a:rPr>
                <a:t>a</a:t>
              </a:r>
              <a:r>
                <a:rPr kumimoji="0" lang="pl-PL" sz="2400" b="1" baseline="-25000">
                  <a:latin typeface="Times New Roman" pitchFamily="18" charset="0"/>
                </a:rPr>
                <a:t>C  </a:t>
              </a:r>
              <a:r>
                <a:rPr kumimoji="0" lang="pl-PL" sz="2400" b="1">
                  <a:latin typeface="Times New Roman" pitchFamily="18" charset="0"/>
                </a:rPr>
                <a:t>[%]</a:t>
              </a:r>
              <a:endParaRPr kumimoji="0" lang="pl-PL" sz="2400" b="1" baseline="-25000">
                <a:latin typeface="Times New Roman" pitchFamily="18" charset="0"/>
              </a:endParaRPr>
            </a:p>
          </p:txBody>
        </p:sp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2516" y="3274"/>
              <a:ext cx="2682" cy="259"/>
              <a:chOff x="1682" y="3408"/>
              <a:chExt cx="2682" cy="259"/>
            </a:xfrm>
          </p:grpSpPr>
          <p:sp>
            <p:nvSpPr>
              <p:cNvPr id="23894" name="Text Box 119"/>
              <p:cNvSpPr txBox="1">
                <a:spLocks noChangeArrowheads="1"/>
              </p:cNvSpPr>
              <p:nvPr/>
            </p:nvSpPr>
            <p:spPr bwMode="auto">
              <a:xfrm>
                <a:off x="1682" y="3411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23895" name="Text Box 120"/>
              <p:cNvSpPr txBox="1">
                <a:spLocks noChangeArrowheads="1"/>
              </p:cNvSpPr>
              <p:nvPr/>
            </p:nvSpPr>
            <p:spPr bwMode="auto">
              <a:xfrm>
                <a:off x="2162" y="3417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44</a:t>
                </a:r>
              </a:p>
            </p:txBody>
          </p:sp>
          <p:sp>
            <p:nvSpPr>
              <p:cNvPr id="23896" name="Text Box 121"/>
              <p:cNvSpPr txBox="1">
                <a:spLocks noChangeArrowheads="1"/>
              </p:cNvSpPr>
              <p:nvPr/>
            </p:nvSpPr>
            <p:spPr bwMode="auto">
              <a:xfrm>
                <a:off x="2648" y="3411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48</a:t>
                </a:r>
              </a:p>
            </p:txBody>
          </p:sp>
          <p:sp>
            <p:nvSpPr>
              <p:cNvPr id="23897" name="Text Box 122"/>
              <p:cNvSpPr txBox="1">
                <a:spLocks noChangeArrowheads="1"/>
              </p:cNvSpPr>
              <p:nvPr/>
            </p:nvSpPr>
            <p:spPr bwMode="auto">
              <a:xfrm>
                <a:off x="3128" y="3417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52</a:t>
                </a:r>
              </a:p>
            </p:txBody>
          </p:sp>
          <p:sp>
            <p:nvSpPr>
              <p:cNvPr id="23898" name="Text Box 123"/>
              <p:cNvSpPr txBox="1">
                <a:spLocks noChangeArrowheads="1"/>
              </p:cNvSpPr>
              <p:nvPr/>
            </p:nvSpPr>
            <p:spPr bwMode="auto">
              <a:xfrm>
                <a:off x="3611" y="3408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56</a:t>
                </a:r>
              </a:p>
            </p:txBody>
          </p:sp>
          <p:sp>
            <p:nvSpPr>
              <p:cNvPr id="23899" name="Text Box 124"/>
              <p:cNvSpPr txBox="1">
                <a:spLocks noChangeArrowheads="1"/>
              </p:cNvSpPr>
              <p:nvPr/>
            </p:nvSpPr>
            <p:spPr bwMode="auto">
              <a:xfrm>
                <a:off x="4088" y="3417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60</a:t>
                </a:r>
              </a:p>
            </p:txBody>
          </p:sp>
        </p:grpSp>
        <p:sp>
          <p:nvSpPr>
            <p:cNvPr id="23625" name="Text Box 125"/>
            <p:cNvSpPr txBox="1">
              <a:spLocks noChangeArrowheads="1"/>
            </p:cNvSpPr>
            <p:nvPr/>
          </p:nvSpPr>
          <p:spPr bwMode="auto">
            <a:xfrm>
              <a:off x="3230" y="3439"/>
              <a:ext cx="1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Mass number A</a:t>
              </a:r>
            </a:p>
          </p:txBody>
        </p:sp>
        <p:grpSp>
          <p:nvGrpSpPr>
            <p:cNvPr id="8" name="Group 126"/>
            <p:cNvGrpSpPr>
              <a:grpSpLocks noChangeAspect="1"/>
            </p:cNvGrpSpPr>
            <p:nvPr/>
          </p:nvGrpSpPr>
          <p:grpSpPr bwMode="auto">
            <a:xfrm>
              <a:off x="3874" y="1586"/>
              <a:ext cx="1403" cy="702"/>
              <a:chOff x="2380" y="256"/>
              <a:chExt cx="1729" cy="865"/>
            </a:xfrm>
          </p:grpSpPr>
          <p:grpSp>
            <p:nvGrpSpPr>
              <p:cNvPr id="9" name="Group 127"/>
              <p:cNvGrpSpPr>
                <a:grpSpLocks noChangeAspect="1"/>
              </p:cNvGrpSpPr>
              <p:nvPr/>
            </p:nvGrpSpPr>
            <p:grpSpPr bwMode="auto">
              <a:xfrm>
                <a:off x="2668" y="696"/>
                <a:ext cx="1296" cy="272"/>
                <a:chOff x="2668" y="696"/>
                <a:chExt cx="1296" cy="272"/>
              </a:xfrm>
            </p:grpSpPr>
            <p:sp>
              <p:nvSpPr>
                <p:cNvPr id="23885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68" y="696"/>
                  <a:ext cx="144" cy="8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6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2812" y="696"/>
                  <a:ext cx="144" cy="1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7" name="Line 130"/>
                <p:cNvSpPr>
                  <a:spLocks noChangeAspect="1" noChangeShapeType="1"/>
                </p:cNvSpPr>
                <p:nvPr/>
              </p:nvSpPr>
              <p:spPr bwMode="auto">
                <a:xfrm>
                  <a:off x="2956" y="696"/>
                  <a:ext cx="144" cy="1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8" name="Line 131"/>
                <p:cNvSpPr>
                  <a:spLocks noChangeAspect="1" noChangeShapeType="1"/>
                </p:cNvSpPr>
                <p:nvPr/>
              </p:nvSpPr>
              <p:spPr bwMode="auto">
                <a:xfrm>
                  <a:off x="3100" y="696"/>
                  <a:ext cx="144" cy="48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9" name="Line 132"/>
                <p:cNvSpPr>
                  <a:spLocks noChangeAspect="1" noChangeShapeType="1"/>
                </p:cNvSpPr>
                <p:nvPr/>
              </p:nvSpPr>
              <p:spPr bwMode="auto">
                <a:xfrm>
                  <a:off x="3244" y="744"/>
                  <a:ext cx="144" cy="48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90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3388" y="792"/>
                  <a:ext cx="144" cy="112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91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3532" y="904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92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3676" y="928"/>
                  <a:ext cx="144" cy="16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93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3820" y="944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" name="Group 137"/>
              <p:cNvGrpSpPr>
                <a:grpSpLocks noChangeAspect="1"/>
              </p:cNvGrpSpPr>
              <p:nvPr/>
            </p:nvGrpSpPr>
            <p:grpSpPr bwMode="auto">
              <a:xfrm>
                <a:off x="2524" y="312"/>
                <a:ext cx="1440" cy="560"/>
                <a:chOff x="2524" y="312"/>
                <a:chExt cx="1440" cy="560"/>
              </a:xfrm>
            </p:grpSpPr>
            <p:sp>
              <p:nvSpPr>
                <p:cNvPr id="23875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2524" y="312"/>
                  <a:ext cx="144" cy="18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6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2668" y="496"/>
                  <a:ext cx="144" cy="72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7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2812" y="568"/>
                  <a:ext cx="144" cy="48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8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2956" y="616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9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3100" y="640"/>
                  <a:ext cx="144" cy="40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0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3244" y="680"/>
                  <a:ext cx="144" cy="40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1" name="Line 144"/>
                <p:cNvSpPr>
                  <a:spLocks noChangeAspect="1" noChangeShapeType="1"/>
                </p:cNvSpPr>
                <p:nvPr/>
              </p:nvSpPr>
              <p:spPr bwMode="auto">
                <a:xfrm>
                  <a:off x="3388" y="720"/>
                  <a:ext cx="144" cy="80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2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3532" y="800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3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3676" y="824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84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3820" y="848"/>
                  <a:ext cx="144" cy="24"/>
                </a:xfrm>
                <a:prstGeom prst="line">
                  <a:avLst/>
                </a:prstGeom>
                <a:noFill/>
                <a:ln w="31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148"/>
              <p:cNvGrpSpPr>
                <a:grpSpLocks noChangeAspect="1"/>
              </p:cNvGrpSpPr>
              <p:nvPr/>
            </p:nvGrpSpPr>
            <p:grpSpPr bwMode="auto">
              <a:xfrm>
                <a:off x="2380" y="304"/>
                <a:ext cx="48" cy="817"/>
                <a:chOff x="2380" y="304"/>
                <a:chExt cx="48" cy="817"/>
              </a:xfrm>
            </p:grpSpPr>
            <p:sp>
              <p:nvSpPr>
                <p:cNvPr id="23847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112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8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84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9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57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0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1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1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2" name="Line 154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9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3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9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4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9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5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9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6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8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7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8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8" name="Line 160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8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59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7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0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7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1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6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2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6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3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6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4" name="Line 166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6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5" name="Line 167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6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6" name="Line 168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5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7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4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8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4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69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4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0" name="Line 172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1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2" name="Line 174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3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74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3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177"/>
              <p:cNvGrpSpPr>
                <a:grpSpLocks noChangeAspect="1"/>
              </p:cNvGrpSpPr>
              <p:nvPr/>
            </p:nvGrpSpPr>
            <p:grpSpPr bwMode="auto">
              <a:xfrm>
                <a:off x="4060" y="304"/>
                <a:ext cx="48" cy="817"/>
                <a:chOff x="4060" y="304"/>
                <a:chExt cx="48" cy="817"/>
              </a:xfrm>
            </p:grpSpPr>
            <p:sp>
              <p:nvSpPr>
                <p:cNvPr id="23819" name="Line 1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0" y="112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0" name="Line 1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0" y="84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1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0" y="57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2" name="Line 1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60" y="3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3" name="Line 1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1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4" name="Line 1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9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5" name="Line 1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9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6" name="Line 1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9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7" name="Line 1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9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8" name="Line 1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8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29" name="Line 1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8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0" name="Line 1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8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1" name="Line 1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7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2" name="Line 1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7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3" name="Line 1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6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4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6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5" name="Line 1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6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6" name="Line 1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6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7" name="Line 1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6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8" name="Line 1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5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39" name="Line 1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4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0" name="Line 1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4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1" name="Line 20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4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2" name="Line 2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3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3" name="Line 2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3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4" name="Line 2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3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5" name="Line 20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3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46" name="Line 2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84" y="3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3" name="Group 206"/>
              <p:cNvGrpSpPr>
                <a:grpSpLocks noChangeAspect="1"/>
              </p:cNvGrpSpPr>
              <p:nvPr/>
            </p:nvGrpSpPr>
            <p:grpSpPr bwMode="auto">
              <a:xfrm>
                <a:off x="2380" y="1072"/>
                <a:ext cx="1729" cy="48"/>
                <a:chOff x="2380" y="1072"/>
                <a:chExt cx="1729" cy="48"/>
              </a:xfrm>
            </p:grpSpPr>
            <p:sp>
              <p:nvSpPr>
                <p:cNvPr id="23806" name="Line 2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80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7" name="Line 2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24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8" name="Line 2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68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9" name="Line 2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12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0" name="Line 2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56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1" name="Line 2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00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2" name="Line 2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44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3" name="Line 2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88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4" name="Line 2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32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5" name="Line 2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76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6" name="Line 2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20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7" name="Line 2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64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18" name="Line 2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08" y="1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220"/>
              <p:cNvGrpSpPr>
                <a:grpSpLocks noChangeAspect="1"/>
              </p:cNvGrpSpPr>
              <p:nvPr/>
            </p:nvGrpSpPr>
            <p:grpSpPr bwMode="auto">
              <a:xfrm>
                <a:off x="2380" y="256"/>
                <a:ext cx="1729" cy="48"/>
                <a:chOff x="2380" y="256"/>
                <a:chExt cx="1729" cy="48"/>
              </a:xfrm>
            </p:grpSpPr>
            <p:sp>
              <p:nvSpPr>
                <p:cNvPr id="23793" name="Line 221"/>
                <p:cNvSpPr>
                  <a:spLocks noChangeAspect="1" noChangeShapeType="1"/>
                </p:cNvSpPr>
                <p:nvPr/>
              </p:nvSpPr>
              <p:spPr bwMode="auto">
                <a:xfrm>
                  <a:off x="2380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4" name="Line 222"/>
                <p:cNvSpPr>
                  <a:spLocks noChangeAspect="1" noChangeShapeType="1"/>
                </p:cNvSpPr>
                <p:nvPr/>
              </p:nvSpPr>
              <p:spPr bwMode="auto">
                <a:xfrm>
                  <a:off x="2524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5" name="Line 223"/>
                <p:cNvSpPr>
                  <a:spLocks noChangeAspect="1" noChangeShapeType="1"/>
                </p:cNvSpPr>
                <p:nvPr/>
              </p:nvSpPr>
              <p:spPr bwMode="auto">
                <a:xfrm>
                  <a:off x="2668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6" name="Line 224"/>
                <p:cNvSpPr>
                  <a:spLocks noChangeAspect="1" noChangeShapeType="1"/>
                </p:cNvSpPr>
                <p:nvPr/>
              </p:nvSpPr>
              <p:spPr bwMode="auto">
                <a:xfrm>
                  <a:off x="2812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7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2956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8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3100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799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3244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0" name="Line 228"/>
                <p:cNvSpPr>
                  <a:spLocks noChangeAspect="1" noChangeShapeType="1"/>
                </p:cNvSpPr>
                <p:nvPr/>
              </p:nvSpPr>
              <p:spPr bwMode="auto">
                <a:xfrm>
                  <a:off x="3388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1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3532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2" name="Line 230"/>
                <p:cNvSpPr>
                  <a:spLocks noChangeAspect="1" noChangeShapeType="1"/>
                </p:cNvSpPr>
                <p:nvPr/>
              </p:nvSpPr>
              <p:spPr bwMode="auto">
                <a:xfrm>
                  <a:off x="3676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3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3820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4" name="Line 232"/>
                <p:cNvSpPr>
                  <a:spLocks noChangeAspect="1" noChangeShapeType="1"/>
                </p:cNvSpPr>
                <p:nvPr/>
              </p:nvSpPr>
              <p:spPr bwMode="auto">
                <a:xfrm>
                  <a:off x="3964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805" name="Line 233"/>
                <p:cNvSpPr>
                  <a:spLocks noChangeAspect="1" noChangeShapeType="1"/>
                </p:cNvSpPr>
                <p:nvPr/>
              </p:nvSpPr>
              <p:spPr bwMode="auto">
                <a:xfrm>
                  <a:off x="4108" y="25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3768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2380" y="256"/>
                <a:ext cx="1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69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4108" y="256"/>
                <a:ext cx="1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0" name="Line 236"/>
              <p:cNvSpPr>
                <a:spLocks noChangeAspect="1" noChangeShapeType="1"/>
              </p:cNvSpPr>
              <p:nvPr/>
            </p:nvSpPr>
            <p:spPr bwMode="auto">
              <a:xfrm>
                <a:off x="2380" y="1120"/>
                <a:ext cx="17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1" name="Line 237"/>
              <p:cNvSpPr>
                <a:spLocks noChangeAspect="1" noChangeShapeType="1"/>
              </p:cNvSpPr>
              <p:nvPr/>
            </p:nvSpPr>
            <p:spPr bwMode="auto">
              <a:xfrm>
                <a:off x="2380" y="256"/>
                <a:ext cx="172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2" name="Freeform 238"/>
              <p:cNvSpPr>
                <a:spLocks noChangeAspect="1"/>
              </p:cNvSpPr>
              <p:nvPr/>
            </p:nvSpPr>
            <p:spPr bwMode="auto">
              <a:xfrm>
                <a:off x="2628" y="672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3" name="Freeform 239"/>
              <p:cNvSpPr>
                <a:spLocks noChangeAspect="1"/>
              </p:cNvSpPr>
              <p:nvPr/>
            </p:nvSpPr>
            <p:spPr bwMode="auto">
              <a:xfrm>
                <a:off x="2772" y="664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4" name="Freeform 240"/>
              <p:cNvSpPr>
                <a:spLocks noChangeAspect="1"/>
              </p:cNvSpPr>
              <p:nvPr/>
            </p:nvSpPr>
            <p:spPr bwMode="auto">
              <a:xfrm>
                <a:off x="2916" y="664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5" name="Freeform 241"/>
              <p:cNvSpPr>
                <a:spLocks noChangeAspect="1"/>
              </p:cNvSpPr>
              <p:nvPr/>
            </p:nvSpPr>
            <p:spPr bwMode="auto">
              <a:xfrm>
                <a:off x="3060" y="664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6" name="Freeform 242"/>
              <p:cNvSpPr>
                <a:spLocks noChangeAspect="1"/>
              </p:cNvSpPr>
              <p:nvPr/>
            </p:nvSpPr>
            <p:spPr bwMode="auto">
              <a:xfrm>
                <a:off x="3204" y="712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7" name="Freeform 243"/>
              <p:cNvSpPr>
                <a:spLocks noChangeAspect="1"/>
              </p:cNvSpPr>
              <p:nvPr/>
            </p:nvSpPr>
            <p:spPr bwMode="auto">
              <a:xfrm>
                <a:off x="3348" y="760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8" name="Freeform 244"/>
              <p:cNvSpPr>
                <a:spLocks noChangeAspect="1"/>
              </p:cNvSpPr>
              <p:nvPr/>
            </p:nvSpPr>
            <p:spPr bwMode="auto">
              <a:xfrm>
                <a:off x="3492" y="872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79" name="Freeform 245"/>
              <p:cNvSpPr>
                <a:spLocks noChangeAspect="1"/>
              </p:cNvSpPr>
              <p:nvPr/>
            </p:nvSpPr>
            <p:spPr bwMode="auto">
              <a:xfrm>
                <a:off x="3636" y="896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0" name="Freeform 246"/>
              <p:cNvSpPr>
                <a:spLocks noChangeAspect="1"/>
              </p:cNvSpPr>
              <p:nvPr/>
            </p:nvSpPr>
            <p:spPr bwMode="auto">
              <a:xfrm>
                <a:off x="3780" y="912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1" name="Freeform 247"/>
              <p:cNvSpPr>
                <a:spLocks noChangeAspect="1"/>
              </p:cNvSpPr>
              <p:nvPr/>
            </p:nvSpPr>
            <p:spPr bwMode="auto">
              <a:xfrm>
                <a:off x="3924" y="936"/>
                <a:ext cx="80" cy="64"/>
              </a:xfrm>
              <a:custGeom>
                <a:avLst/>
                <a:gdLst>
                  <a:gd name="T0" fmla="*/ 0 w 80"/>
                  <a:gd name="T1" fmla="*/ 0 h 64"/>
                  <a:gd name="T2" fmla="*/ 40 w 80"/>
                  <a:gd name="T3" fmla="*/ 64 h 64"/>
                  <a:gd name="T4" fmla="*/ 80 w 80"/>
                  <a:gd name="T5" fmla="*/ 0 h 64"/>
                  <a:gd name="T6" fmla="*/ 0 w 80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0"/>
                    </a:moveTo>
                    <a:lnTo>
                      <a:pt x="40" y="6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2" name="Freeform 248"/>
              <p:cNvSpPr>
                <a:spLocks noChangeAspect="1"/>
              </p:cNvSpPr>
              <p:nvPr/>
            </p:nvSpPr>
            <p:spPr bwMode="auto">
              <a:xfrm>
                <a:off x="2484" y="280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3" name="Freeform 249"/>
              <p:cNvSpPr>
                <a:spLocks noChangeAspect="1"/>
              </p:cNvSpPr>
              <p:nvPr/>
            </p:nvSpPr>
            <p:spPr bwMode="auto">
              <a:xfrm>
                <a:off x="2628" y="464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4" name="Freeform 250"/>
              <p:cNvSpPr>
                <a:spLocks noChangeAspect="1"/>
              </p:cNvSpPr>
              <p:nvPr/>
            </p:nvSpPr>
            <p:spPr bwMode="auto">
              <a:xfrm>
                <a:off x="2772" y="536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5" name="Freeform 251"/>
              <p:cNvSpPr>
                <a:spLocks noChangeAspect="1"/>
              </p:cNvSpPr>
              <p:nvPr/>
            </p:nvSpPr>
            <p:spPr bwMode="auto">
              <a:xfrm>
                <a:off x="2916" y="584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6" name="Freeform 252"/>
              <p:cNvSpPr>
                <a:spLocks noChangeAspect="1"/>
              </p:cNvSpPr>
              <p:nvPr/>
            </p:nvSpPr>
            <p:spPr bwMode="auto">
              <a:xfrm>
                <a:off x="3060" y="608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7" name="Freeform 253"/>
              <p:cNvSpPr>
                <a:spLocks noChangeAspect="1"/>
              </p:cNvSpPr>
              <p:nvPr/>
            </p:nvSpPr>
            <p:spPr bwMode="auto">
              <a:xfrm>
                <a:off x="3204" y="648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8" name="Freeform 254"/>
              <p:cNvSpPr>
                <a:spLocks noChangeAspect="1"/>
              </p:cNvSpPr>
              <p:nvPr/>
            </p:nvSpPr>
            <p:spPr bwMode="auto">
              <a:xfrm>
                <a:off x="3348" y="688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89" name="Freeform 255"/>
              <p:cNvSpPr>
                <a:spLocks noChangeAspect="1"/>
              </p:cNvSpPr>
              <p:nvPr/>
            </p:nvSpPr>
            <p:spPr bwMode="auto">
              <a:xfrm>
                <a:off x="3492" y="768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90" name="Freeform 256"/>
              <p:cNvSpPr>
                <a:spLocks noChangeAspect="1"/>
              </p:cNvSpPr>
              <p:nvPr/>
            </p:nvSpPr>
            <p:spPr bwMode="auto">
              <a:xfrm>
                <a:off x="3636" y="792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91" name="Freeform 257"/>
              <p:cNvSpPr>
                <a:spLocks noChangeAspect="1"/>
              </p:cNvSpPr>
              <p:nvPr/>
            </p:nvSpPr>
            <p:spPr bwMode="auto">
              <a:xfrm>
                <a:off x="3780" y="816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92" name="Freeform 258"/>
              <p:cNvSpPr>
                <a:spLocks noChangeAspect="1"/>
              </p:cNvSpPr>
              <p:nvPr/>
            </p:nvSpPr>
            <p:spPr bwMode="auto">
              <a:xfrm>
                <a:off x="3924" y="840"/>
                <a:ext cx="80" cy="64"/>
              </a:xfrm>
              <a:custGeom>
                <a:avLst/>
                <a:gdLst>
                  <a:gd name="T0" fmla="*/ 0 w 80"/>
                  <a:gd name="T1" fmla="*/ 64 h 64"/>
                  <a:gd name="T2" fmla="*/ 40 w 80"/>
                  <a:gd name="T3" fmla="*/ 0 h 64"/>
                  <a:gd name="T4" fmla="*/ 80 w 80"/>
                  <a:gd name="T5" fmla="*/ 64 h 64"/>
                  <a:gd name="T6" fmla="*/ 0 w 80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64"/>
                  <a:gd name="T14" fmla="*/ 80 w 8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64">
                    <a:moveTo>
                      <a:pt x="0" y="64"/>
                    </a:moveTo>
                    <a:lnTo>
                      <a:pt x="40" y="0"/>
                    </a:lnTo>
                    <a:lnTo>
                      <a:pt x="8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627" name="Rectangle 259"/>
            <p:cNvSpPr>
              <a:spLocks noChangeAspect="1" noChangeArrowheads="1"/>
            </p:cNvSpPr>
            <p:nvPr/>
          </p:nvSpPr>
          <p:spPr bwMode="auto">
            <a:xfrm>
              <a:off x="3659" y="2002"/>
              <a:ext cx="1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400" b="1">
                  <a:solidFill>
                    <a:srgbClr val="000000"/>
                  </a:solidFill>
                  <a:latin typeface="Times New Roman" pitchFamily="18" charset="0"/>
                </a:rPr>
                <a:t>0.01</a:t>
              </a:r>
              <a:endParaRPr kumimoji="0" lang="pl-PL" sz="1400" b="1">
                <a:latin typeface="Times New Roman" pitchFamily="18" charset="0"/>
              </a:endParaRPr>
            </a:p>
          </p:txBody>
        </p:sp>
        <p:sp>
          <p:nvSpPr>
            <p:cNvPr id="23628" name="Rectangle 260"/>
            <p:cNvSpPr>
              <a:spLocks noChangeAspect="1" noChangeArrowheads="1"/>
            </p:cNvSpPr>
            <p:nvPr/>
          </p:nvSpPr>
          <p:spPr bwMode="auto">
            <a:xfrm>
              <a:off x="3713" y="1777"/>
              <a:ext cx="1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400" b="1">
                  <a:solidFill>
                    <a:srgbClr val="000000"/>
                  </a:solidFill>
                  <a:latin typeface="Times New Roman" pitchFamily="18" charset="0"/>
                </a:rPr>
                <a:t>0.1</a:t>
              </a:r>
              <a:endParaRPr kumimoji="0" lang="pl-PL" sz="1400" b="1">
                <a:latin typeface="Times New Roman" pitchFamily="18" charset="0"/>
              </a:endParaRPr>
            </a:p>
          </p:txBody>
        </p:sp>
        <p:sp>
          <p:nvSpPr>
            <p:cNvPr id="23629" name="Rectangle 261"/>
            <p:cNvSpPr>
              <a:spLocks noChangeAspect="1" noChangeArrowheads="1"/>
            </p:cNvSpPr>
            <p:nvPr/>
          </p:nvSpPr>
          <p:spPr bwMode="auto">
            <a:xfrm>
              <a:off x="3792" y="1565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4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kumimoji="0" lang="pl-PL" sz="1400" b="1">
                <a:latin typeface="Times New Roman" pitchFamily="18" charset="0"/>
              </a:endParaRPr>
            </a:p>
          </p:txBody>
        </p:sp>
        <p:sp>
          <p:nvSpPr>
            <p:cNvPr id="23630" name="Text Box 262"/>
            <p:cNvSpPr txBox="1">
              <a:spLocks noChangeArrowheads="1"/>
            </p:cNvSpPr>
            <p:nvPr/>
          </p:nvSpPr>
          <p:spPr bwMode="auto">
            <a:xfrm>
              <a:off x="4110" y="226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44</a:t>
              </a:r>
            </a:p>
          </p:txBody>
        </p:sp>
        <p:sp>
          <p:nvSpPr>
            <p:cNvPr id="23631" name="Text Box 263"/>
            <p:cNvSpPr txBox="1">
              <a:spLocks noChangeArrowheads="1"/>
            </p:cNvSpPr>
            <p:nvPr/>
          </p:nvSpPr>
          <p:spPr bwMode="auto">
            <a:xfrm>
              <a:off x="4345" y="226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48</a:t>
              </a:r>
            </a:p>
          </p:txBody>
        </p:sp>
        <p:sp>
          <p:nvSpPr>
            <p:cNvPr id="23632" name="Text Box 264"/>
            <p:cNvSpPr txBox="1">
              <a:spLocks noChangeArrowheads="1"/>
            </p:cNvSpPr>
            <p:nvPr/>
          </p:nvSpPr>
          <p:spPr bwMode="auto">
            <a:xfrm>
              <a:off x="4584" y="226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52</a:t>
              </a:r>
            </a:p>
          </p:txBody>
        </p:sp>
        <p:sp>
          <p:nvSpPr>
            <p:cNvPr id="23633" name="Text Box 265"/>
            <p:cNvSpPr txBox="1">
              <a:spLocks noChangeArrowheads="1"/>
            </p:cNvSpPr>
            <p:nvPr/>
          </p:nvSpPr>
          <p:spPr bwMode="auto">
            <a:xfrm>
              <a:off x="4806" y="226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56</a:t>
              </a:r>
            </a:p>
          </p:txBody>
        </p:sp>
        <p:sp>
          <p:nvSpPr>
            <p:cNvPr id="23634" name="Text Box 266"/>
            <p:cNvSpPr txBox="1">
              <a:spLocks noChangeArrowheads="1"/>
            </p:cNvSpPr>
            <p:nvPr/>
          </p:nvSpPr>
          <p:spPr bwMode="auto">
            <a:xfrm>
              <a:off x="3871" y="226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3635" name="Text Box 267"/>
            <p:cNvSpPr txBox="1">
              <a:spLocks noChangeArrowheads="1"/>
            </p:cNvSpPr>
            <p:nvPr/>
          </p:nvSpPr>
          <p:spPr bwMode="auto">
            <a:xfrm>
              <a:off x="5042" y="226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400" b="1">
                  <a:latin typeface="Times New Roman" pitchFamily="18" charset="0"/>
                </a:rPr>
                <a:t>60</a:t>
              </a:r>
            </a:p>
          </p:txBody>
        </p:sp>
        <p:grpSp>
          <p:nvGrpSpPr>
            <p:cNvPr id="15" name="Group 268"/>
            <p:cNvGrpSpPr>
              <a:grpSpLocks/>
            </p:cNvGrpSpPr>
            <p:nvPr/>
          </p:nvGrpSpPr>
          <p:grpSpPr bwMode="auto">
            <a:xfrm>
              <a:off x="2658" y="914"/>
              <a:ext cx="2400" cy="576"/>
              <a:chOff x="1824" y="2456"/>
              <a:chExt cx="2400" cy="576"/>
            </a:xfrm>
          </p:grpSpPr>
          <p:sp>
            <p:nvSpPr>
              <p:cNvPr id="23752" name="Line 269"/>
              <p:cNvSpPr>
                <a:spLocks noChangeShapeType="1"/>
              </p:cNvSpPr>
              <p:nvPr/>
            </p:nvSpPr>
            <p:spPr bwMode="auto">
              <a:xfrm flipV="1">
                <a:off x="1824" y="2568"/>
                <a:ext cx="240" cy="46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3" name="Line 270"/>
              <p:cNvSpPr>
                <a:spLocks noChangeShapeType="1"/>
              </p:cNvSpPr>
              <p:nvPr/>
            </p:nvSpPr>
            <p:spPr bwMode="auto">
              <a:xfrm flipV="1">
                <a:off x="2064" y="2456"/>
                <a:ext cx="240" cy="11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4" name="Line 271"/>
              <p:cNvSpPr>
                <a:spLocks noChangeShapeType="1"/>
              </p:cNvSpPr>
              <p:nvPr/>
            </p:nvSpPr>
            <p:spPr bwMode="auto">
              <a:xfrm>
                <a:off x="2304" y="2456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5" name="Line 272"/>
              <p:cNvSpPr>
                <a:spLocks noChangeShapeType="1"/>
              </p:cNvSpPr>
              <p:nvPr/>
            </p:nvSpPr>
            <p:spPr bwMode="auto">
              <a:xfrm>
                <a:off x="2544" y="2456"/>
                <a:ext cx="240" cy="5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6" name="Line 273"/>
              <p:cNvSpPr>
                <a:spLocks noChangeShapeType="1"/>
              </p:cNvSpPr>
              <p:nvPr/>
            </p:nvSpPr>
            <p:spPr bwMode="auto">
              <a:xfrm>
                <a:off x="2784" y="2512"/>
                <a:ext cx="240" cy="12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7" name="Line 274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240" cy="11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8" name="Line 275"/>
              <p:cNvSpPr>
                <a:spLocks noChangeShapeType="1"/>
              </p:cNvSpPr>
              <p:nvPr/>
            </p:nvSpPr>
            <p:spPr bwMode="auto">
              <a:xfrm>
                <a:off x="3264" y="2752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9" name="Line 276"/>
              <p:cNvSpPr>
                <a:spLocks noChangeShapeType="1"/>
              </p:cNvSpPr>
              <p:nvPr/>
            </p:nvSpPr>
            <p:spPr bwMode="auto">
              <a:xfrm>
                <a:off x="3504" y="2752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60" name="Line 277"/>
              <p:cNvSpPr>
                <a:spLocks noChangeShapeType="1"/>
              </p:cNvSpPr>
              <p:nvPr/>
            </p:nvSpPr>
            <p:spPr bwMode="auto">
              <a:xfrm>
                <a:off x="3744" y="2752"/>
                <a:ext cx="240" cy="4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61" name="Line 278"/>
              <p:cNvSpPr>
                <a:spLocks noChangeShapeType="1"/>
              </p:cNvSpPr>
              <p:nvPr/>
            </p:nvSpPr>
            <p:spPr bwMode="auto">
              <a:xfrm>
                <a:off x="3984" y="2792"/>
                <a:ext cx="240" cy="3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6" name="Group 279"/>
            <p:cNvGrpSpPr>
              <a:grpSpLocks/>
            </p:cNvGrpSpPr>
            <p:nvPr/>
          </p:nvGrpSpPr>
          <p:grpSpPr bwMode="auto">
            <a:xfrm>
              <a:off x="2658" y="1434"/>
              <a:ext cx="2400" cy="56"/>
              <a:chOff x="1824" y="2976"/>
              <a:chExt cx="2400" cy="56"/>
            </a:xfrm>
          </p:grpSpPr>
          <p:sp>
            <p:nvSpPr>
              <p:cNvPr id="23742" name="Line 280"/>
              <p:cNvSpPr>
                <a:spLocks noChangeShapeType="1"/>
              </p:cNvSpPr>
              <p:nvPr/>
            </p:nvSpPr>
            <p:spPr bwMode="auto">
              <a:xfrm flipV="1">
                <a:off x="1824" y="2976"/>
                <a:ext cx="240" cy="5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3" name="Line 281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4" name="Line 282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5" name="Line 283"/>
              <p:cNvSpPr>
                <a:spLocks noChangeShapeType="1"/>
              </p:cNvSpPr>
              <p:nvPr/>
            </p:nvSpPr>
            <p:spPr bwMode="auto">
              <a:xfrm>
                <a:off x="2544" y="2976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6" name="Line 284"/>
              <p:cNvSpPr>
                <a:spLocks noChangeShapeType="1"/>
              </p:cNvSpPr>
              <p:nvPr/>
            </p:nvSpPr>
            <p:spPr bwMode="auto">
              <a:xfrm>
                <a:off x="2784" y="2976"/>
                <a:ext cx="240" cy="1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7" name="Line 285"/>
              <p:cNvSpPr>
                <a:spLocks noChangeShapeType="1"/>
              </p:cNvSpPr>
              <p:nvPr/>
            </p:nvSpPr>
            <p:spPr bwMode="auto">
              <a:xfrm>
                <a:off x="3024" y="2992"/>
                <a:ext cx="240" cy="1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8" name="Line 286"/>
              <p:cNvSpPr>
                <a:spLocks noChangeShapeType="1"/>
              </p:cNvSpPr>
              <p:nvPr/>
            </p:nvSpPr>
            <p:spPr bwMode="auto">
              <a:xfrm>
                <a:off x="3264" y="3008"/>
                <a:ext cx="240" cy="1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9" name="Line 287"/>
              <p:cNvSpPr>
                <a:spLocks noChangeShapeType="1"/>
              </p:cNvSpPr>
              <p:nvPr/>
            </p:nvSpPr>
            <p:spPr bwMode="auto">
              <a:xfrm>
                <a:off x="3504" y="3024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0" name="Line 288"/>
              <p:cNvSpPr>
                <a:spLocks noChangeShapeType="1"/>
              </p:cNvSpPr>
              <p:nvPr/>
            </p:nvSpPr>
            <p:spPr bwMode="auto">
              <a:xfrm>
                <a:off x="3744" y="3024"/>
                <a:ext cx="24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51" name="Line 289"/>
              <p:cNvSpPr>
                <a:spLocks noChangeShapeType="1"/>
              </p:cNvSpPr>
              <p:nvPr/>
            </p:nvSpPr>
            <p:spPr bwMode="auto">
              <a:xfrm>
                <a:off x="3984" y="3024"/>
                <a:ext cx="240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638" name="Line 290"/>
            <p:cNvSpPr>
              <a:spLocks noChangeShapeType="1"/>
            </p:cNvSpPr>
            <p:nvPr/>
          </p:nvSpPr>
          <p:spPr bwMode="auto">
            <a:xfrm>
              <a:off x="2418" y="149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39" name="Line 291"/>
            <p:cNvSpPr>
              <a:spLocks noChangeShapeType="1"/>
            </p:cNvSpPr>
            <p:nvPr/>
          </p:nvSpPr>
          <p:spPr bwMode="auto">
            <a:xfrm>
              <a:off x="2418" y="133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0" name="Line 292"/>
            <p:cNvSpPr>
              <a:spLocks noChangeShapeType="1"/>
            </p:cNvSpPr>
            <p:nvPr/>
          </p:nvSpPr>
          <p:spPr bwMode="auto">
            <a:xfrm>
              <a:off x="2418" y="117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1" name="Line 293"/>
            <p:cNvSpPr>
              <a:spLocks noChangeShapeType="1"/>
            </p:cNvSpPr>
            <p:nvPr/>
          </p:nvSpPr>
          <p:spPr bwMode="auto">
            <a:xfrm>
              <a:off x="2418" y="101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2" name="Line 294"/>
            <p:cNvSpPr>
              <a:spLocks noChangeShapeType="1"/>
            </p:cNvSpPr>
            <p:nvPr/>
          </p:nvSpPr>
          <p:spPr bwMode="auto">
            <a:xfrm>
              <a:off x="2418" y="86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3" name="Line 295"/>
            <p:cNvSpPr>
              <a:spLocks noChangeShapeType="1"/>
            </p:cNvSpPr>
            <p:nvPr/>
          </p:nvSpPr>
          <p:spPr bwMode="auto">
            <a:xfrm>
              <a:off x="2418" y="70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4" name="Line 296"/>
            <p:cNvSpPr>
              <a:spLocks noChangeShapeType="1"/>
            </p:cNvSpPr>
            <p:nvPr/>
          </p:nvSpPr>
          <p:spPr bwMode="auto">
            <a:xfrm>
              <a:off x="2418" y="157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5" name="Line 297"/>
            <p:cNvSpPr>
              <a:spLocks noChangeShapeType="1"/>
            </p:cNvSpPr>
            <p:nvPr/>
          </p:nvSpPr>
          <p:spPr bwMode="auto">
            <a:xfrm>
              <a:off x="2418" y="141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6" name="Line 298"/>
            <p:cNvSpPr>
              <a:spLocks noChangeShapeType="1"/>
            </p:cNvSpPr>
            <p:nvPr/>
          </p:nvSpPr>
          <p:spPr bwMode="auto">
            <a:xfrm>
              <a:off x="2418" y="125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7" name="Line 299"/>
            <p:cNvSpPr>
              <a:spLocks noChangeShapeType="1"/>
            </p:cNvSpPr>
            <p:nvPr/>
          </p:nvSpPr>
          <p:spPr bwMode="auto">
            <a:xfrm>
              <a:off x="2418" y="117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8" name="Line 300"/>
            <p:cNvSpPr>
              <a:spLocks noChangeShapeType="1"/>
            </p:cNvSpPr>
            <p:nvPr/>
          </p:nvSpPr>
          <p:spPr bwMode="auto">
            <a:xfrm>
              <a:off x="2418" y="109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49" name="Line 301"/>
            <p:cNvSpPr>
              <a:spLocks noChangeShapeType="1"/>
            </p:cNvSpPr>
            <p:nvPr/>
          </p:nvSpPr>
          <p:spPr bwMode="auto">
            <a:xfrm>
              <a:off x="2418" y="93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0" name="Line 302"/>
            <p:cNvSpPr>
              <a:spLocks noChangeShapeType="1"/>
            </p:cNvSpPr>
            <p:nvPr/>
          </p:nvSpPr>
          <p:spPr bwMode="auto">
            <a:xfrm>
              <a:off x="2418" y="78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1" name="Line 303"/>
            <p:cNvSpPr>
              <a:spLocks noChangeShapeType="1"/>
            </p:cNvSpPr>
            <p:nvPr/>
          </p:nvSpPr>
          <p:spPr bwMode="auto">
            <a:xfrm>
              <a:off x="2418" y="70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2" name="Line 304"/>
            <p:cNvSpPr>
              <a:spLocks noChangeShapeType="1"/>
            </p:cNvSpPr>
            <p:nvPr/>
          </p:nvSpPr>
          <p:spPr bwMode="auto">
            <a:xfrm>
              <a:off x="2418" y="62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3" name="Line 305"/>
            <p:cNvSpPr>
              <a:spLocks noChangeShapeType="1"/>
            </p:cNvSpPr>
            <p:nvPr/>
          </p:nvSpPr>
          <p:spPr bwMode="auto">
            <a:xfrm flipH="1">
              <a:off x="5250" y="149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4" name="Line 306"/>
            <p:cNvSpPr>
              <a:spLocks noChangeShapeType="1"/>
            </p:cNvSpPr>
            <p:nvPr/>
          </p:nvSpPr>
          <p:spPr bwMode="auto">
            <a:xfrm flipH="1">
              <a:off x="5250" y="133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5" name="Line 307"/>
            <p:cNvSpPr>
              <a:spLocks noChangeShapeType="1"/>
            </p:cNvSpPr>
            <p:nvPr/>
          </p:nvSpPr>
          <p:spPr bwMode="auto">
            <a:xfrm flipH="1">
              <a:off x="5250" y="117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6" name="Line 308"/>
            <p:cNvSpPr>
              <a:spLocks noChangeShapeType="1"/>
            </p:cNvSpPr>
            <p:nvPr/>
          </p:nvSpPr>
          <p:spPr bwMode="auto">
            <a:xfrm flipH="1">
              <a:off x="5250" y="101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7" name="Line 309"/>
            <p:cNvSpPr>
              <a:spLocks noChangeShapeType="1"/>
            </p:cNvSpPr>
            <p:nvPr/>
          </p:nvSpPr>
          <p:spPr bwMode="auto">
            <a:xfrm flipH="1">
              <a:off x="5250" y="86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8" name="Line 310"/>
            <p:cNvSpPr>
              <a:spLocks noChangeShapeType="1"/>
            </p:cNvSpPr>
            <p:nvPr/>
          </p:nvSpPr>
          <p:spPr bwMode="auto">
            <a:xfrm flipH="1">
              <a:off x="5250" y="70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59" name="Line 311"/>
            <p:cNvSpPr>
              <a:spLocks noChangeShapeType="1"/>
            </p:cNvSpPr>
            <p:nvPr/>
          </p:nvSpPr>
          <p:spPr bwMode="auto">
            <a:xfrm flipH="1">
              <a:off x="5274" y="157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0" name="Line 312"/>
            <p:cNvSpPr>
              <a:spLocks noChangeShapeType="1"/>
            </p:cNvSpPr>
            <p:nvPr/>
          </p:nvSpPr>
          <p:spPr bwMode="auto">
            <a:xfrm flipH="1">
              <a:off x="5274" y="141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1" name="Line 313"/>
            <p:cNvSpPr>
              <a:spLocks noChangeShapeType="1"/>
            </p:cNvSpPr>
            <p:nvPr/>
          </p:nvSpPr>
          <p:spPr bwMode="auto">
            <a:xfrm flipH="1">
              <a:off x="5274" y="125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2" name="Line 314"/>
            <p:cNvSpPr>
              <a:spLocks noChangeShapeType="1"/>
            </p:cNvSpPr>
            <p:nvPr/>
          </p:nvSpPr>
          <p:spPr bwMode="auto">
            <a:xfrm flipH="1">
              <a:off x="5274" y="117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3" name="Line 315"/>
            <p:cNvSpPr>
              <a:spLocks noChangeShapeType="1"/>
            </p:cNvSpPr>
            <p:nvPr/>
          </p:nvSpPr>
          <p:spPr bwMode="auto">
            <a:xfrm flipH="1">
              <a:off x="5274" y="109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4" name="Line 316"/>
            <p:cNvSpPr>
              <a:spLocks noChangeShapeType="1"/>
            </p:cNvSpPr>
            <p:nvPr/>
          </p:nvSpPr>
          <p:spPr bwMode="auto">
            <a:xfrm flipH="1">
              <a:off x="5274" y="93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5" name="Line 317"/>
            <p:cNvSpPr>
              <a:spLocks noChangeShapeType="1"/>
            </p:cNvSpPr>
            <p:nvPr/>
          </p:nvSpPr>
          <p:spPr bwMode="auto">
            <a:xfrm flipH="1">
              <a:off x="5274" y="78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6" name="Line 318"/>
            <p:cNvSpPr>
              <a:spLocks noChangeShapeType="1"/>
            </p:cNvSpPr>
            <p:nvPr/>
          </p:nvSpPr>
          <p:spPr bwMode="auto">
            <a:xfrm flipH="1">
              <a:off x="5274" y="70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67" name="Line 319"/>
            <p:cNvSpPr>
              <a:spLocks noChangeShapeType="1"/>
            </p:cNvSpPr>
            <p:nvPr/>
          </p:nvSpPr>
          <p:spPr bwMode="auto">
            <a:xfrm flipH="1">
              <a:off x="5274" y="62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7" name="Group 320"/>
            <p:cNvGrpSpPr>
              <a:grpSpLocks/>
            </p:cNvGrpSpPr>
            <p:nvPr/>
          </p:nvGrpSpPr>
          <p:grpSpPr bwMode="auto">
            <a:xfrm>
              <a:off x="2418" y="1522"/>
              <a:ext cx="2881" cy="48"/>
              <a:chOff x="1584" y="3064"/>
              <a:chExt cx="2881" cy="48"/>
            </a:xfrm>
          </p:grpSpPr>
          <p:sp>
            <p:nvSpPr>
              <p:cNvPr id="23729" name="Line 321"/>
              <p:cNvSpPr>
                <a:spLocks noChangeShapeType="1"/>
              </p:cNvSpPr>
              <p:nvPr/>
            </p:nvSpPr>
            <p:spPr bwMode="auto">
              <a:xfrm flipV="1">
                <a:off x="15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0" name="Line 322"/>
              <p:cNvSpPr>
                <a:spLocks noChangeShapeType="1"/>
              </p:cNvSpPr>
              <p:nvPr/>
            </p:nvSpPr>
            <p:spPr bwMode="auto">
              <a:xfrm flipV="1">
                <a:off x="18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1" name="Line 323"/>
              <p:cNvSpPr>
                <a:spLocks noChangeShapeType="1"/>
              </p:cNvSpPr>
              <p:nvPr/>
            </p:nvSpPr>
            <p:spPr bwMode="auto">
              <a:xfrm flipV="1">
                <a:off x="20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2" name="Line 324"/>
              <p:cNvSpPr>
                <a:spLocks noChangeShapeType="1"/>
              </p:cNvSpPr>
              <p:nvPr/>
            </p:nvSpPr>
            <p:spPr bwMode="auto">
              <a:xfrm flipV="1">
                <a:off x="230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3" name="Line 325"/>
              <p:cNvSpPr>
                <a:spLocks noChangeShapeType="1"/>
              </p:cNvSpPr>
              <p:nvPr/>
            </p:nvSpPr>
            <p:spPr bwMode="auto">
              <a:xfrm flipV="1">
                <a:off x="254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4" name="Line 326"/>
              <p:cNvSpPr>
                <a:spLocks noChangeShapeType="1"/>
              </p:cNvSpPr>
              <p:nvPr/>
            </p:nvSpPr>
            <p:spPr bwMode="auto">
              <a:xfrm flipV="1">
                <a:off x="27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5" name="Line 327"/>
              <p:cNvSpPr>
                <a:spLocks noChangeShapeType="1"/>
              </p:cNvSpPr>
              <p:nvPr/>
            </p:nvSpPr>
            <p:spPr bwMode="auto">
              <a:xfrm flipV="1">
                <a:off x="30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6" name="Line 328"/>
              <p:cNvSpPr>
                <a:spLocks noChangeShapeType="1"/>
              </p:cNvSpPr>
              <p:nvPr/>
            </p:nvSpPr>
            <p:spPr bwMode="auto">
              <a:xfrm flipV="1">
                <a:off x="32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7" name="Line 329"/>
              <p:cNvSpPr>
                <a:spLocks noChangeShapeType="1"/>
              </p:cNvSpPr>
              <p:nvPr/>
            </p:nvSpPr>
            <p:spPr bwMode="auto">
              <a:xfrm flipV="1">
                <a:off x="350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8" name="Line 330"/>
              <p:cNvSpPr>
                <a:spLocks noChangeShapeType="1"/>
              </p:cNvSpPr>
              <p:nvPr/>
            </p:nvSpPr>
            <p:spPr bwMode="auto">
              <a:xfrm flipV="1">
                <a:off x="374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39" name="Line 331"/>
              <p:cNvSpPr>
                <a:spLocks noChangeShapeType="1"/>
              </p:cNvSpPr>
              <p:nvPr/>
            </p:nvSpPr>
            <p:spPr bwMode="auto">
              <a:xfrm flipV="1">
                <a:off x="398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0" name="Line 332"/>
              <p:cNvSpPr>
                <a:spLocks noChangeShapeType="1"/>
              </p:cNvSpPr>
              <p:nvPr/>
            </p:nvSpPr>
            <p:spPr bwMode="auto">
              <a:xfrm flipV="1">
                <a:off x="422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41" name="Line 333"/>
              <p:cNvSpPr>
                <a:spLocks noChangeShapeType="1"/>
              </p:cNvSpPr>
              <p:nvPr/>
            </p:nvSpPr>
            <p:spPr bwMode="auto">
              <a:xfrm flipV="1">
                <a:off x="4464" y="306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669" name="Line 334"/>
            <p:cNvSpPr>
              <a:spLocks noChangeShapeType="1"/>
            </p:cNvSpPr>
            <p:nvPr/>
          </p:nvSpPr>
          <p:spPr bwMode="auto">
            <a:xfrm>
              <a:off x="2418" y="1570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0" name="Freeform 335"/>
            <p:cNvSpPr>
              <a:spLocks/>
            </p:cNvSpPr>
            <p:nvPr/>
          </p:nvSpPr>
          <p:spPr bwMode="auto">
            <a:xfrm>
              <a:off x="2610" y="145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1" name="Freeform 336"/>
            <p:cNvSpPr>
              <a:spLocks/>
            </p:cNvSpPr>
            <p:nvPr/>
          </p:nvSpPr>
          <p:spPr bwMode="auto">
            <a:xfrm>
              <a:off x="2850" y="986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2" name="Freeform 337"/>
            <p:cNvSpPr>
              <a:spLocks/>
            </p:cNvSpPr>
            <p:nvPr/>
          </p:nvSpPr>
          <p:spPr bwMode="auto">
            <a:xfrm>
              <a:off x="3090" y="87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3" name="Freeform 338"/>
            <p:cNvSpPr>
              <a:spLocks/>
            </p:cNvSpPr>
            <p:nvPr/>
          </p:nvSpPr>
          <p:spPr bwMode="auto">
            <a:xfrm>
              <a:off x="3330" y="87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4" name="Freeform 339"/>
            <p:cNvSpPr>
              <a:spLocks/>
            </p:cNvSpPr>
            <p:nvPr/>
          </p:nvSpPr>
          <p:spPr bwMode="auto">
            <a:xfrm>
              <a:off x="3570" y="93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5" name="Freeform 340"/>
            <p:cNvSpPr>
              <a:spLocks/>
            </p:cNvSpPr>
            <p:nvPr/>
          </p:nvSpPr>
          <p:spPr bwMode="auto">
            <a:xfrm>
              <a:off x="3810" y="1058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6" name="Freeform 341"/>
            <p:cNvSpPr>
              <a:spLocks/>
            </p:cNvSpPr>
            <p:nvPr/>
          </p:nvSpPr>
          <p:spPr bwMode="auto">
            <a:xfrm>
              <a:off x="4050" y="117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7" name="Freeform 342"/>
            <p:cNvSpPr>
              <a:spLocks/>
            </p:cNvSpPr>
            <p:nvPr/>
          </p:nvSpPr>
          <p:spPr bwMode="auto">
            <a:xfrm>
              <a:off x="4290" y="117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8" name="Freeform 343"/>
            <p:cNvSpPr>
              <a:spLocks/>
            </p:cNvSpPr>
            <p:nvPr/>
          </p:nvSpPr>
          <p:spPr bwMode="auto">
            <a:xfrm>
              <a:off x="4530" y="117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79" name="Freeform 344"/>
            <p:cNvSpPr>
              <a:spLocks/>
            </p:cNvSpPr>
            <p:nvPr/>
          </p:nvSpPr>
          <p:spPr bwMode="auto">
            <a:xfrm>
              <a:off x="4770" y="121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0" name="Freeform 345"/>
            <p:cNvSpPr>
              <a:spLocks/>
            </p:cNvSpPr>
            <p:nvPr/>
          </p:nvSpPr>
          <p:spPr bwMode="auto">
            <a:xfrm>
              <a:off x="5010" y="1242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1" name="Freeform 346"/>
            <p:cNvSpPr>
              <a:spLocks/>
            </p:cNvSpPr>
            <p:nvPr/>
          </p:nvSpPr>
          <p:spPr bwMode="auto">
            <a:xfrm>
              <a:off x="2610" y="145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2" name="Freeform 347"/>
            <p:cNvSpPr>
              <a:spLocks/>
            </p:cNvSpPr>
            <p:nvPr/>
          </p:nvSpPr>
          <p:spPr bwMode="auto">
            <a:xfrm>
              <a:off x="2850" y="139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3" name="Freeform 348"/>
            <p:cNvSpPr>
              <a:spLocks/>
            </p:cNvSpPr>
            <p:nvPr/>
          </p:nvSpPr>
          <p:spPr bwMode="auto">
            <a:xfrm>
              <a:off x="3090" y="139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4" name="Freeform 349"/>
            <p:cNvSpPr>
              <a:spLocks/>
            </p:cNvSpPr>
            <p:nvPr/>
          </p:nvSpPr>
          <p:spPr bwMode="auto">
            <a:xfrm>
              <a:off x="3330" y="139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5" name="Freeform 350"/>
            <p:cNvSpPr>
              <a:spLocks/>
            </p:cNvSpPr>
            <p:nvPr/>
          </p:nvSpPr>
          <p:spPr bwMode="auto">
            <a:xfrm>
              <a:off x="3570" y="1394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6" name="Freeform 351"/>
            <p:cNvSpPr>
              <a:spLocks/>
            </p:cNvSpPr>
            <p:nvPr/>
          </p:nvSpPr>
          <p:spPr bwMode="auto">
            <a:xfrm>
              <a:off x="3810" y="141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7" name="Freeform 352"/>
            <p:cNvSpPr>
              <a:spLocks/>
            </p:cNvSpPr>
            <p:nvPr/>
          </p:nvSpPr>
          <p:spPr bwMode="auto">
            <a:xfrm>
              <a:off x="4050" y="1426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8" name="Freeform 353"/>
            <p:cNvSpPr>
              <a:spLocks/>
            </p:cNvSpPr>
            <p:nvPr/>
          </p:nvSpPr>
          <p:spPr bwMode="auto">
            <a:xfrm>
              <a:off x="4290" y="1442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89" name="Freeform 354"/>
            <p:cNvSpPr>
              <a:spLocks/>
            </p:cNvSpPr>
            <p:nvPr/>
          </p:nvSpPr>
          <p:spPr bwMode="auto">
            <a:xfrm>
              <a:off x="4530" y="1442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90" name="Freeform 355"/>
            <p:cNvSpPr>
              <a:spLocks/>
            </p:cNvSpPr>
            <p:nvPr/>
          </p:nvSpPr>
          <p:spPr bwMode="auto">
            <a:xfrm>
              <a:off x="4770" y="1442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91" name="Freeform 356"/>
            <p:cNvSpPr>
              <a:spLocks/>
            </p:cNvSpPr>
            <p:nvPr/>
          </p:nvSpPr>
          <p:spPr bwMode="auto">
            <a:xfrm>
              <a:off x="5010" y="1450"/>
              <a:ext cx="96" cy="80"/>
            </a:xfrm>
            <a:custGeom>
              <a:avLst/>
              <a:gdLst>
                <a:gd name="T0" fmla="*/ 0 w 96"/>
                <a:gd name="T1" fmla="*/ 0 h 80"/>
                <a:gd name="T2" fmla="*/ 48 w 96"/>
                <a:gd name="T3" fmla="*/ 80 h 80"/>
                <a:gd name="T4" fmla="*/ 96 w 96"/>
                <a:gd name="T5" fmla="*/ 0 h 80"/>
                <a:gd name="T6" fmla="*/ 0 w 96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0"/>
                  </a:moveTo>
                  <a:lnTo>
                    <a:pt x="48" y="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8" name="Group 357"/>
            <p:cNvGrpSpPr>
              <a:grpSpLocks/>
            </p:cNvGrpSpPr>
            <p:nvPr/>
          </p:nvGrpSpPr>
          <p:grpSpPr bwMode="auto">
            <a:xfrm>
              <a:off x="2419" y="627"/>
              <a:ext cx="2881" cy="48"/>
              <a:chOff x="1584" y="1384"/>
              <a:chExt cx="2881" cy="48"/>
            </a:xfrm>
          </p:grpSpPr>
          <p:sp>
            <p:nvSpPr>
              <p:cNvPr id="23716" name="Line 358"/>
              <p:cNvSpPr>
                <a:spLocks noChangeShapeType="1"/>
              </p:cNvSpPr>
              <p:nvPr/>
            </p:nvSpPr>
            <p:spPr bwMode="auto">
              <a:xfrm>
                <a:off x="158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17" name="Line 359"/>
              <p:cNvSpPr>
                <a:spLocks noChangeShapeType="1"/>
              </p:cNvSpPr>
              <p:nvPr/>
            </p:nvSpPr>
            <p:spPr bwMode="auto">
              <a:xfrm>
                <a:off x="182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18" name="Line 360"/>
              <p:cNvSpPr>
                <a:spLocks noChangeShapeType="1"/>
              </p:cNvSpPr>
              <p:nvPr/>
            </p:nvSpPr>
            <p:spPr bwMode="auto">
              <a:xfrm>
                <a:off x="206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19" name="Line 361"/>
              <p:cNvSpPr>
                <a:spLocks noChangeShapeType="1"/>
              </p:cNvSpPr>
              <p:nvPr/>
            </p:nvSpPr>
            <p:spPr bwMode="auto">
              <a:xfrm>
                <a:off x="230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0" name="Line 362"/>
              <p:cNvSpPr>
                <a:spLocks noChangeShapeType="1"/>
              </p:cNvSpPr>
              <p:nvPr/>
            </p:nvSpPr>
            <p:spPr bwMode="auto">
              <a:xfrm>
                <a:off x="254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1" name="Line 363"/>
              <p:cNvSpPr>
                <a:spLocks noChangeShapeType="1"/>
              </p:cNvSpPr>
              <p:nvPr/>
            </p:nvSpPr>
            <p:spPr bwMode="auto">
              <a:xfrm>
                <a:off x="278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2" name="Line 364"/>
              <p:cNvSpPr>
                <a:spLocks noChangeShapeType="1"/>
              </p:cNvSpPr>
              <p:nvPr/>
            </p:nvSpPr>
            <p:spPr bwMode="auto">
              <a:xfrm>
                <a:off x="302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3" name="Line 365"/>
              <p:cNvSpPr>
                <a:spLocks noChangeShapeType="1"/>
              </p:cNvSpPr>
              <p:nvPr/>
            </p:nvSpPr>
            <p:spPr bwMode="auto">
              <a:xfrm>
                <a:off x="326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4" name="Line 366"/>
              <p:cNvSpPr>
                <a:spLocks noChangeShapeType="1"/>
              </p:cNvSpPr>
              <p:nvPr/>
            </p:nvSpPr>
            <p:spPr bwMode="auto">
              <a:xfrm>
                <a:off x="350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5" name="Line 367"/>
              <p:cNvSpPr>
                <a:spLocks noChangeShapeType="1"/>
              </p:cNvSpPr>
              <p:nvPr/>
            </p:nvSpPr>
            <p:spPr bwMode="auto">
              <a:xfrm>
                <a:off x="374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6" name="Line 368"/>
              <p:cNvSpPr>
                <a:spLocks noChangeShapeType="1"/>
              </p:cNvSpPr>
              <p:nvPr/>
            </p:nvSpPr>
            <p:spPr bwMode="auto">
              <a:xfrm>
                <a:off x="398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7" name="Line 369"/>
              <p:cNvSpPr>
                <a:spLocks noChangeShapeType="1"/>
              </p:cNvSpPr>
              <p:nvPr/>
            </p:nvSpPr>
            <p:spPr bwMode="auto">
              <a:xfrm>
                <a:off x="422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28" name="Line 370"/>
              <p:cNvSpPr>
                <a:spLocks noChangeShapeType="1"/>
              </p:cNvSpPr>
              <p:nvPr/>
            </p:nvSpPr>
            <p:spPr bwMode="auto">
              <a:xfrm>
                <a:off x="4464" y="138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3693" name="Line 371"/>
            <p:cNvSpPr>
              <a:spLocks noChangeShapeType="1"/>
            </p:cNvSpPr>
            <p:nvPr/>
          </p:nvSpPr>
          <p:spPr bwMode="auto">
            <a:xfrm>
              <a:off x="2419" y="627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94" name="Line 372"/>
            <p:cNvSpPr>
              <a:spLocks noChangeShapeType="1"/>
            </p:cNvSpPr>
            <p:nvPr/>
          </p:nvSpPr>
          <p:spPr bwMode="auto">
            <a:xfrm>
              <a:off x="5298" y="626"/>
              <a:ext cx="0" cy="9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95" name="Line 373"/>
            <p:cNvSpPr>
              <a:spLocks noChangeShapeType="1"/>
            </p:cNvSpPr>
            <p:nvPr/>
          </p:nvSpPr>
          <p:spPr bwMode="auto">
            <a:xfrm>
              <a:off x="2418" y="627"/>
              <a:ext cx="0" cy="9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696" name="Rectangle 374"/>
            <p:cNvSpPr>
              <a:spLocks noChangeArrowheads="1"/>
            </p:cNvSpPr>
            <p:nvPr/>
          </p:nvSpPr>
          <p:spPr bwMode="auto">
            <a:xfrm>
              <a:off x="2290" y="139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97" name="Rectangle 375"/>
            <p:cNvSpPr>
              <a:spLocks noChangeArrowheads="1"/>
            </p:cNvSpPr>
            <p:nvPr/>
          </p:nvSpPr>
          <p:spPr bwMode="auto">
            <a:xfrm>
              <a:off x="2210" y="107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0.2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23698" name="Rectangle 376"/>
            <p:cNvSpPr>
              <a:spLocks noChangeArrowheads="1"/>
            </p:cNvSpPr>
            <p:nvPr/>
          </p:nvSpPr>
          <p:spPr bwMode="auto">
            <a:xfrm>
              <a:off x="2210" y="7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1800" b="1">
                  <a:solidFill>
                    <a:srgbClr val="000000"/>
                  </a:solidFill>
                  <a:latin typeface="Times New Roman" pitchFamily="18" charset="0"/>
                </a:rPr>
                <a:t>0.4</a:t>
              </a:r>
              <a:endParaRPr kumimoji="0" lang="pl-PL" sz="1800" b="1">
                <a:latin typeface="Times New Roman" pitchFamily="18" charset="0"/>
              </a:endParaRPr>
            </a:p>
          </p:txBody>
        </p:sp>
        <p:sp>
          <p:nvSpPr>
            <p:cNvPr id="315769" name="AutoShape 377"/>
            <p:cNvSpPr>
              <a:spLocks noChangeArrowheads="1"/>
            </p:cNvSpPr>
            <p:nvPr/>
          </p:nvSpPr>
          <p:spPr bwMode="auto">
            <a:xfrm>
              <a:off x="4300" y="694"/>
              <a:ext cx="930" cy="4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pl-PL" sz="2400">
                <a:latin typeface="Times New Roman" pitchFamily="18" charset="0"/>
              </a:endParaRPr>
            </a:p>
          </p:txBody>
        </p:sp>
        <p:sp>
          <p:nvSpPr>
            <p:cNvPr id="23700" name="Text Box 378"/>
            <p:cNvSpPr txBox="1">
              <a:spLocks noChangeArrowheads="1"/>
            </p:cNvSpPr>
            <p:nvPr/>
          </p:nvSpPr>
          <p:spPr bwMode="auto">
            <a:xfrm>
              <a:off x="4920" y="80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BR</a:t>
              </a:r>
            </a:p>
          </p:txBody>
        </p:sp>
        <p:sp>
          <p:nvSpPr>
            <p:cNvPr id="23701" name="Text Box 379"/>
            <p:cNvSpPr txBox="1">
              <a:spLocks noChangeArrowheads="1"/>
            </p:cNvSpPr>
            <p:nvPr/>
          </p:nvSpPr>
          <p:spPr bwMode="auto">
            <a:xfrm>
              <a:off x="4914" y="928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AR</a:t>
              </a:r>
            </a:p>
          </p:txBody>
        </p:sp>
        <p:sp>
          <p:nvSpPr>
            <p:cNvPr id="23702" name="Text Box 380"/>
            <p:cNvSpPr txBox="1">
              <a:spLocks noChangeArrowheads="1"/>
            </p:cNvSpPr>
            <p:nvPr/>
          </p:nvSpPr>
          <p:spPr bwMode="auto">
            <a:xfrm>
              <a:off x="4284" y="845"/>
              <a:ext cx="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SLy4</a:t>
              </a:r>
            </a:p>
          </p:txBody>
        </p:sp>
        <p:sp>
          <p:nvSpPr>
            <p:cNvPr id="23703" name="Text Box 381"/>
            <p:cNvSpPr txBox="1">
              <a:spLocks noChangeArrowheads="1"/>
            </p:cNvSpPr>
            <p:nvPr/>
          </p:nvSpPr>
          <p:spPr bwMode="auto">
            <a:xfrm>
              <a:off x="4272" y="639"/>
              <a:ext cx="9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Ca isotopes:</a:t>
              </a:r>
            </a:p>
          </p:txBody>
        </p:sp>
        <p:grpSp>
          <p:nvGrpSpPr>
            <p:cNvPr id="19" name="Group 382"/>
            <p:cNvGrpSpPr>
              <a:grpSpLocks/>
            </p:cNvGrpSpPr>
            <p:nvPr/>
          </p:nvGrpSpPr>
          <p:grpSpPr bwMode="auto">
            <a:xfrm>
              <a:off x="4750" y="888"/>
              <a:ext cx="186" cy="80"/>
              <a:chOff x="4758" y="1646"/>
              <a:chExt cx="186" cy="80"/>
            </a:xfrm>
          </p:grpSpPr>
          <p:sp>
            <p:nvSpPr>
              <p:cNvPr id="23714" name="Freeform 383"/>
              <p:cNvSpPr>
                <a:spLocks/>
              </p:cNvSpPr>
              <p:nvPr/>
            </p:nvSpPr>
            <p:spPr bwMode="auto">
              <a:xfrm>
                <a:off x="4758" y="1646"/>
                <a:ext cx="96" cy="80"/>
              </a:xfrm>
              <a:custGeom>
                <a:avLst/>
                <a:gdLst>
                  <a:gd name="T0" fmla="*/ 0 w 96"/>
                  <a:gd name="T1" fmla="*/ 0 h 80"/>
                  <a:gd name="T2" fmla="*/ 48 w 96"/>
                  <a:gd name="T3" fmla="*/ 80 h 80"/>
                  <a:gd name="T4" fmla="*/ 96 w 96"/>
                  <a:gd name="T5" fmla="*/ 0 h 80"/>
                  <a:gd name="T6" fmla="*/ 0 w 96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0"/>
                    </a:moveTo>
                    <a:lnTo>
                      <a:pt x="48" y="80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15" name="Freeform 384"/>
              <p:cNvSpPr>
                <a:spLocks/>
              </p:cNvSpPr>
              <p:nvPr/>
            </p:nvSpPr>
            <p:spPr bwMode="auto">
              <a:xfrm flipV="1">
                <a:off x="4848" y="1646"/>
                <a:ext cx="96" cy="80"/>
              </a:xfrm>
              <a:custGeom>
                <a:avLst/>
                <a:gdLst>
                  <a:gd name="T0" fmla="*/ 0 w 96"/>
                  <a:gd name="T1" fmla="*/ 0 h 80"/>
                  <a:gd name="T2" fmla="*/ 48 w 96"/>
                  <a:gd name="T3" fmla="*/ 80 h 80"/>
                  <a:gd name="T4" fmla="*/ 96 w 96"/>
                  <a:gd name="T5" fmla="*/ 0 h 80"/>
                  <a:gd name="T6" fmla="*/ 0 w 96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0"/>
                    </a:moveTo>
                    <a:lnTo>
                      <a:pt x="48" y="80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0" name="Group 385"/>
            <p:cNvGrpSpPr>
              <a:grpSpLocks/>
            </p:cNvGrpSpPr>
            <p:nvPr/>
          </p:nvGrpSpPr>
          <p:grpSpPr bwMode="auto">
            <a:xfrm>
              <a:off x="4750" y="996"/>
              <a:ext cx="186" cy="80"/>
              <a:chOff x="4758" y="1802"/>
              <a:chExt cx="186" cy="80"/>
            </a:xfrm>
          </p:grpSpPr>
          <p:sp>
            <p:nvSpPr>
              <p:cNvPr id="23712" name="Freeform 386"/>
              <p:cNvSpPr>
                <a:spLocks/>
              </p:cNvSpPr>
              <p:nvPr/>
            </p:nvSpPr>
            <p:spPr bwMode="auto">
              <a:xfrm>
                <a:off x="4758" y="1802"/>
                <a:ext cx="96" cy="80"/>
              </a:xfrm>
              <a:custGeom>
                <a:avLst/>
                <a:gdLst>
                  <a:gd name="T0" fmla="*/ 0 w 96"/>
                  <a:gd name="T1" fmla="*/ 0 h 80"/>
                  <a:gd name="T2" fmla="*/ 48 w 96"/>
                  <a:gd name="T3" fmla="*/ 80 h 80"/>
                  <a:gd name="T4" fmla="*/ 96 w 96"/>
                  <a:gd name="T5" fmla="*/ 0 h 80"/>
                  <a:gd name="T6" fmla="*/ 0 w 96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0"/>
                    </a:moveTo>
                    <a:lnTo>
                      <a:pt x="48" y="80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13" name="Freeform 387"/>
              <p:cNvSpPr>
                <a:spLocks/>
              </p:cNvSpPr>
              <p:nvPr/>
            </p:nvSpPr>
            <p:spPr bwMode="auto">
              <a:xfrm flipV="1">
                <a:off x="4848" y="1802"/>
                <a:ext cx="96" cy="80"/>
              </a:xfrm>
              <a:custGeom>
                <a:avLst/>
                <a:gdLst>
                  <a:gd name="T0" fmla="*/ 0 w 96"/>
                  <a:gd name="T1" fmla="*/ 0 h 80"/>
                  <a:gd name="T2" fmla="*/ 48 w 96"/>
                  <a:gd name="T3" fmla="*/ 80 h 80"/>
                  <a:gd name="T4" fmla="*/ 96 w 96"/>
                  <a:gd name="T5" fmla="*/ 0 h 80"/>
                  <a:gd name="T6" fmla="*/ 0 w 96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0"/>
                    </a:moveTo>
                    <a:lnTo>
                      <a:pt x="48" y="80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1" name="Group 388"/>
            <p:cNvGrpSpPr>
              <a:grpSpLocks/>
            </p:cNvGrpSpPr>
            <p:nvPr/>
          </p:nvGrpSpPr>
          <p:grpSpPr bwMode="auto">
            <a:xfrm>
              <a:off x="3037" y="1063"/>
              <a:ext cx="565" cy="235"/>
              <a:chOff x="1595" y="465"/>
              <a:chExt cx="501" cy="235"/>
            </a:xfrm>
          </p:grpSpPr>
          <p:sp>
            <p:nvSpPr>
              <p:cNvPr id="315781" name="AutoShape 389"/>
              <p:cNvSpPr>
                <a:spLocks noChangeArrowheads="1"/>
              </p:cNvSpPr>
              <p:nvPr/>
            </p:nvSpPr>
            <p:spPr bwMode="auto">
              <a:xfrm>
                <a:off x="1627" y="494"/>
                <a:ext cx="431" cy="20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3711" name="Text Box 390"/>
              <p:cNvSpPr txBox="1">
                <a:spLocks noChangeArrowheads="1"/>
              </p:cNvSpPr>
              <p:nvPr/>
            </p:nvSpPr>
            <p:spPr bwMode="auto">
              <a:xfrm>
                <a:off x="1595" y="465"/>
                <a:ext cx="5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kumimoji="0" lang="pl-PL" sz="1800" b="1">
                    <a:latin typeface="Times New Roman" pitchFamily="18" charset="0"/>
                  </a:rPr>
                  <a:t>e</a:t>
                </a:r>
                <a:r>
                  <a:rPr kumimoji="0" lang="pl-PL" sz="1800" b="1" baseline="-25000">
                    <a:latin typeface="Times New Roman" pitchFamily="18" charset="0"/>
                  </a:rPr>
                  <a:t>MF </a:t>
                </a:r>
                <a:r>
                  <a:rPr kumimoji="0" lang="pl-PL" sz="1800" b="1">
                    <a:latin typeface="Times New Roman" pitchFamily="18" charset="0"/>
                  </a:rPr>
                  <a:t>= 0</a:t>
                </a:r>
              </a:p>
            </p:txBody>
          </p:sp>
        </p:grpSp>
        <p:grpSp>
          <p:nvGrpSpPr>
            <p:cNvPr id="22" name="Group 391"/>
            <p:cNvGrpSpPr>
              <a:grpSpLocks/>
            </p:cNvGrpSpPr>
            <p:nvPr/>
          </p:nvGrpSpPr>
          <p:grpSpPr bwMode="auto">
            <a:xfrm>
              <a:off x="3067" y="2551"/>
              <a:ext cx="565" cy="235"/>
              <a:chOff x="1595" y="465"/>
              <a:chExt cx="501" cy="235"/>
            </a:xfrm>
          </p:grpSpPr>
          <p:sp>
            <p:nvSpPr>
              <p:cNvPr id="315784" name="AutoShape 392"/>
              <p:cNvSpPr>
                <a:spLocks noChangeArrowheads="1"/>
              </p:cNvSpPr>
              <p:nvPr/>
            </p:nvSpPr>
            <p:spPr bwMode="auto">
              <a:xfrm>
                <a:off x="1627" y="494"/>
                <a:ext cx="431" cy="20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3709" name="Text Box 393"/>
              <p:cNvSpPr txBox="1">
                <a:spLocks noChangeArrowheads="1"/>
              </p:cNvSpPr>
              <p:nvPr/>
            </p:nvSpPr>
            <p:spPr bwMode="auto">
              <a:xfrm>
                <a:off x="1595" y="465"/>
                <a:ext cx="5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kumimoji="0" lang="pl-PL" sz="1800" b="1">
                    <a:latin typeface="Times New Roman" pitchFamily="18" charset="0"/>
                  </a:rPr>
                  <a:t>e</a:t>
                </a:r>
                <a:r>
                  <a:rPr kumimoji="0" lang="pl-PL" sz="1800" b="1" baseline="-25000">
                    <a:latin typeface="Times New Roman" pitchFamily="18" charset="0"/>
                  </a:rPr>
                  <a:t>MF </a:t>
                </a:r>
                <a:r>
                  <a:rPr kumimoji="0" lang="pl-PL" sz="1800" b="1">
                    <a:latin typeface="Times New Roman" pitchFamily="18" charset="0"/>
                  </a:rPr>
                  <a:t>= e</a:t>
                </a:r>
              </a:p>
            </p:txBody>
          </p:sp>
        </p:grpSp>
      </p:grpSp>
      <p:sp>
        <p:nvSpPr>
          <p:cNvPr id="23561" name="Text Box 400"/>
          <p:cNvSpPr txBox="1">
            <a:spLocks noChangeArrowheads="1"/>
          </p:cNvSpPr>
          <p:nvPr/>
        </p:nvSpPr>
        <p:spPr bwMode="auto">
          <a:xfrm>
            <a:off x="2964314" y="93663"/>
            <a:ext cx="315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 spc="100" dirty="0" err="1" smtClean="0">
                <a:ln w="18000">
                  <a:solidFill>
                    <a:srgbClr val="9900CC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Numerical</a:t>
            </a:r>
            <a:r>
              <a:rPr lang="pl-PL" sz="2400" b="1" spc="100" dirty="0" smtClean="0">
                <a:ln w="18000">
                  <a:solidFill>
                    <a:srgbClr val="9900CC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pl-PL" sz="2400" b="1" spc="100" dirty="0" err="1" smtClean="0">
                <a:ln w="18000">
                  <a:solidFill>
                    <a:srgbClr val="9900CC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results</a:t>
            </a:r>
            <a:r>
              <a:rPr lang="pl-PL" sz="2400" b="1" spc="100" dirty="0" smtClean="0">
                <a:ln w="18000">
                  <a:solidFill>
                    <a:srgbClr val="9900CC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endParaRPr lang="pl-PL" sz="2400" b="1" spc="100" dirty="0">
              <a:ln w="18000">
                <a:solidFill>
                  <a:srgbClr val="9900CC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23562" name="Łącznik prosty 406"/>
          <p:cNvCxnSpPr>
            <a:cxnSpLocks noChangeShapeType="1"/>
          </p:cNvCxnSpPr>
          <p:nvPr/>
        </p:nvCxnSpPr>
        <p:spPr bwMode="auto">
          <a:xfrm rot="5400000" flipH="1" flipV="1">
            <a:off x="7349331" y="6387307"/>
            <a:ext cx="47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23" name="Grupa 409"/>
          <p:cNvGrpSpPr>
            <a:grpSpLocks/>
          </p:cNvGrpSpPr>
          <p:nvPr/>
        </p:nvGrpSpPr>
        <p:grpSpPr bwMode="auto">
          <a:xfrm>
            <a:off x="4260850" y="3232150"/>
            <a:ext cx="4883150" cy="3625850"/>
            <a:chOff x="4260850" y="3232150"/>
            <a:chExt cx="4883150" cy="3625850"/>
          </a:xfrm>
        </p:grpSpPr>
        <p:pic>
          <p:nvPicPr>
            <p:cNvPr id="23565" name="Picture 3" descr="C:\pallad\isospin\fig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0850" y="3232150"/>
              <a:ext cx="4883150" cy="362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Strzałka w górę 407"/>
            <p:cNvSpPr>
              <a:spLocks noChangeArrowheads="1"/>
            </p:cNvSpPr>
            <p:nvPr/>
          </p:nvSpPr>
          <p:spPr bwMode="auto">
            <a:xfrm>
              <a:off x="5657850" y="6124575"/>
              <a:ext cx="704850" cy="5715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none"/>
            <a:lstStyle/>
            <a:p>
              <a:endParaRPr lang="pl-PL"/>
            </a:p>
          </p:txBody>
        </p:sp>
      </p:grpSp>
      <p:sp>
        <p:nvSpPr>
          <p:cNvPr id="406" name="Strzałka w prawo 405"/>
          <p:cNvSpPr/>
          <p:nvPr/>
        </p:nvSpPr>
        <p:spPr bwMode="auto">
          <a:xfrm>
            <a:off x="2714625" y="1276350"/>
            <a:ext cx="657225" cy="952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7" name="Strzałka w prawo 406"/>
          <p:cNvSpPr/>
          <p:nvPr/>
        </p:nvSpPr>
        <p:spPr bwMode="auto">
          <a:xfrm>
            <a:off x="2733675" y="3362325"/>
            <a:ext cx="657225" cy="952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5" name="Text Box 394"/>
          <p:cNvSpPr txBox="1">
            <a:spLocks noChangeArrowheads="1"/>
          </p:cNvSpPr>
          <p:nvPr/>
        </p:nvSpPr>
        <p:spPr bwMode="auto">
          <a:xfrm>
            <a:off x="754063" y="381000"/>
            <a:ext cx="817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l">
              <a:buFontTx/>
              <a:buAutoNum type="romanUcParenBoth"/>
            </a:pPr>
            <a:r>
              <a:rPr lang="pl-PL" sz="2400" b="1" dirty="0" err="1">
                <a:solidFill>
                  <a:srgbClr val="9900CC"/>
                </a:solidFill>
              </a:rPr>
              <a:t>Isospin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impurities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in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ground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states</a:t>
            </a:r>
            <a:r>
              <a:rPr lang="pl-PL" sz="2400" b="1" dirty="0">
                <a:solidFill>
                  <a:srgbClr val="9900CC"/>
                </a:solidFill>
              </a:rPr>
              <a:t> of e-e </a:t>
            </a:r>
            <a:r>
              <a:rPr lang="pl-PL" sz="2400" b="1" dirty="0" err="1">
                <a:solidFill>
                  <a:srgbClr val="9900CC"/>
                </a:solidFill>
              </a:rPr>
              <a:t>nuclei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</a:p>
        </p:txBody>
      </p:sp>
      <p:sp>
        <p:nvSpPr>
          <p:cNvPr id="409" name="Text Box 395"/>
          <p:cNvSpPr txBox="1">
            <a:spLocks noChangeArrowheads="1"/>
          </p:cNvSpPr>
          <p:nvPr/>
        </p:nvSpPr>
        <p:spPr bwMode="auto">
          <a:xfrm>
            <a:off x="152400" y="1455738"/>
            <a:ext cx="2331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pl-PL" sz="1600" dirty="0" err="1"/>
              <a:t>Here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HF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solved</a:t>
            </a:r>
            <a:r>
              <a:rPr lang="pl-PL" sz="1600" dirty="0"/>
              <a:t> </a:t>
            </a:r>
            <a:endParaRPr lang="pl-PL" sz="1600" dirty="0" smtClean="0"/>
          </a:p>
          <a:p>
            <a:pPr marL="457200" indent="-457200" algn="l"/>
            <a:r>
              <a:rPr lang="pl-PL" sz="1600" dirty="0" err="1" smtClean="0"/>
              <a:t>without</a:t>
            </a:r>
            <a:r>
              <a:rPr lang="pl-PL" sz="1600" dirty="0" smtClean="0"/>
              <a:t> Coulomb </a:t>
            </a:r>
          </a:p>
          <a:p>
            <a:pPr marL="457200" indent="-457200" algn="l"/>
            <a:r>
              <a:rPr lang="pl-PL" sz="1600" dirty="0" smtClean="0"/>
              <a:t>|</a:t>
            </a:r>
            <a:r>
              <a:rPr lang="pl-PL" sz="1600" dirty="0"/>
              <a:t>HF;e</a:t>
            </a:r>
            <a:r>
              <a:rPr lang="pl-PL" sz="1600" baseline="-25000" dirty="0"/>
              <a:t>MF</a:t>
            </a:r>
            <a:r>
              <a:rPr lang="pl-PL" sz="1600" dirty="0"/>
              <a:t>=0&gt;. </a:t>
            </a:r>
          </a:p>
        </p:txBody>
      </p:sp>
      <p:sp>
        <p:nvSpPr>
          <p:cNvPr id="410" name="Text Box 396"/>
          <p:cNvSpPr txBox="1">
            <a:spLocks noChangeArrowheads="1"/>
          </p:cNvSpPr>
          <p:nvPr/>
        </p:nvSpPr>
        <p:spPr bwMode="auto">
          <a:xfrm>
            <a:off x="190500" y="3484563"/>
            <a:ext cx="2331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pl-PL" sz="1600" dirty="0" err="1"/>
              <a:t>Here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HF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solved</a:t>
            </a:r>
            <a:r>
              <a:rPr lang="pl-PL" sz="1600" dirty="0"/>
              <a:t> </a:t>
            </a:r>
            <a:endParaRPr lang="pl-PL" sz="1600" dirty="0" smtClean="0"/>
          </a:p>
          <a:p>
            <a:pPr marL="457200" indent="-457200" algn="l"/>
            <a:r>
              <a:rPr lang="pl-PL" sz="1600" dirty="0" err="1" smtClean="0"/>
              <a:t>with</a:t>
            </a:r>
            <a:r>
              <a:rPr lang="pl-PL" sz="1600" dirty="0" smtClean="0"/>
              <a:t> Coulomb </a:t>
            </a:r>
          </a:p>
          <a:p>
            <a:pPr marL="457200" indent="-457200" algn="l"/>
            <a:r>
              <a:rPr lang="pl-PL" sz="1600" dirty="0" smtClean="0"/>
              <a:t>|</a:t>
            </a:r>
            <a:r>
              <a:rPr lang="pl-PL" sz="1600" dirty="0" err="1"/>
              <a:t>HF;e</a:t>
            </a:r>
            <a:r>
              <a:rPr lang="pl-PL" sz="1600" baseline="-25000" dirty="0" err="1"/>
              <a:t>MF</a:t>
            </a:r>
            <a:r>
              <a:rPr lang="pl-PL" sz="1600" dirty="0" err="1"/>
              <a:t>=e</a:t>
            </a:r>
            <a:r>
              <a:rPr lang="pl-PL" sz="1600" dirty="0"/>
              <a:t>&gt;. </a:t>
            </a:r>
          </a:p>
        </p:txBody>
      </p:sp>
      <p:sp>
        <p:nvSpPr>
          <p:cNvPr id="411" name="Text Box 399"/>
          <p:cNvSpPr txBox="1">
            <a:spLocks noChangeArrowheads="1"/>
          </p:cNvSpPr>
          <p:nvPr/>
        </p:nvSpPr>
        <p:spPr bwMode="auto">
          <a:xfrm>
            <a:off x="314325" y="5275263"/>
            <a:ext cx="31480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600" dirty="0"/>
              <a:t>In </a:t>
            </a:r>
            <a:r>
              <a:rPr lang="pl-PL" sz="1600" dirty="0" err="1"/>
              <a:t>both</a:t>
            </a:r>
            <a:r>
              <a:rPr lang="pl-PL" sz="1600" dirty="0"/>
              <a:t> </a:t>
            </a:r>
            <a:r>
              <a:rPr lang="pl-PL" sz="1600" dirty="0" err="1"/>
              <a:t>cases</a:t>
            </a:r>
            <a:r>
              <a:rPr lang="pl-PL" sz="1600" dirty="0"/>
              <a:t> </a:t>
            </a:r>
            <a:r>
              <a:rPr lang="pl-PL" sz="1600" dirty="0" err="1"/>
              <a:t>rediagonalization</a:t>
            </a:r>
            <a:endParaRPr lang="pl-PL" sz="1600" dirty="0"/>
          </a:p>
          <a:p>
            <a:pPr algn="l"/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performed</a:t>
            </a:r>
            <a:r>
              <a:rPr lang="pl-PL" sz="1600" dirty="0"/>
              <a:t> for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total</a:t>
            </a:r>
            <a:r>
              <a:rPr lang="pl-PL" sz="1600" dirty="0"/>
              <a:t> </a:t>
            </a:r>
          </a:p>
          <a:p>
            <a:pPr algn="l"/>
            <a:r>
              <a:rPr lang="pl-PL" sz="1600" dirty="0"/>
              <a:t>Hamiltonian </a:t>
            </a:r>
            <a:r>
              <a:rPr lang="pl-PL" sz="1600" dirty="0" err="1"/>
              <a:t>including</a:t>
            </a:r>
            <a:r>
              <a:rPr lang="pl-PL" sz="1600" dirty="0"/>
              <a:t> </a:t>
            </a:r>
          </a:p>
          <a:p>
            <a:pPr algn="l"/>
            <a:r>
              <a:rPr lang="pl-PL" sz="1600" dirty="0"/>
              <a:t>Coulomb </a:t>
            </a:r>
          </a:p>
        </p:txBody>
      </p:sp>
      <p:sp>
        <p:nvSpPr>
          <p:cNvPr id="408" name="pole tekstowe 407"/>
          <p:cNvSpPr txBox="1"/>
          <p:nvPr/>
        </p:nvSpPr>
        <p:spPr>
          <a:xfrm>
            <a:off x="1601142" y="771525"/>
            <a:ext cx="6564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rgbClr val="9900CC"/>
                </a:solidFill>
              </a:rPr>
              <a:t>W.Satuła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  <a:r>
              <a:rPr lang="pl-PL" sz="1400" dirty="0" err="1" smtClean="0">
                <a:solidFill>
                  <a:srgbClr val="9900CC"/>
                </a:solidFill>
              </a:rPr>
              <a:t>J.Dobaczewski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  <a:r>
              <a:rPr lang="pl-PL" sz="1400" dirty="0" err="1" smtClean="0">
                <a:solidFill>
                  <a:srgbClr val="9900CC"/>
                </a:solidFill>
              </a:rPr>
              <a:t>W.Nazarewicz</a:t>
            </a:r>
            <a:r>
              <a:rPr lang="pl-PL" sz="1400" dirty="0" smtClean="0">
                <a:solidFill>
                  <a:srgbClr val="9900CC"/>
                </a:solidFill>
              </a:rPr>
              <a:t>, </a:t>
            </a:r>
            <a:r>
              <a:rPr lang="pl-PL" sz="1400" dirty="0" err="1" smtClean="0">
                <a:solidFill>
                  <a:srgbClr val="9900CC"/>
                </a:solidFill>
              </a:rPr>
              <a:t>M.Rafalski</a:t>
            </a:r>
            <a:r>
              <a:rPr lang="pl-PL" sz="1400" dirty="0" smtClean="0">
                <a:solidFill>
                  <a:srgbClr val="9900CC"/>
                </a:solidFill>
              </a:rPr>
              <a:t>, PRL103 (2009) 012502</a:t>
            </a:r>
            <a:endParaRPr lang="pl-PL" sz="1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1133475"/>
            <a:ext cx="5505450" cy="5181600"/>
            <a:chOff x="486" y="714"/>
            <a:chExt cx="3468" cy="32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52" y="714"/>
              <a:ext cx="2997" cy="1518"/>
              <a:chOff x="1468" y="1512"/>
              <a:chExt cx="2997" cy="151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712" y="2088"/>
                <a:ext cx="2624" cy="832"/>
                <a:chOff x="1712" y="2088"/>
                <a:chExt cx="2624" cy="832"/>
              </a:xfrm>
            </p:grpSpPr>
            <p:sp>
              <p:nvSpPr>
                <p:cNvPr id="2500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712" y="2904"/>
                  <a:ext cx="120" cy="1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832" y="2888"/>
                  <a:ext cx="128" cy="1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960" y="2872"/>
                  <a:ext cx="128" cy="1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088" y="2840"/>
                  <a:ext cx="120" cy="3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208" y="2824"/>
                  <a:ext cx="128" cy="1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336" y="2800"/>
                  <a:ext cx="128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464" y="2776"/>
                  <a:ext cx="120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84" y="2744"/>
                  <a:ext cx="128" cy="3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712" y="2720"/>
                  <a:ext cx="120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32" y="2688"/>
                  <a:ext cx="128" cy="3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960" y="2616"/>
                  <a:ext cx="128" cy="7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088" y="2560"/>
                  <a:ext cx="120" cy="5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1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208" y="2496"/>
                  <a:ext cx="128" cy="6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36" y="2432"/>
                  <a:ext cx="128" cy="6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464" y="2408"/>
                  <a:ext cx="120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584" y="2320"/>
                  <a:ext cx="128" cy="8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712" y="2280"/>
                  <a:ext cx="128" cy="4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840" y="2224"/>
                  <a:ext cx="120" cy="5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960" y="2176"/>
                  <a:ext cx="128" cy="4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088" y="2128"/>
                  <a:ext cx="128" cy="4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2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216" y="2088"/>
                  <a:ext cx="120" cy="4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712" y="1600"/>
                <a:ext cx="2624" cy="1312"/>
                <a:chOff x="1712" y="1600"/>
                <a:chExt cx="2624" cy="1312"/>
              </a:xfrm>
            </p:grpSpPr>
            <p:sp>
              <p:nvSpPr>
                <p:cNvPr id="2498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12" y="2888"/>
                  <a:ext cx="120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32" y="2872"/>
                  <a:ext cx="128" cy="1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960" y="2848"/>
                  <a:ext cx="128" cy="2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088" y="2800"/>
                  <a:ext cx="120" cy="4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208" y="2768"/>
                  <a:ext cx="128" cy="3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36" y="2736"/>
                  <a:ext cx="128" cy="3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464" y="2696"/>
                  <a:ext cx="120" cy="4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584" y="2648"/>
                  <a:ext cx="128" cy="4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12" y="2600"/>
                  <a:ext cx="120" cy="4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32" y="2560"/>
                  <a:ext cx="128" cy="4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960" y="2448"/>
                  <a:ext cx="128" cy="11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7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088" y="2360"/>
                  <a:ext cx="120" cy="8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08" y="2256"/>
                  <a:ext cx="128" cy="10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9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36" y="2152"/>
                  <a:ext cx="128" cy="104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464" y="2112"/>
                  <a:ext cx="120" cy="4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584" y="1976"/>
                  <a:ext cx="128" cy="136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712" y="1904"/>
                  <a:ext cx="128" cy="7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40" y="1816"/>
                  <a:ext cx="120" cy="8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960" y="1744"/>
                  <a:ext cx="128" cy="7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088" y="1672"/>
                  <a:ext cx="128" cy="7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0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216" y="1600"/>
                  <a:ext cx="120" cy="72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1584" y="1536"/>
                <a:ext cx="48" cy="1393"/>
                <a:chOff x="1584" y="1536"/>
                <a:chExt cx="48" cy="1393"/>
              </a:xfrm>
            </p:grpSpPr>
            <p:sp>
              <p:nvSpPr>
                <p:cNvPr id="24959" name="Line 49"/>
                <p:cNvSpPr>
                  <a:spLocks noChangeShapeType="1"/>
                </p:cNvSpPr>
                <p:nvPr/>
              </p:nvSpPr>
              <p:spPr bwMode="auto">
                <a:xfrm>
                  <a:off x="1584" y="292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0" name="Line 50"/>
                <p:cNvSpPr>
                  <a:spLocks noChangeShapeType="1"/>
                </p:cNvSpPr>
                <p:nvPr/>
              </p:nvSpPr>
              <p:spPr bwMode="auto">
                <a:xfrm>
                  <a:off x="1584" y="271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1" name="Line 51"/>
                <p:cNvSpPr>
                  <a:spLocks noChangeShapeType="1"/>
                </p:cNvSpPr>
                <p:nvPr/>
              </p:nvSpPr>
              <p:spPr bwMode="auto">
                <a:xfrm>
                  <a:off x="1584" y="25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2" name="Line 52"/>
                <p:cNvSpPr>
                  <a:spLocks noChangeShapeType="1"/>
                </p:cNvSpPr>
                <p:nvPr/>
              </p:nvSpPr>
              <p:spPr bwMode="auto">
                <a:xfrm>
                  <a:off x="1584" y="22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3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207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4" name="Line 54"/>
                <p:cNvSpPr>
                  <a:spLocks noChangeShapeType="1"/>
                </p:cNvSpPr>
                <p:nvPr/>
              </p:nvSpPr>
              <p:spPr bwMode="auto">
                <a:xfrm>
                  <a:off x="1584" y="185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5" name="Line 55"/>
                <p:cNvSpPr>
                  <a:spLocks noChangeShapeType="1"/>
                </p:cNvSpPr>
                <p:nvPr/>
              </p:nvSpPr>
              <p:spPr bwMode="auto">
                <a:xfrm>
                  <a:off x="1584" y="164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6" name="Line 56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7" name="Line 57"/>
                <p:cNvSpPr>
                  <a:spLocks noChangeShapeType="1"/>
                </p:cNvSpPr>
                <p:nvPr/>
              </p:nvSpPr>
              <p:spPr bwMode="auto">
                <a:xfrm>
                  <a:off x="1584" y="28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8" name="Line 58"/>
                <p:cNvSpPr>
                  <a:spLocks noChangeShapeType="1"/>
                </p:cNvSpPr>
                <p:nvPr/>
              </p:nvSpPr>
              <p:spPr bwMode="auto">
                <a:xfrm>
                  <a:off x="1584" y="27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69" name="Line 59"/>
                <p:cNvSpPr>
                  <a:spLocks noChangeShapeType="1"/>
                </p:cNvSpPr>
                <p:nvPr/>
              </p:nvSpPr>
              <p:spPr bwMode="auto">
                <a:xfrm>
                  <a:off x="1584" y="26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0" name="Line 60"/>
                <p:cNvSpPr>
                  <a:spLocks noChangeShapeType="1"/>
                </p:cNvSpPr>
                <p:nvPr/>
              </p:nvSpPr>
              <p:spPr bwMode="auto">
                <a:xfrm>
                  <a:off x="1584" y="26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1" name="Line 61"/>
                <p:cNvSpPr>
                  <a:spLocks noChangeShapeType="1"/>
                </p:cNvSpPr>
                <p:nvPr/>
              </p:nvSpPr>
              <p:spPr bwMode="auto">
                <a:xfrm>
                  <a:off x="1584" y="25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2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3" name="Line 63"/>
                <p:cNvSpPr>
                  <a:spLocks noChangeShapeType="1"/>
                </p:cNvSpPr>
                <p:nvPr/>
              </p:nvSpPr>
              <p:spPr bwMode="auto">
                <a:xfrm>
                  <a:off x="1584" y="23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4" name="Line 64"/>
                <p:cNvSpPr>
                  <a:spLocks noChangeShapeType="1"/>
                </p:cNvSpPr>
                <p:nvPr/>
              </p:nvSpPr>
              <p:spPr bwMode="auto">
                <a:xfrm>
                  <a:off x="1584" y="23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5" name="Line 65"/>
                <p:cNvSpPr>
                  <a:spLocks noChangeShapeType="1"/>
                </p:cNvSpPr>
                <p:nvPr/>
              </p:nvSpPr>
              <p:spPr bwMode="auto">
                <a:xfrm>
                  <a:off x="1584" y="223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6" name="Line 66"/>
                <p:cNvSpPr>
                  <a:spLocks noChangeShapeType="1"/>
                </p:cNvSpPr>
                <p:nvPr/>
              </p:nvSpPr>
              <p:spPr bwMode="auto">
                <a:xfrm>
                  <a:off x="1584" y="21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7" name="Line 67"/>
                <p:cNvSpPr>
                  <a:spLocks noChangeShapeType="1"/>
                </p:cNvSpPr>
                <p:nvPr/>
              </p:nvSpPr>
              <p:spPr bwMode="auto">
                <a:xfrm>
                  <a:off x="1584" y="21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8" name="Line 68"/>
                <p:cNvSpPr>
                  <a:spLocks noChangeShapeType="1"/>
                </p:cNvSpPr>
                <p:nvPr/>
              </p:nvSpPr>
              <p:spPr bwMode="auto">
                <a:xfrm>
                  <a:off x="1584" y="20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79" name="Line 69"/>
                <p:cNvSpPr>
                  <a:spLocks noChangeShapeType="1"/>
                </p:cNvSpPr>
                <p:nvPr/>
              </p:nvSpPr>
              <p:spPr bwMode="auto">
                <a:xfrm>
                  <a:off x="1584" y="19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0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19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1" name="Line 71"/>
                <p:cNvSpPr>
                  <a:spLocks noChangeShapeType="1"/>
                </p:cNvSpPr>
                <p:nvPr/>
              </p:nvSpPr>
              <p:spPr bwMode="auto">
                <a:xfrm>
                  <a:off x="1584" y="18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2" name="Line 72"/>
                <p:cNvSpPr>
                  <a:spLocks noChangeShapeType="1"/>
                </p:cNvSpPr>
                <p:nvPr/>
              </p:nvSpPr>
              <p:spPr bwMode="auto">
                <a:xfrm>
                  <a:off x="1584" y="17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3" name="Line 73"/>
                <p:cNvSpPr>
                  <a:spLocks noChangeShapeType="1"/>
                </p:cNvSpPr>
                <p:nvPr/>
              </p:nvSpPr>
              <p:spPr bwMode="auto">
                <a:xfrm>
                  <a:off x="1584" y="16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4" name="Line 74"/>
                <p:cNvSpPr>
                  <a:spLocks noChangeShapeType="1"/>
                </p:cNvSpPr>
                <p:nvPr/>
              </p:nvSpPr>
              <p:spPr bwMode="auto">
                <a:xfrm>
                  <a:off x="1584" y="15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85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15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7" name="Group 76"/>
              <p:cNvGrpSpPr>
                <a:grpSpLocks/>
              </p:cNvGrpSpPr>
              <p:nvPr/>
            </p:nvGrpSpPr>
            <p:grpSpPr bwMode="auto">
              <a:xfrm>
                <a:off x="4416" y="1536"/>
                <a:ext cx="48" cy="1393"/>
                <a:chOff x="4416" y="1536"/>
                <a:chExt cx="48" cy="1393"/>
              </a:xfrm>
            </p:grpSpPr>
            <p:sp>
              <p:nvSpPr>
                <p:cNvPr id="2493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416" y="292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4416" y="271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4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4416" y="25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5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4416" y="2288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6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416" y="207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416" y="185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8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416" y="164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9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440" y="288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0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440" y="28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1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4440" y="27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2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4440" y="266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3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4440" y="26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4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440" y="25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4440" y="244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440" y="23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440" y="23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8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4440" y="223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49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4440" y="21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0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4440" y="212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1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4440" y="201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440" y="196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3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4440" y="191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4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440" y="180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5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4440" y="17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6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4440" y="169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440" y="158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58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40" y="15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>
                <a:off x="1584" y="2904"/>
                <a:ext cx="2881" cy="48"/>
                <a:chOff x="1584" y="2904"/>
                <a:chExt cx="2881" cy="48"/>
              </a:xfrm>
            </p:grpSpPr>
            <p:sp>
              <p:nvSpPr>
                <p:cNvPr id="24908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58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712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0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832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960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088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3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208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336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46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6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58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7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712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8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832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19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960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0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3088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1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208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2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336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46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358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5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712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6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840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7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960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8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088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29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16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336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3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4464" y="2904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9" name="Group 129"/>
              <p:cNvGrpSpPr>
                <a:grpSpLocks/>
              </p:cNvGrpSpPr>
              <p:nvPr/>
            </p:nvGrpSpPr>
            <p:grpSpPr bwMode="auto">
              <a:xfrm>
                <a:off x="1584" y="1512"/>
                <a:ext cx="2881" cy="48"/>
                <a:chOff x="1584" y="1512"/>
                <a:chExt cx="2881" cy="48"/>
              </a:xfrm>
            </p:grpSpPr>
            <p:sp>
              <p:nvSpPr>
                <p:cNvPr id="24884" name="Line 130"/>
                <p:cNvSpPr>
                  <a:spLocks noChangeShapeType="1"/>
                </p:cNvSpPr>
                <p:nvPr/>
              </p:nvSpPr>
              <p:spPr bwMode="auto">
                <a:xfrm>
                  <a:off x="158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85" name="Line 131"/>
                <p:cNvSpPr>
                  <a:spLocks noChangeShapeType="1"/>
                </p:cNvSpPr>
                <p:nvPr/>
              </p:nvSpPr>
              <p:spPr bwMode="auto">
                <a:xfrm>
                  <a:off x="1712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86" name="Line 132"/>
                <p:cNvSpPr>
                  <a:spLocks noChangeShapeType="1"/>
                </p:cNvSpPr>
                <p:nvPr/>
              </p:nvSpPr>
              <p:spPr bwMode="auto">
                <a:xfrm>
                  <a:off x="1832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87" name="Line 133"/>
                <p:cNvSpPr>
                  <a:spLocks noChangeShapeType="1"/>
                </p:cNvSpPr>
                <p:nvPr/>
              </p:nvSpPr>
              <p:spPr bwMode="auto">
                <a:xfrm>
                  <a:off x="1960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88" name="Line 134"/>
                <p:cNvSpPr>
                  <a:spLocks noChangeShapeType="1"/>
                </p:cNvSpPr>
                <p:nvPr/>
              </p:nvSpPr>
              <p:spPr bwMode="auto">
                <a:xfrm>
                  <a:off x="2088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89" name="Line 135"/>
                <p:cNvSpPr>
                  <a:spLocks noChangeShapeType="1"/>
                </p:cNvSpPr>
                <p:nvPr/>
              </p:nvSpPr>
              <p:spPr bwMode="auto">
                <a:xfrm>
                  <a:off x="2208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0" name="Line 136"/>
                <p:cNvSpPr>
                  <a:spLocks noChangeShapeType="1"/>
                </p:cNvSpPr>
                <p:nvPr/>
              </p:nvSpPr>
              <p:spPr bwMode="auto">
                <a:xfrm>
                  <a:off x="2336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1" name="Line 137"/>
                <p:cNvSpPr>
                  <a:spLocks noChangeShapeType="1"/>
                </p:cNvSpPr>
                <p:nvPr/>
              </p:nvSpPr>
              <p:spPr bwMode="auto">
                <a:xfrm>
                  <a:off x="246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2" name="Line 138"/>
                <p:cNvSpPr>
                  <a:spLocks noChangeShapeType="1"/>
                </p:cNvSpPr>
                <p:nvPr/>
              </p:nvSpPr>
              <p:spPr bwMode="auto">
                <a:xfrm>
                  <a:off x="258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3" name="Line 139"/>
                <p:cNvSpPr>
                  <a:spLocks noChangeShapeType="1"/>
                </p:cNvSpPr>
                <p:nvPr/>
              </p:nvSpPr>
              <p:spPr bwMode="auto">
                <a:xfrm>
                  <a:off x="2712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4" name="Line 140"/>
                <p:cNvSpPr>
                  <a:spLocks noChangeShapeType="1"/>
                </p:cNvSpPr>
                <p:nvPr/>
              </p:nvSpPr>
              <p:spPr bwMode="auto">
                <a:xfrm>
                  <a:off x="2832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5" name="Line 141"/>
                <p:cNvSpPr>
                  <a:spLocks noChangeShapeType="1"/>
                </p:cNvSpPr>
                <p:nvPr/>
              </p:nvSpPr>
              <p:spPr bwMode="auto">
                <a:xfrm>
                  <a:off x="2960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6" name="Line 142"/>
                <p:cNvSpPr>
                  <a:spLocks noChangeShapeType="1"/>
                </p:cNvSpPr>
                <p:nvPr/>
              </p:nvSpPr>
              <p:spPr bwMode="auto">
                <a:xfrm>
                  <a:off x="3088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7" name="Line 143"/>
                <p:cNvSpPr>
                  <a:spLocks noChangeShapeType="1"/>
                </p:cNvSpPr>
                <p:nvPr/>
              </p:nvSpPr>
              <p:spPr bwMode="auto">
                <a:xfrm>
                  <a:off x="3208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8" name="Line 144"/>
                <p:cNvSpPr>
                  <a:spLocks noChangeShapeType="1"/>
                </p:cNvSpPr>
                <p:nvPr/>
              </p:nvSpPr>
              <p:spPr bwMode="auto">
                <a:xfrm>
                  <a:off x="3336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99" name="Line 145"/>
                <p:cNvSpPr>
                  <a:spLocks noChangeShapeType="1"/>
                </p:cNvSpPr>
                <p:nvPr/>
              </p:nvSpPr>
              <p:spPr bwMode="auto">
                <a:xfrm>
                  <a:off x="346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0" name="Line 146"/>
                <p:cNvSpPr>
                  <a:spLocks noChangeShapeType="1"/>
                </p:cNvSpPr>
                <p:nvPr/>
              </p:nvSpPr>
              <p:spPr bwMode="auto">
                <a:xfrm>
                  <a:off x="358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1" name="Line 147"/>
                <p:cNvSpPr>
                  <a:spLocks noChangeShapeType="1"/>
                </p:cNvSpPr>
                <p:nvPr/>
              </p:nvSpPr>
              <p:spPr bwMode="auto">
                <a:xfrm>
                  <a:off x="3712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2" name="Line 148"/>
                <p:cNvSpPr>
                  <a:spLocks noChangeShapeType="1"/>
                </p:cNvSpPr>
                <p:nvPr/>
              </p:nvSpPr>
              <p:spPr bwMode="auto">
                <a:xfrm>
                  <a:off x="3840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3" name="Line 149"/>
                <p:cNvSpPr>
                  <a:spLocks noChangeShapeType="1"/>
                </p:cNvSpPr>
                <p:nvPr/>
              </p:nvSpPr>
              <p:spPr bwMode="auto">
                <a:xfrm>
                  <a:off x="3960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4" name="Line 150"/>
                <p:cNvSpPr>
                  <a:spLocks noChangeShapeType="1"/>
                </p:cNvSpPr>
                <p:nvPr/>
              </p:nvSpPr>
              <p:spPr bwMode="auto">
                <a:xfrm>
                  <a:off x="4088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5" name="Line 151"/>
                <p:cNvSpPr>
                  <a:spLocks noChangeShapeType="1"/>
                </p:cNvSpPr>
                <p:nvPr/>
              </p:nvSpPr>
              <p:spPr bwMode="auto">
                <a:xfrm>
                  <a:off x="4216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6" name="Line 152"/>
                <p:cNvSpPr>
                  <a:spLocks noChangeShapeType="1"/>
                </p:cNvSpPr>
                <p:nvPr/>
              </p:nvSpPr>
              <p:spPr bwMode="auto">
                <a:xfrm>
                  <a:off x="4336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07" name="Line 153"/>
                <p:cNvSpPr>
                  <a:spLocks noChangeShapeType="1"/>
                </p:cNvSpPr>
                <p:nvPr/>
              </p:nvSpPr>
              <p:spPr bwMode="auto">
                <a:xfrm>
                  <a:off x="4464" y="151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4828" name="Line 154"/>
              <p:cNvSpPr>
                <a:spLocks noChangeShapeType="1"/>
              </p:cNvSpPr>
              <p:nvPr/>
            </p:nvSpPr>
            <p:spPr bwMode="auto">
              <a:xfrm flipV="1">
                <a:off x="1584" y="1512"/>
                <a:ext cx="1" cy="14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29" name="Line 155"/>
              <p:cNvSpPr>
                <a:spLocks noChangeShapeType="1"/>
              </p:cNvSpPr>
              <p:nvPr/>
            </p:nvSpPr>
            <p:spPr bwMode="auto">
              <a:xfrm flipV="1">
                <a:off x="4464" y="1512"/>
                <a:ext cx="1" cy="14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0" name="Line 156"/>
              <p:cNvSpPr>
                <a:spLocks noChangeShapeType="1"/>
              </p:cNvSpPr>
              <p:nvPr/>
            </p:nvSpPr>
            <p:spPr bwMode="auto">
              <a:xfrm>
                <a:off x="1584" y="2952"/>
                <a:ext cx="288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1" name="Line 157"/>
              <p:cNvSpPr>
                <a:spLocks noChangeShapeType="1"/>
              </p:cNvSpPr>
              <p:nvPr/>
            </p:nvSpPr>
            <p:spPr bwMode="auto">
              <a:xfrm>
                <a:off x="1584" y="1512"/>
                <a:ext cx="288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2" name="Freeform 158"/>
              <p:cNvSpPr>
                <a:spLocks/>
              </p:cNvSpPr>
              <p:nvPr/>
            </p:nvSpPr>
            <p:spPr bwMode="auto">
              <a:xfrm>
                <a:off x="1664" y="288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3" name="Freeform 159"/>
              <p:cNvSpPr>
                <a:spLocks/>
              </p:cNvSpPr>
              <p:nvPr/>
            </p:nvSpPr>
            <p:spPr bwMode="auto">
              <a:xfrm>
                <a:off x="1784" y="286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4" name="Freeform 160"/>
              <p:cNvSpPr>
                <a:spLocks/>
              </p:cNvSpPr>
              <p:nvPr/>
            </p:nvSpPr>
            <p:spPr bwMode="auto">
              <a:xfrm>
                <a:off x="1912" y="284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5" name="Freeform 161"/>
              <p:cNvSpPr>
                <a:spLocks/>
              </p:cNvSpPr>
              <p:nvPr/>
            </p:nvSpPr>
            <p:spPr bwMode="auto">
              <a:xfrm>
                <a:off x="2040" y="283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6" name="Freeform 162"/>
              <p:cNvSpPr>
                <a:spLocks/>
              </p:cNvSpPr>
              <p:nvPr/>
            </p:nvSpPr>
            <p:spPr bwMode="auto">
              <a:xfrm>
                <a:off x="2160" y="280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7" name="Freeform 163"/>
              <p:cNvSpPr>
                <a:spLocks/>
              </p:cNvSpPr>
              <p:nvPr/>
            </p:nvSpPr>
            <p:spPr bwMode="auto">
              <a:xfrm>
                <a:off x="2288" y="278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8" name="Freeform 164"/>
              <p:cNvSpPr>
                <a:spLocks/>
              </p:cNvSpPr>
              <p:nvPr/>
            </p:nvSpPr>
            <p:spPr bwMode="auto">
              <a:xfrm>
                <a:off x="2416" y="276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39" name="Freeform 165"/>
              <p:cNvSpPr>
                <a:spLocks/>
              </p:cNvSpPr>
              <p:nvPr/>
            </p:nvSpPr>
            <p:spPr bwMode="auto">
              <a:xfrm>
                <a:off x="2536" y="273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0" name="Freeform 166"/>
              <p:cNvSpPr>
                <a:spLocks/>
              </p:cNvSpPr>
              <p:nvPr/>
            </p:nvSpPr>
            <p:spPr bwMode="auto">
              <a:xfrm>
                <a:off x="2664" y="270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1" name="Freeform 167"/>
              <p:cNvSpPr>
                <a:spLocks/>
              </p:cNvSpPr>
              <p:nvPr/>
            </p:nvSpPr>
            <p:spPr bwMode="auto">
              <a:xfrm>
                <a:off x="2784" y="268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2" name="Freeform 168"/>
              <p:cNvSpPr>
                <a:spLocks/>
              </p:cNvSpPr>
              <p:nvPr/>
            </p:nvSpPr>
            <p:spPr bwMode="auto">
              <a:xfrm>
                <a:off x="2912" y="264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3" name="Freeform 169"/>
              <p:cNvSpPr>
                <a:spLocks/>
              </p:cNvSpPr>
              <p:nvPr/>
            </p:nvSpPr>
            <p:spPr bwMode="auto">
              <a:xfrm>
                <a:off x="3040" y="257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4" name="Freeform 170"/>
              <p:cNvSpPr>
                <a:spLocks/>
              </p:cNvSpPr>
              <p:nvPr/>
            </p:nvSpPr>
            <p:spPr bwMode="auto">
              <a:xfrm>
                <a:off x="3160" y="252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5" name="Freeform 171"/>
              <p:cNvSpPr>
                <a:spLocks/>
              </p:cNvSpPr>
              <p:nvPr/>
            </p:nvSpPr>
            <p:spPr bwMode="auto">
              <a:xfrm>
                <a:off x="3288" y="245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6" name="Freeform 172"/>
              <p:cNvSpPr>
                <a:spLocks/>
              </p:cNvSpPr>
              <p:nvPr/>
            </p:nvSpPr>
            <p:spPr bwMode="auto">
              <a:xfrm>
                <a:off x="3416" y="239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7" name="Freeform 173"/>
              <p:cNvSpPr>
                <a:spLocks/>
              </p:cNvSpPr>
              <p:nvPr/>
            </p:nvSpPr>
            <p:spPr bwMode="auto">
              <a:xfrm>
                <a:off x="3536" y="236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8" name="Freeform 174"/>
              <p:cNvSpPr>
                <a:spLocks/>
              </p:cNvSpPr>
              <p:nvPr/>
            </p:nvSpPr>
            <p:spPr bwMode="auto">
              <a:xfrm>
                <a:off x="3664" y="228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49" name="Freeform 175"/>
              <p:cNvSpPr>
                <a:spLocks/>
              </p:cNvSpPr>
              <p:nvPr/>
            </p:nvSpPr>
            <p:spPr bwMode="auto">
              <a:xfrm>
                <a:off x="3792" y="224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0" name="Freeform 176"/>
              <p:cNvSpPr>
                <a:spLocks/>
              </p:cNvSpPr>
              <p:nvPr/>
            </p:nvSpPr>
            <p:spPr bwMode="auto">
              <a:xfrm>
                <a:off x="3912" y="218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1" name="Freeform 177"/>
              <p:cNvSpPr>
                <a:spLocks/>
              </p:cNvSpPr>
              <p:nvPr/>
            </p:nvSpPr>
            <p:spPr bwMode="auto">
              <a:xfrm>
                <a:off x="4040" y="213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2" name="Freeform 178"/>
              <p:cNvSpPr>
                <a:spLocks/>
              </p:cNvSpPr>
              <p:nvPr/>
            </p:nvSpPr>
            <p:spPr bwMode="auto">
              <a:xfrm>
                <a:off x="4168" y="208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3" name="Freeform 179"/>
              <p:cNvSpPr>
                <a:spLocks/>
              </p:cNvSpPr>
              <p:nvPr/>
            </p:nvSpPr>
            <p:spPr bwMode="auto">
              <a:xfrm>
                <a:off x="4288" y="204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4" name="Freeform 180"/>
              <p:cNvSpPr>
                <a:spLocks/>
              </p:cNvSpPr>
              <p:nvPr/>
            </p:nvSpPr>
            <p:spPr bwMode="auto">
              <a:xfrm>
                <a:off x="1664" y="287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5" name="Freeform 181"/>
              <p:cNvSpPr>
                <a:spLocks/>
              </p:cNvSpPr>
              <p:nvPr/>
            </p:nvSpPr>
            <p:spPr bwMode="auto">
              <a:xfrm>
                <a:off x="1784" y="284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6" name="Freeform 182"/>
              <p:cNvSpPr>
                <a:spLocks/>
              </p:cNvSpPr>
              <p:nvPr/>
            </p:nvSpPr>
            <p:spPr bwMode="auto">
              <a:xfrm>
                <a:off x="1912" y="283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7" name="Freeform 183"/>
              <p:cNvSpPr>
                <a:spLocks/>
              </p:cNvSpPr>
              <p:nvPr/>
            </p:nvSpPr>
            <p:spPr bwMode="auto">
              <a:xfrm>
                <a:off x="2040" y="280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8" name="Freeform 184"/>
              <p:cNvSpPr>
                <a:spLocks/>
              </p:cNvSpPr>
              <p:nvPr/>
            </p:nvSpPr>
            <p:spPr bwMode="auto">
              <a:xfrm>
                <a:off x="2160" y="276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59" name="Freeform 185"/>
              <p:cNvSpPr>
                <a:spLocks/>
              </p:cNvSpPr>
              <p:nvPr/>
            </p:nvSpPr>
            <p:spPr bwMode="auto">
              <a:xfrm>
                <a:off x="2288" y="272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0" name="Freeform 186"/>
              <p:cNvSpPr>
                <a:spLocks/>
              </p:cNvSpPr>
              <p:nvPr/>
            </p:nvSpPr>
            <p:spPr bwMode="auto">
              <a:xfrm>
                <a:off x="2416" y="269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1" name="Freeform 187"/>
              <p:cNvSpPr>
                <a:spLocks/>
              </p:cNvSpPr>
              <p:nvPr/>
            </p:nvSpPr>
            <p:spPr bwMode="auto">
              <a:xfrm>
                <a:off x="2536" y="265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2" name="Freeform 188"/>
              <p:cNvSpPr>
                <a:spLocks/>
              </p:cNvSpPr>
              <p:nvPr/>
            </p:nvSpPr>
            <p:spPr bwMode="auto">
              <a:xfrm>
                <a:off x="2664" y="260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3" name="Freeform 189"/>
              <p:cNvSpPr>
                <a:spLocks/>
              </p:cNvSpPr>
              <p:nvPr/>
            </p:nvSpPr>
            <p:spPr bwMode="auto">
              <a:xfrm>
                <a:off x="2784" y="256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4" name="Freeform 190"/>
              <p:cNvSpPr>
                <a:spLocks/>
              </p:cNvSpPr>
              <p:nvPr/>
            </p:nvSpPr>
            <p:spPr bwMode="auto">
              <a:xfrm>
                <a:off x="2912" y="252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5" name="Freeform 191"/>
              <p:cNvSpPr>
                <a:spLocks/>
              </p:cNvSpPr>
              <p:nvPr/>
            </p:nvSpPr>
            <p:spPr bwMode="auto">
              <a:xfrm>
                <a:off x="3040" y="2408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6" name="Freeform 192"/>
              <p:cNvSpPr>
                <a:spLocks/>
              </p:cNvSpPr>
              <p:nvPr/>
            </p:nvSpPr>
            <p:spPr bwMode="auto">
              <a:xfrm>
                <a:off x="3160" y="232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7" name="Freeform 193"/>
              <p:cNvSpPr>
                <a:spLocks/>
              </p:cNvSpPr>
              <p:nvPr/>
            </p:nvSpPr>
            <p:spPr bwMode="auto">
              <a:xfrm>
                <a:off x="3288" y="221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8" name="Freeform 194"/>
              <p:cNvSpPr>
                <a:spLocks/>
              </p:cNvSpPr>
              <p:nvPr/>
            </p:nvSpPr>
            <p:spPr bwMode="auto">
              <a:xfrm>
                <a:off x="3416" y="211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69" name="Freeform 195"/>
              <p:cNvSpPr>
                <a:spLocks/>
              </p:cNvSpPr>
              <p:nvPr/>
            </p:nvSpPr>
            <p:spPr bwMode="auto">
              <a:xfrm>
                <a:off x="3536" y="207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0" name="Freeform 196"/>
              <p:cNvSpPr>
                <a:spLocks/>
              </p:cNvSpPr>
              <p:nvPr/>
            </p:nvSpPr>
            <p:spPr bwMode="auto">
              <a:xfrm>
                <a:off x="3664" y="193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1" name="Freeform 197"/>
              <p:cNvSpPr>
                <a:spLocks/>
              </p:cNvSpPr>
              <p:nvPr/>
            </p:nvSpPr>
            <p:spPr bwMode="auto">
              <a:xfrm>
                <a:off x="3792" y="186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2" name="Freeform 198"/>
              <p:cNvSpPr>
                <a:spLocks/>
              </p:cNvSpPr>
              <p:nvPr/>
            </p:nvSpPr>
            <p:spPr bwMode="auto">
              <a:xfrm>
                <a:off x="3912" y="1776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3" name="Freeform 199"/>
              <p:cNvSpPr>
                <a:spLocks/>
              </p:cNvSpPr>
              <p:nvPr/>
            </p:nvSpPr>
            <p:spPr bwMode="auto">
              <a:xfrm>
                <a:off x="4040" y="170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4" name="Freeform 200"/>
              <p:cNvSpPr>
                <a:spLocks/>
              </p:cNvSpPr>
              <p:nvPr/>
            </p:nvSpPr>
            <p:spPr bwMode="auto">
              <a:xfrm>
                <a:off x="4168" y="1632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75" name="Freeform 201"/>
              <p:cNvSpPr>
                <a:spLocks/>
              </p:cNvSpPr>
              <p:nvPr/>
            </p:nvSpPr>
            <p:spPr bwMode="auto">
              <a:xfrm>
                <a:off x="4288" y="1560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0" name="Group 202"/>
              <p:cNvGrpSpPr>
                <a:grpSpLocks/>
              </p:cNvGrpSpPr>
              <p:nvPr/>
            </p:nvGrpSpPr>
            <p:grpSpPr bwMode="auto">
              <a:xfrm>
                <a:off x="1468" y="1550"/>
                <a:ext cx="80" cy="1480"/>
                <a:chOff x="1456" y="1568"/>
                <a:chExt cx="80" cy="1480"/>
              </a:xfrm>
            </p:grpSpPr>
            <p:sp>
              <p:nvSpPr>
                <p:cNvPr id="24877" name="Rectangle 203"/>
                <p:cNvSpPr>
                  <a:spLocks noChangeArrowheads="1"/>
                </p:cNvSpPr>
                <p:nvPr/>
              </p:nvSpPr>
              <p:spPr bwMode="auto">
                <a:xfrm>
                  <a:off x="1456" y="2856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7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56" y="2640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79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56" y="2424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8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56" y="2208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3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81" name="Rectangle 207"/>
                <p:cNvSpPr>
                  <a:spLocks noChangeArrowheads="1"/>
                </p:cNvSpPr>
                <p:nvPr/>
              </p:nvSpPr>
              <p:spPr bwMode="auto">
                <a:xfrm>
                  <a:off x="1456" y="2000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4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82" name="Rectangle 208"/>
                <p:cNvSpPr>
                  <a:spLocks noChangeArrowheads="1"/>
                </p:cNvSpPr>
                <p:nvPr/>
              </p:nvSpPr>
              <p:spPr bwMode="auto">
                <a:xfrm>
                  <a:off x="1456" y="1784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5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  <p:sp>
              <p:nvSpPr>
                <p:cNvPr id="24883" name="Rectangle 209"/>
                <p:cNvSpPr>
                  <a:spLocks noChangeArrowheads="1"/>
                </p:cNvSpPr>
                <p:nvPr/>
              </p:nvSpPr>
              <p:spPr bwMode="auto">
                <a:xfrm>
                  <a:off x="1456" y="1568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b="1">
                      <a:solidFill>
                        <a:srgbClr val="000000"/>
                      </a:solidFill>
                      <a:latin typeface="Times New Roman" pitchFamily="18" charset="0"/>
                    </a:rPr>
                    <a:t>6</a:t>
                  </a:r>
                  <a:endParaRPr kumimoji="0" lang="pl-PL" b="1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10"/>
            <p:cNvGrpSpPr>
              <a:grpSpLocks/>
            </p:cNvGrpSpPr>
            <p:nvPr/>
          </p:nvGrpSpPr>
          <p:grpSpPr bwMode="auto">
            <a:xfrm>
              <a:off x="1196" y="2154"/>
              <a:ext cx="1904" cy="1200"/>
              <a:chOff x="1712" y="2262"/>
              <a:chExt cx="1904" cy="1200"/>
            </a:xfrm>
          </p:grpSpPr>
          <p:sp>
            <p:nvSpPr>
              <p:cNvPr id="24806" name="Line 211"/>
              <p:cNvSpPr>
                <a:spLocks noChangeShapeType="1"/>
              </p:cNvSpPr>
              <p:nvPr/>
            </p:nvSpPr>
            <p:spPr bwMode="auto">
              <a:xfrm flipV="1">
                <a:off x="1712" y="3438"/>
                <a:ext cx="120" cy="2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7" name="Line 212"/>
              <p:cNvSpPr>
                <a:spLocks noChangeShapeType="1"/>
              </p:cNvSpPr>
              <p:nvPr/>
            </p:nvSpPr>
            <p:spPr bwMode="auto">
              <a:xfrm flipV="1">
                <a:off x="1832" y="3406"/>
                <a:ext cx="128" cy="3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8" name="Line 213"/>
              <p:cNvSpPr>
                <a:spLocks noChangeShapeType="1"/>
              </p:cNvSpPr>
              <p:nvPr/>
            </p:nvSpPr>
            <p:spPr bwMode="auto">
              <a:xfrm flipV="1">
                <a:off x="1960" y="3366"/>
                <a:ext cx="128" cy="4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9" name="Line 214"/>
              <p:cNvSpPr>
                <a:spLocks noChangeShapeType="1"/>
              </p:cNvSpPr>
              <p:nvPr/>
            </p:nvSpPr>
            <p:spPr bwMode="auto">
              <a:xfrm flipV="1">
                <a:off x="2088" y="3302"/>
                <a:ext cx="120" cy="6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0" name="Line 215"/>
              <p:cNvSpPr>
                <a:spLocks noChangeShapeType="1"/>
              </p:cNvSpPr>
              <p:nvPr/>
            </p:nvSpPr>
            <p:spPr bwMode="auto">
              <a:xfrm flipV="1">
                <a:off x="2208" y="3262"/>
                <a:ext cx="128" cy="4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1" name="Line 216"/>
              <p:cNvSpPr>
                <a:spLocks noChangeShapeType="1"/>
              </p:cNvSpPr>
              <p:nvPr/>
            </p:nvSpPr>
            <p:spPr bwMode="auto">
              <a:xfrm flipV="1">
                <a:off x="2336" y="3206"/>
                <a:ext cx="128" cy="5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2" name="Line 217"/>
              <p:cNvSpPr>
                <a:spLocks noChangeShapeType="1"/>
              </p:cNvSpPr>
              <p:nvPr/>
            </p:nvSpPr>
            <p:spPr bwMode="auto">
              <a:xfrm flipV="1">
                <a:off x="2464" y="3142"/>
                <a:ext cx="120" cy="64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3" name="Line 218"/>
              <p:cNvSpPr>
                <a:spLocks noChangeShapeType="1"/>
              </p:cNvSpPr>
              <p:nvPr/>
            </p:nvSpPr>
            <p:spPr bwMode="auto">
              <a:xfrm flipV="1">
                <a:off x="2584" y="3070"/>
                <a:ext cx="128" cy="7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4" name="Line 219"/>
              <p:cNvSpPr>
                <a:spLocks noChangeShapeType="1"/>
              </p:cNvSpPr>
              <p:nvPr/>
            </p:nvSpPr>
            <p:spPr bwMode="auto">
              <a:xfrm flipV="1">
                <a:off x="2712" y="2990"/>
                <a:ext cx="120" cy="8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5" name="Line 220"/>
              <p:cNvSpPr>
                <a:spLocks noChangeShapeType="1"/>
              </p:cNvSpPr>
              <p:nvPr/>
            </p:nvSpPr>
            <p:spPr bwMode="auto">
              <a:xfrm flipV="1">
                <a:off x="2832" y="2910"/>
                <a:ext cx="128" cy="8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6" name="Line 221"/>
              <p:cNvSpPr>
                <a:spLocks noChangeShapeType="1"/>
              </p:cNvSpPr>
              <p:nvPr/>
            </p:nvSpPr>
            <p:spPr bwMode="auto">
              <a:xfrm flipV="1">
                <a:off x="2960" y="2782"/>
                <a:ext cx="128" cy="12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7" name="Line 222"/>
              <p:cNvSpPr>
                <a:spLocks noChangeShapeType="1"/>
              </p:cNvSpPr>
              <p:nvPr/>
            </p:nvSpPr>
            <p:spPr bwMode="auto">
              <a:xfrm flipV="1">
                <a:off x="3088" y="2670"/>
                <a:ext cx="120" cy="112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8" name="Line 223"/>
              <p:cNvSpPr>
                <a:spLocks noChangeShapeType="1"/>
              </p:cNvSpPr>
              <p:nvPr/>
            </p:nvSpPr>
            <p:spPr bwMode="auto">
              <a:xfrm flipV="1">
                <a:off x="3208" y="2542"/>
                <a:ext cx="128" cy="12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19" name="Line 224"/>
              <p:cNvSpPr>
                <a:spLocks noChangeShapeType="1"/>
              </p:cNvSpPr>
              <p:nvPr/>
            </p:nvSpPr>
            <p:spPr bwMode="auto">
              <a:xfrm flipV="1">
                <a:off x="3336" y="2406"/>
                <a:ext cx="128" cy="13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20" name="Line 225"/>
              <p:cNvSpPr>
                <a:spLocks noChangeShapeType="1"/>
              </p:cNvSpPr>
              <p:nvPr/>
            </p:nvSpPr>
            <p:spPr bwMode="auto">
              <a:xfrm flipV="1">
                <a:off x="3464" y="2318"/>
                <a:ext cx="120" cy="8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21" name="Line 226"/>
              <p:cNvSpPr>
                <a:spLocks noChangeShapeType="1"/>
              </p:cNvSpPr>
              <p:nvPr/>
            </p:nvSpPr>
            <p:spPr bwMode="auto">
              <a:xfrm flipV="1">
                <a:off x="3584" y="2262"/>
                <a:ext cx="32" cy="56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2" name="Group 227"/>
            <p:cNvGrpSpPr>
              <a:grpSpLocks/>
            </p:cNvGrpSpPr>
            <p:nvPr/>
          </p:nvGrpSpPr>
          <p:grpSpPr bwMode="auto">
            <a:xfrm>
              <a:off x="1196" y="3386"/>
              <a:ext cx="2624" cy="96"/>
              <a:chOff x="1712" y="3494"/>
              <a:chExt cx="2624" cy="96"/>
            </a:xfrm>
          </p:grpSpPr>
          <p:sp>
            <p:nvSpPr>
              <p:cNvPr id="24785" name="Line 228"/>
              <p:cNvSpPr>
                <a:spLocks noChangeShapeType="1"/>
              </p:cNvSpPr>
              <p:nvPr/>
            </p:nvSpPr>
            <p:spPr bwMode="auto">
              <a:xfrm>
                <a:off x="1712" y="3494"/>
                <a:ext cx="120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6" name="Line 229"/>
              <p:cNvSpPr>
                <a:spLocks noChangeShapeType="1"/>
              </p:cNvSpPr>
              <p:nvPr/>
            </p:nvSpPr>
            <p:spPr bwMode="auto">
              <a:xfrm>
                <a:off x="1832" y="3502"/>
                <a:ext cx="12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7" name="Line 230"/>
              <p:cNvSpPr>
                <a:spLocks noChangeShapeType="1"/>
              </p:cNvSpPr>
              <p:nvPr/>
            </p:nvSpPr>
            <p:spPr bwMode="auto">
              <a:xfrm>
                <a:off x="1960" y="3502"/>
                <a:ext cx="12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8" name="Line 231"/>
              <p:cNvSpPr>
                <a:spLocks noChangeShapeType="1"/>
              </p:cNvSpPr>
              <p:nvPr/>
            </p:nvSpPr>
            <p:spPr bwMode="auto">
              <a:xfrm>
                <a:off x="2088" y="3502"/>
                <a:ext cx="12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9" name="Line 232"/>
              <p:cNvSpPr>
                <a:spLocks noChangeShapeType="1"/>
              </p:cNvSpPr>
              <p:nvPr/>
            </p:nvSpPr>
            <p:spPr bwMode="auto">
              <a:xfrm>
                <a:off x="2208" y="3502"/>
                <a:ext cx="12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0" name="Line 233"/>
              <p:cNvSpPr>
                <a:spLocks noChangeShapeType="1"/>
              </p:cNvSpPr>
              <p:nvPr/>
            </p:nvSpPr>
            <p:spPr bwMode="auto">
              <a:xfrm>
                <a:off x="2336" y="3502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1" name="Line 234"/>
              <p:cNvSpPr>
                <a:spLocks noChangeShapeType="1"/>
              </p:cNvSpPr>
              <p:nvPr/>
            </p:nvSpPr>
            <p:spPr bwMode="auto">
              <a:xfrm>
                <a:off x="2464" y="3510"/>
                <a:ext cx="12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2" name="Line 235"/>
              <p:cNvSpPr>
                <a:spLocks noChangeShapeType="1"/>
              </p:cNvSpPr>
              <p:nvPr/>
            </p:nvSpPr>
            <p:spPr bwMode="auto">
              <a:xfrm>
                <a:off x="2584" y="3510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3" name="Line 236"/>
              <p:cNvSpPr>
                <a:spLocks noChangeShapeType="1"/>
              </p:cNvSpPr>
              <p:nvPr/>
            </p:nvSpPr>
            <p:spPr bwMode="auto">
              <a:xfrm>
                <a:off x="2712" y="3518"/>
                <a:ext cx="12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4" name="Line 237"/>
              <p:cNvSpPr>
                <a:spLocks noChangeShapeType="1"/>
              </p:cNvSpPr>
              <p:nvPr/>
            </p:nvSpPr>
            <p:spPr bwMode="auto">
              <a:xfrm>
                <a:off x="2832" y="3518"/>
                <a:ext cx="12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5" name="Line 238"/>
              <p:cNvSpPr>
                <a:spLocks noChangeShapeType="1"/>
              </p:cNvSpPr>
              <p:nvPr/>
            </p:nvSpPr>
            <p:spPr bwMode="auto">
              <a:xfrm>
                <a:off x="2960" y="3518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6" name="Line 239"/>
              <p:cNvSpPr>
                <a:spLocks noChangeShapeType="1"/>
              </p:cNvSpPr>
              <p:nvPr/>
            </p:nvSpPr>
            <p:spPr bwMode="auto">
              <a:xfrm>
                <a:off x="3088" y="3526"/>
                <a:ext cx="120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7" name="Line 240"/>
              <p:cNvSpPr>
                <a:spLocks noChangeShapeType="1"/>
              </p:cNvSpPr>
              <p:nvPr/>
            </p:nvSpPr>
            <p:spPr bwMode="auto">
              <a:xfrm>
                <a:off x="3208" y="3534"/>
                <a:ext cx="12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8" name="Line 241"/>
              <p:cNvSpPr>
                <a:spLocks noChangeShapeType="1"/>
              </p:cNvSpPr>
              <p:nvPr/>
            </p:nvSpPr>
            <p:spPr bwMode="auto">
              <a:xfrm>
                <a:off x="3336" y="3534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99" name="Line 242"/>
              <p:cNvSpPr>
                <a:spLocks noChangeShapeType="1"/>
              </p:cNvSpPr>
              <p:nvPr/>
            </p:nvSpPr>
            <p:spPr bwMode="auto">
              <a:xfrm>
                <a:off x="3464" y="3542"/>
                <a:ext cx="120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0" name="Line 243"/>
              <p:cNvSpPr>
                <a:spLocks noChangeShapeType="1"/>
              </p:cNvSpPr>
              <p:nvPr/>
            </p:nvSpPr>
            <p:spPr bwMode="auto">
              <a:xfrm>
                <a:off x="3584" y="3550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1" name="Line 244"/>
              <p:cNvSpPr>
                <a:spLocks noChangeShapeType="1"/>
              </p:cNvSpPr>
              <p:nvPr/>
            </p:nvSpPr>
            <p:spPr bwMode="auto">
              <a:xfrm>
                <a:off x="3712" y="3558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2" name="Line 245"/>
              <p:cNvSpPr>
                <a:spLocks noChangeShapeType="1"/>
              </p:cNvSpPr>
              <p:nvPr/>
            </p:nvSpPr>
            <p:spPr bwMode="auto">
              <a:xfrm>
                <a:off x="3840" y="3566"/>
                <a:ext cx="12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3" name="Line 246"/>
              <p:cNvSpPr>
                <a:spLocks noChangeShapeType="1"/>
              </p:cNvSpPr>
              <p:nvPr/>
            </p:nvSpPr>
            <p:spPr bwMode="auto">
              <a:xfrm>
                <a:off x="3960" y="3566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4" name="Line 247"/>
              <p:cNvSpPr>
                <a:spLocks noChangeShapeType="1"/>
              </p:cNvSpPr>
              <p:nvPr/>
            </p:nvSpPr>
            <p:spPr bwMode="auto">
              <a:xfrm>
                <a:off x="4088" y="3574"/>
                <a:ext cx="128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805" name="Line 248"/>
              <p:cNvSpPr>
                <a:spLocks noChangeShapeType="1"/>
              </p:cNvSpPr>
              <p:nvPr/>
            </p:nvSpPr>
            <p:spPr bwMode="auto">
              <a:xfrm>
                <a:off x="4216" y="3582"/>
                <a:ext cx="120" cy="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" name="Group 249"/>
            <p:cNvGrpSpPr>
              <a:grpSpLocks/>
            </p:cNvGrpSpPr>
            <p:nvPr/>
          </p:nvGrpSpPr>
          <p:grpSpPr bwMode="auto">
            <a:xfrm>
              <a:off x="1068" y="2154"/>
              <a:ext cx="48" cy="1441"/>
              <a:chOff x="1584" y="2262"/>
              <a:chExt cx="48" cy="1441"/>
            </a:xfrm>
          </p:grpSpPr>
          <p:sp>
            <p:nvSpPr>
              <p:cNvPr id="24754" name="Line 250"/>
              <p:cNvSpPr>
                <a:spLocks noChangeShapeType="1"/>
              </p:cNvSpPr>
              <p:nvPr/>
            </p:nvSpPr>
            <p:spPr bwMode="auto">
              <a:xfrm>
                <a:off x="1584" y="370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5" name="Line 251"/>
              <p:cNvSpPr>
                <a:spLocks noChangeShapeType="1"/>
              </p:cNvSpPr>
              <p:nvPr/>
            </p:nvSpPr>
            <p:spPr bwMode="auto">
              <a:xfrm>
                <a:off x="1584" y="349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6" name="Line 252"/>
              <p:cNvSpPr>
                <a:spLocks noChangeShapeType="1"/>
              </p:cNvSpPr>
              <p:nvPr/>
            </p:nvSpPr>
            <p:spPr bwMode="auto">
              <a:xfrm>
                <a:off x="1584" y="329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7" name="Line 253"/>
              <p:cNvSpPr>
                <a:spLocks noChangeShapeType="1"/>
              </p:cNvSpPr>
              <p:nvPr/>
            </p:nvSpPr>
            <p:spPr bwMode="auto">
              <a:xfrm>
                <a:off x="1584" y="308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8" name="Line 254"/>
              <p:cNvSpPr>
                <a:spLocks noChangeShapeType="1"/>
              </p:cNvSpPr>
              <p:nvPr/>
            </p:nvSpPr>
            <p:spPr bwMode="auto">
              <a:xfrm>
                <a:off x="1584" y="287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9" name="Line 255"/>
              <p:cNvSpPr>
                <a:spLocks noChangeShapeType="1"/>
              </p:cNvSpPr>
              <p:nvPr/>
            </p:nvSpPr>
            <p:spPr bwMode="auto">
              <a:xfrm>
                <a:off x="1584" y="267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0" name="Line 256"/>
              <p:cNvSpPr>
                <a:spLocks noChangeShapeType="1"/>
              </p:cNvSpPr>
              <p:nvPr/>
            </p:nvSpPr>
            <p:spPr bwMode="auto">
              <a:xfrm>
                <a:off x="1584" y="247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1" name="Line 257"/>
              <p:cNvSpPr>
                <a:spLocks noChangeShapeType="1"/>
              </p:cNvSpPr>
              <p:nvPr/>
            </p:nvSpPr>
            <p:spPr bwMode="auto">
              <a:xfrm>
                <a:off x="1584" y="226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2" name="Line 258"/>
              <p:cNvSpPr>
                <a:spLocks noChangeShapeType="1"/>
              </p:cNvSpPr>
              <p:nvPr/>
            </p:nvSpPr>
            <p:spPr bwMode="auto">
              <a:xfrm>
                <a:off x="1584" y="365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3" name="Line 259"/>
              <p:cNvSpPr>
                <a:spLocks noChangeShapeType="1"/>
              </p:cNvSpPr>
              <p:nvPr/>
            </p:nvSpPr>
            <p:spPr bwMode="auto">
              <a:xfrm>
                <a:off x="1584" y="359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4" name="Line 260"/>
              <p:cNvSpPr>
                <a:spLocks noChangeShapeType="1"/>
              </p:cNvSpPr>
              <p:nvPr/>
            </p:nvSpPr>
            <p:spPr bwMode="auto">
              <a:xfrm>
                <a:off x="1584" y="355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5" name="Line 261"/>
              <p:cNvSpPr>
                <a:spLocks noChangeShapeType="1"/>
              </p:cNvSpPr>
              <p:nvPr/>
            </p:nvSpPr>
            <p:spPr bwMode="auto">
              <a:xfrm>
                <a:off x="1584" y="344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6" name="Line 262"/>
              <p:cNvSpPr>
                <a:spLocks noChangeShapeType="1"/>
              </p:cNvSpPr>
              <p:nvPr/>
            </p:nvSpPr>
            <p:spPr bwMode="auto">
              <a:xfrm>
                <a:off x="1584" y="339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7" name="Line 263"/>
              <p:cNvSpPr>
                <a:spLocks noChangeShapeType="1"/>
              </p:cNvSpPr>
              <p:nvPr/>
            </p:nvSpPr>
            <p:spPr bwMode="auto">
              <a:xfrm>
                <a:off x="1584" y="334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8" name="Line 264"/>
              <p:cNvSpPr>
                <a:spLocks noChangeShapeType="1"/>
              </p:cNvSpPr>
              <p:nvPr/>
            </p:nvSpPr>
            <p:spPr bwMode="auto">
              <a:xfrm>
                <a:off x="1584" y="323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69" name="Line 265"/>
              <p:cNvSpPr>
                <a:spLocks noChangeShapeType="1"/>
              </p:cNvSpPr>
              <p:nvPr/>
            </p:nvSpPr>
            <p:spPr bwMode="auto">
              <a:xfrm>
                <a:off x="1584" y="319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0" name="Line 266"/>
              <p:cNvSpPr>
                <a:spLocks noChangeShapeType="1"/>
              </p:cNvSpPr>
              <p:nvPr/>
            </p:nvSpPr>
            <p:spPr bwMode="auto">
              <a:xfrm>
                <a:off x="1584" y="313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1" name="Line 267"/>
              <p:cNvSpPr>
                <a:spLocks noChangeShapeType="1"/>
              </p:cNvSpPr>
              <p:nvPr/>
            </p:nvSpPr>
            <p:spPr bwMode="auto">
              <a:xfrm>
                <a:off x="1584" y="308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2" name="Line 268"/>
              <p:cNvSpPr>
                <a:spLocks noChangeShapeType="1"/>
              </p:cNvSpPr>
              <p:nvPr/>
            </p:nvSpPr>
            <p:spPr bwMode="auto">
              <a:xfrm>
                <a:off x="1584" y="303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3" name="Line 269"/>
              <p:cNvSpPr>
                <a:spLocks noChangeShapeType="1"/>
              </p:cNvSpPr>
              <p:nvPr/>
            </p:nvSpPr>
            <p:spPr bwMode="auto">
              <a:xfrm>
                <a:off x="1584" y="298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4" name="Line 270"/>
              <p:cNvSpPr>
                <a:spLocks noChangeShapeType="1"/>
              </p:cNvSpPr>
              <p:nvPr/>
            </p:nvSpPr>
            <p:spPr bwMode="auto">
              <a:xfrm>
                <a:off x="1584" y="293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5" name="Line 271"/>
              <p:cNvSpPr>
                <a:spLocks noChangeShapeType="1"/>
              </p:cNvSpPr>
              <p:nvPr/>
            </p:nvSpPr>
            <p:spPr bwMode="auto">
              <a:xfrm>
                <a:off x="1584" y="283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6" name="Line 272"/>
              <p:cNvSpPr>
                <a:spLocks noChangeShapeType="1"/>
              </p:cNvSpPr>
              <p:nvPr/>
            </p:nvSpPr>
            <p:spPr bwMode="auto">
              <a:xfrm>
                <a:off x="1584" y="277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7" name="Line 273"/>
              <p:cNvSpPr>
                <a:spLocks noChangeShapeType="1"/>
              </p:cNvSpPr>
              <p:nvPr/>
            </p:nvSpPr>
            <p:spPr bwMode="auto">
              <a:xfrm>
                <a:off x="1584" y="272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8" name="Line 274"/>
              <p:cNvSpPr>
                <a:spLocks noChangeShapeType="1"/>
              </p:cNvSpPr>
              <p:nvPr/>
            </p:nvSpPr>
            <p:spPr bwMode="auto">
              <a:xfrm>
                <a:off x="1584" y="262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79" name="Line 275"/>
              <p:cNvSpPr>
                <a:spLocks noChangeShapeType="1"/>
              </p:cNvSpPr>
              <p:nvPr/>
            </p:nvSpPr>
            <p:spPr bwMode="auto">
              <a:xfrm>
                <a:off x="1584" y="257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0" name="Line 276"/>
              <p:cNvSpPr>
                <a:spLocks noChangeShapeType="1"/>
              </p:cNvSpPr>
              <p:nvPr/>
            </p:nvSpPr>
            <p:spPr bwMode="auto">
              <a:xfrm>
                <a:off x="1584" y="251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1" name="Line 277"/>
              <p:cNvSpPr>
                <a:spLocks noChangeShapeType="1"/>
              </p:cNvSpPr>
              <p:nvPr/>
            </p:nvSpPr>
            <p:spPr bwMode="auto">
              <a:xfrm>
                <a:off x="1584" y="247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2" name="Line 278"/>
              <p:cNvSpPr>
                <a:spLocks noChangeShapeType="1"/>
              </p:cNvSpPr>
              <p:nvPr/>
            </p:nvSpPr>
            <p:spPr bwMode="auto">
              <a:xfrm>
                <a:off x="1584" y="241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3" name="Line 279"/>
              <p:cNvSpPr>
                <a:spLocks noChangeShapeType="1"/>
              </p:cNvSpPr>
              <p:nvPr/>
            </p:nvSpPr>
            <p:spPr bwMode="auto">
              <a:xfrm>
                <a:off x="1584" y="236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84" name="Line 280"/>
              <p:cNvSpPr>
                <a:spLocks noChangeShapeType="1"/>
              </p:cNvSpPr>
              <p:nvPr/>
            </p:nvSpPr>
            <p:spPr bwMode="auto">
              <a:xfrm>
                <a:off x="1584" y="231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4" name="Group 281"/>
            <p:cNvGrpSpPr>
              <a:grpSpLocks/>
            </p:cNvGrpSpPr>
            <p:nvPr/>
          </p:nvGrpSpPr>
          <p:grpSpPr bwMode="auto">
            <a:xfrm>
              <a:off x="3900" y="2154"/>
              <a:ext cx="48" cy="1441"/>
              <a:chOff x="4416" y="2262"/>
              <a:chExt cx="48" cy="1441"/>
            </a:xfrm>
          </p:grpSpPr>
          <p:sp>
            <p:nvSpPr>
              <p:cNvPr id="24723" name="Line 282"/>
              <p:cNvSpPr>
                <a:spLocks noChangeShapeType="1"/>
              </p:cNvSpPr>
              <p:nvPr/>
            </p:nvSpPr>
            <p:spPr bwMode="auto">
              <a:xfrm flipH="1">
                <a:off x="4416" y="370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/>
            </p:nvSpPr>
            <p:spPr bwMode="auto">
              <a:xfrm flipH="1">
                <a:off x="4416" y="349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/>
            </p:nvSpPr>
            <p:spPr bwMode="auto">
              <a:xfrm flipH="1">
                <a:off x="4416" y="329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/>
            </p:nvSpPr>
            <p:spPr bwMode="auto">
              <a:xfrm flipH="1">
                <a:off x="4416" y="308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/>
            </p:nvSpPr>
            <p:spPr bwMode="auto">
              <a:xfrm flipH="1">
                <a:off x="4416" y="287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/>
            </p:nvSpPr>
            <p:spPr bwMode="auto">
              <a:xfrm flipH="1">
                <a:off x="4416" y="267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/>
            </p:nvSpPr>
            <p:spPr bwMode="auto">
              <a:xfrm flipH="1">
                <a:off x="4416" y="247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/>
            </p:nvSpPr>
            <p:spPr bwMode="auto">
              <a:xfrm flipH="1">
                <a:off x="4416" y="226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1" name="Line 290"/>
              <p:cNvSpPr>
                <a:spLocks noChangeShapeType="1"/>
              </p:cNvSpPr>
              <p:nvPr/>
            </p:nvSpPr>
            <p:spPr bwMode="auto">
              <a:xfrm flipH="1">
                <a:off x="4440" y="365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2" name="Line 291"/>
              <p:cNvSpPr>
                <a:spLocks noChangeShapeType="1"/>
              </p:cNvSpPr>
              <p:nvPr/>
            </p:nvSpPr>
            <p:spPr bwMode="auto">
              <a:xfrm flipH="1">
                <a:off x="4440" y="359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3" name="Line 292"/>
              <p:cNvSpPr>
                <a:spLocks noChangeShapeType="1"/>
              </p:cNvSpPr>
              <p:nvPr/>
            </p:nvSpPr>
            <p:spPr bwMode="auto">
              <a:xfrm flipH="1">
                <a:off x="4440" y="355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4" name="Line 293"/>
              <p:cNvSpPr>
                <a:spLocks noChangeShapeType="1"/>
              </p:cNvSpPr>
              <p:nvPr/>
            </p:nvSpPr>
            <p:spPr bwMode="auto">
              <a:xfrm flipH="1">
                <a:off x="4440" y="344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5" name="Line 294"/>
              <p:cNvSpPr>
                <a:spLocks noChangeShapeType="1"/>
              </p:cNvSpPr>
              <p:nvPr/>
            </p:nvSpPr>
            <p:spPr bwMode="auto">
              <a:xfrm flipH="1">
                <a:off x="4440" y="339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6" name="Line 295"/>
              <p:cNvSpPr>
                <a:spLocks noChangeShapeType="1"/>
              </p:cNvSpPr>
              <p:nvPr/>
            </p:nvSpPr>
            <p:spPr bwMode="auto">
              <a:xfrm flipH="1">
                <a:off x="4440" y="334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7" name="Line 296"/>
              <p:cNvSpPr>
                <a:spLocks noChangeShapeType="1"/>
              </p:cNvSpPr>
              <p:nvPr/>
            </p:nvSpPr>
            <p:spPr bwMode="auto">
              <a:xfrm flipH="1">
                <a:off x="4440" y="323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8" name="Line 297"/>
              <p:cNvSpPr>
                <a:spLocks noChangeShapeType="1"/>
              </p:cNvSpPr>
              <p:nvPr/>
            </p:nvSpPr>
            <p:spPr bwMode="auto">
              <a:xfrm flipH="1">
                <a:off x="4440" y="319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39" name="Line 298"/>
              <p:cNvSpPr>
                <a:spLocks noChangeShapeType="1"/>
              </p:cNvSpPr>
              <p:nvPr/>
            </p:nvSpPr>
            <p:spPr bwMode="auto">
              <a:xfrm flipH="1">
                <a:off x="4440" y="313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0" name="Line 299"/>
              <p:cNvSpPr>
                <a:spLocks noChangeShapeType="1"/>
              </p:cNvSpPr>
              <p:nvPr/>
            </p:nvSpPr>
            <p:spPr bwMode="auto">
              <a:xfrm flipH="1">
                <a:off x="4440" y="308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1" name="Line 300"/>
              <p:cNvSpPr>
                <a:spLocks noChangeShapeType="1"/>
              </p:cNvSpPr>
              <p:nvPr/>
            </p:nvSpPr>
            <p:spPr bwMode="auto">
              <a:xfrm flipH="1">
                <a:off x="4440" y="303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2" name="Line 301"/>
              <p:cNvSpPr>
                <a:spLocks noChangeShapeType="1"/>
              </p:cNvSpPr>
              <p:nvPr/>
            </p:nvSpPr>
            <p:spPr bwMode="auto">
              <a:xfrm flipH="1">
                <a:off x="4440" y="298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3" name="Line 302"/>
              <p:cNvSpPr>
                <a:spLocks noChangeShapeType="1"/>
              </p:cNvSpPr>
              <p:nvPr/>
            </p:nvSpPr>
            <p:spPr bwMode="auto">
              <a:xfrm flipH="1">
                <a:off x="4440" y="293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4" name="Line 303"/>
              <p:cNvSpPr>
                <a:spLocks noChangeShapeType="1"/>
              </p:cNvSpPr>
              <p:nvPr/>
            </p:nvSpPr>
            <p:spPr bwMode="auto">
              <a:xfrm flipH="1">
                <a:off x="4440" y="283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5" name="Line 304"/>
              <p:cNvSpPr>
                <a:spLocks noChangeShapeType="1"/>
              </p:cNvSpPr>
              <p:nvPr/>
            </p:nvSpPr>
            <p:spPr bwMode="auto">
              <a:xfrm flipH="1">
                <a:off x="4440" y="277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6" name="Line 305"/>
              <p:cNvSpPr>
                <a:spLocks noChangeShapeType="1"/>
              </p:cNvSpPr>
              <p:nvPr/>
            </p:nvSpPr>
            <p:spPr bwMode="auto">
              <a:xfrm flipH="1">
                <a:off x="4440" y="272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7" name="Line 306"/>
              <p:cNvSpPr>
                <a:spLocks noChangeShapeType="1"/>
              </p:cNvSpPr>
              <p:nvPr/>
            </p:nvSpPr>
            <p:spPr bwMode="auto">
              <a:xfrm flipH="1">
                <a:off x="4440" y="2622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8" name="Line 307"/>
              <p:cNvSpPr>
                <a:spLocks noChangeShapeType="1"/>
              </p:cNvSpPr>
              <p:nvPr/>
            </p:nvSpPr>
            <p:spPr bwMode="auto">
              <a:xfrm flipH="1">
                <a:off x="4440" y="257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49" name="Line 308"/>
              <p:cNvSpPr>
                <a:spLocks noChangeShapeType="1"/>
              </p:cNvSpPr>
              <p:nvPr/>
            </p:nvSpPr>
            <p:spPr bwMode="auto">
              <a:xfrm flipH="1">
                <a:off x="4440" y="2518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0" name="Line 309"/>
              <p:cNvSpPr>
                <a:spLocks noChangeShapeType="1"/>
              </p:cNvSpPr>
              <p:nvPr/>
            </p:nvSpPr>
            <p:spPr bwMode="auto">
              <a:xfrm flipH="1">
                <a:off x="4440" y="247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1" name="Line 310"/>
              <p:cNvSpPr>
                <a:spLocks noChangeShapeType="1"/>
              </p:cNvSpPr>
              <p:nvPr/>
            </p:nvSpPr>
            <p:spPr bwMode="auto">
              <a:xfrm flipH="1">
                <a:off x="4440" y="241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2" name="Line 311"/>
              <p:cNvSpPr>
                <a:spLocks noChangeShapeType="1"/>
              </p:cNvSpPr>
              <p:nvPr/>
            </p:nvSpPr>
            <p:spPr bwMode="auto">
              <a:xfrm flipH="1">
                <a:off x="4440" y="2366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53" name="Line 312"/>
              <p:cNvSpPr>
                <a:spLocks noChangeShapeType="1"/>
              </p:cNvSpPr>
              <p:nvPr/>
            </p:nvSpPr>
            <p:spPr bwMode="auto">
              <a:xfrm flipH="1">
                <a:off x="4440" y="231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" name="Group 313"/>
            <p:cNvGrpSpPr>
              <a:grpSpLocks/>
            </p:cNvGrpSpPr>
            <p:nvPr/>
          </p:nvGrpSpPr>
          <p:grpSpPr bwMode="auto">
            <a:xfrm>
              <a:off x="1068" y="3546"/>
              <a:ext cx="2881" cy="48"/>
              <a:chOff x="1584" y="3654"/>
              <a:chExt cx="2881" cy="48"/>
            </a:xfrm>
          </p:grpSpPr>
          <p:sp>
            <p:nvSpPr>
              <p:cNvPr id="24699" name="Line 314"/>
              <p:cNvSpPr>
                <a:spLocks noChangeShapeType="1"/>
              </p:cNvSpPr>
              <p:nvPr/>
            </p:nvSpPr>
            <p:spPr bwMode="auto">
              <a:xfrm flipV="1">
                <a:off x="158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0" name="Line 315"/>
              <p:cNvSpPr>
                <a:spLocks noChangeShapeType="1"/>
              </p:cNvSpPr>
              <p:nvPr/>
            </p:nvSpPr>
            <p:spPr bwMode="auto">
              <a:xfrm flipV="1">
                <a:off x="1712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1" name="Line 316"/>
              <p:cNvSpPr>
                <a:spLocks noChangeShapeType="1"/>
              </p:cNvSpPr>
              <p:nvPr/>
            </p:nvSpPr>
            <p:spPr bwMode="auto">
              <a:xfrm flipV="1">
                <a:off x="1832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2" name="Line 317"/>
              <p:cNvSpPr>
                <a:spLocks noChangeShapeType="1"/>
              </p:cNvSpPr>
              <p:nvPr/>
            </p:nvSpPr>
            <p:spPr bwMode="auto">
              <a:xfrm flipV="1">
                <a:off x="1960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3" name="Line 318"/>
              <p:cNvSpPr>
                <a:spLocks noChangeShapeType="1"/>
              </p:cNvSpPr>
              <p:nvPr/>
            </p:nvSpPr>
            <p:spPr bwMode="auto">
              <a:xfrm flipV="1">
                <a:off x="2088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4" name="Line 319"/>
              <p:cNvSpPr>
                <a:spLocks noChangeShapeType="1"/>
              </p:cNvSpPr>
              <p:nvPr/>
            </p:nvSpPr>
            <p:spPr bwMode="auto">
              <a:xfrm flipV="1">
                <a:off x="2208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5" name="Line 320"/>
              <p:cNvSpPr>
                <a:spLocks noChangeShapeType="1"/>
              </p:cNvSpPr>
              <p:nvPr/>
            </p:nvSpPr>
            <p:spPr bwMode="auto">
              <a:xfrm flipV="1">
                <a:off x="2336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6" name="Line 321"/>
              <p:cNvSpPr>
                <a:spLocks noChangeShapeType="1"/>
              </p:cNvSpPr>
              <p:nvPr/>
            </p:nvSpPr>
            <p:spPr bwMode="auto">
              <a:xfrm flipV="1">
                <a:off x="246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7" name="Line 322"/>
              <p:cNvSpPr>
                <a:spLocks noChangeShapeType="1"/>
              </p:cNvSpPr>
              <p:nvPr/>
            </p:nvSpPr>
            <p:spPr bwMode="auto">
              <a:xfrm flipV="1">
                <a:off x="258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8" name="Line 323"/>
              <p:cNvSpPr>
                <a:spLocks noChangeShapeType="1"/>
              </p:cNvSpPr>
              <p:nvPr/>
            </p:nvSpPr>
            <p:spPr bwMode="auto">
              <a:xfrm flipV="1">
                <a:off x="2712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09" name="Line 324"/>
              <p:cNvSpPr>
                <a:spLocks noChangeShapeType="1"/>
              </p:cNvSpPr>
              <p:nvPr/>
            </p:nvSpPr>
            <p:spPr bwMode="auto">
              <a:xfrm flipV="1">
                <a:off x="2832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0" name="Line 325"/>
              <p:cNvSpPr>
                <a:spLocks noChangeShapeType="1"/>
              </p:cNvSpPr>
              <p:nvPr/>
            </p:nvSpPr>
            <p:spPr bwMode="auto">
              <a:xfrm flipV="1">
                <a:off x="2960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1" name="Line 326"/>
              <p:cNvSpPr>
                <a:spLocks noChangeShapeType="1"/>
              </p:cNvSpPr>
              <p:nvPr/>
            </p:nvSpPr>
            <p:spPr bwMode="auto">
              <a:xfrm flipV="1">
                <a:off x="3088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2" name="Line 327"/>
              <p:cNvSpPr>
                <a:spLocks noChangeShapeType="1"/>
              </p:cNvSpPr>
              <p:nvPr/>
            </p:nvSpPr>
            <p:spPr bwMode="auto">
              <a:xfrm flipV="1">
                <a:off x="3208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3" name="Line 328"/>
              <p:cNvSpPr>
                <a:spLocks noChangeShapeType="1"/>
              </p:cNvSpPr>
              <p:nvPr/>
            </p:nvSpPr>
            <p:spPr bwMode="auto">
              <a:xfrm flipV="1">
                <a:off x="3336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4" name="Line 329"/>
              <p:cNvSpPr>
                <a:spLocks noChangeShapeType="1"/>
              </p:cNvSpPr>
              <p:nvPr/>
            </p:nvSpPr>
            <p:spPr bwMode="auto">
              <a:xfrm flipV="1">
                <a:off x="346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5" name="Line 330"/>
              <p:cNvSpPr>
                <a:spLocks noChangeShapeType="1"/>
              </p:cNvSpPr>
              <p:nvPr/>
            </p:nvSpPr>
            <p:spPr bwMode="auto">
              <a:xfrm flipV="1">
                <a:off x="358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6" name="Line 331"/>
              <p:cNvSpPr>
                <a:spLocks noChangeShapeType="1"/>
              </p:cNvSpPr>
              <p:nvPr/>
            </p:nvSpPr>
            <p:spPr bwMode="auto">
              <a:xfrm flipV="1">
                <a:off x="3712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7" name="Line 332"/>
              <p:cNvSpPr>
                <a:spLocks noChangeShapeType="1"/>
              </p:cNvSpPr>
              <p:nvPr/>
            </p:nvSpPr>
            <p:spPr bwMode="auto">
              <a:xfrm flipV="1">
                <a:off x="3840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8" name="Line 333"/>
              <p:cNvSpPr>
                <a:spLocks noChangeShapeType="1"/>
              </p:cNvSpPr>
              <p:nvPr/>
            </p:nvSpPr>
            <p:spPr bwMode="auto">
              <a:xfrm flipV="1">
                <a:off x="3960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19" name="Line 334"/>
              <p:cNvSpPr>
                <a:spLocks noChangeShapeType="1"/>
              </p:cNvSpPr>
              <p:nvPr/>
            </p:nvSpPr>
            <p:spPr bwMode="auto">
              <a:xfrm flipV="1">
                <a:off x="4088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0" name="Line 335"/>
              <p:cNvSpPr>
                <a:spLocks noChangeShapeType="1"/>
              </p:cNvSpPr>
              <p:nvPr/>
            </p:nvSpPr>
            <p:spPr bwMode="auto">
              <a:xfrm flipV="1">
                <a:off x="4216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1" name="Line 336"/>
              <p:cNvSpPr>
                <a:spLocks noChangeShapeType="1"/>
              </p:cNvSpPr>
              <p:nvPr/>
            </p:nvSpPr>
            <p:spPr bwMode="auto">
              <a:xfrm flipV="1">
                <a:off x="4336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722" name="Line 337"/>
              <p:cNvSpPr>
                <a:spLocks noChangeShapeType="1"/>
              </p:cNvSpPr>
              <p:nvPr/>
            </p:nvSpPr>
            <p:spPr bwMode="auto">
              <a:xfrm flipV="1">
                <a:off x="4464" y="365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6" name="Group 338"/>
            <p:cNvGrpSpPr>
              <a:grpSpLocks/>
            </p:cNvGrpSpPr>
            <p:nvPr/>
          </p:nvGrpSpPr>
          <p:grpSpPr bwMode="auto">
            <a:xfrm>
              <a:off x="1068" y="2154"/>
              <a:ext cx="2881" cy="48"/>
              <a:chOff x="1584" y="2262"/>
              <a:chExt cx="2881" cy="48"/>
            </a:xfrm>
          </p:grpSpPr>
          <p:sp>
            <p:nvSpPr>
              <p:cNvPr id="24675" name="Line 339"/>
              <p:cNvSpPr>
                <a:spLocks noChangeShapeType="1"/>
              </p:cNvSpPr>
              <p:nvPr/>
            </p:nvSpPr>
            <p:spPr bwMode="auto">
              <a:xfrm>
                <a:off x="158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76" name="Line 340"/>
              <p:cNvSpPr>
                <a:spLocks noChangeShapeType="1"/>
              </p:cNvSpPr>
              <p:nvPr/>
            </p:nvSpPr>
            <p:spPr bwMode="auto">
              <a:xfrm>
                <a:off x="1712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77" name="Line 341"/>
              <p:cNvSpPr>
                <a:spLocks noChangeShapeType="1"/>
              </p:cNvSpPr>
              <p:nvPr/>
            </p:nvSpPr>
            <p:spPr bwMode="auto">
              <a:xfrm>
                <a:off x="1832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78" name="Line 342"/>
              <p:cNvSpPr>
                <a:spLocks noChangeShapeType="1"/>
              </p:cNvSpPr>
              <p:nvPr/>
            </p:nvSpPr>
            <p:spPr bwMode="auto">
              <a:xfrm>
                <a:off x="1960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79" name="Line 343"/>
              <p:cNvSpPr>
                <a:spLocks noChangeShapeType="1"/>
              </p:cNvSpPr>
              <p:nvPr/>
            </p:nvSpPr>
            <p:spPr bwMode="auto">
              <a:xfrm>
                <a:off x="2088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0" name="Line 344"/>
              <p:cNvSpPr>
                <a:spLocks noChangeShapeType="1"/>
              </p:cNvSpPr>
              <p:nvPr/>
            </p:nvSpPr>
            <p:spPr bwMode="auto">
              <a:xfrm>
                <a:off x="2208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1" name="Line 345"/>
              <p:cNvSpPr>
                <a:spLocks noChangeShapeType="1"/>
              </p:cNvSpPr>
              <p:nvPr/>
            </p:nvSpPr>
            <p:spPr bwMode="auto">
              <a:xfrm>
                <a:off x="2336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2" name="Line 346"/>
              <p:cNvSpPr>
                <a:spLocks noChangeShapeType="1"/>
              </p:cNvSpPr>
              <p:nvPr/>
            </p:nvSpPr>
            <p:spPr bwMode="auto">
              <a:xfrm>
                <a:off x="246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3" name="Line 347"/>
              <p:cNvSpPr>
                <a:spLocks noChangeShapeType="1"/>
              </p:cNvSpPr>
              <p:nvPr/>
            </p:nvSpPr>
            <p:spPr bwMode="auto">
              <a:xfrm>
                <a:off x="258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4" name="Line 348"/>
              <p:cNvSpPr>
                <a:spLocks noChangeShapeType="1"/>
              </p:cNvSpPr>
              <p:nvPr/>
            </p:nvSpPr>
            <p:spPr bwMode="auto">
              <a:xfrm>
                <a:off x="2712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5" name="Line 349"/>
              <p:cNvSpPr>
                <a:spLocks noChangeShapeType="1"/>
              </p:cNvSpPr>
              <p:nvPr/>
            </p:nvSpPr>
            <p:spPr bwMode="auto">
              <a:xfrm>
                <a:off x="2832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6" name="Line 350"/>
              <p:cNvSpPr>
                <a:spLocks noChangeShapeType="1"/>
              </p:cNvSpPr>
              <p:nvPr/>
            </p:nvSpPr>
            <p:spPr bwMode="auto">
              <a:xfrm>
                <a:off x="2960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7" name="Line 351"/>
              <p:cNvSpPr>
                <a:spLocks noChangeShapeType="1"/>
              </p:cNvSpPr>
              <p:nvPr/>
            </p:nvSpPr>
            <p:spPr bwMode="auto">
              <a:xfrm>
                <a:off x="3088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8" name="Line 352"/>
              <p:cNvSpPr>
                <a:spLocks noChangeShapeType="1"/>
              </p:cNvSpPr>
              <p:nvPr/>
            </p:nvSpPr>
            <p:spPr bwMode="auto">
              <a:xfrm>
                <a:off x="3208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89" name="Line 353"/>
              <p:cNvSpPr>
                <a:spLocks noChangeShapeType="1"/>
              </p:cNvSpPr>
              <p:nvPr/>
            </p:nvSpPr>
            <p:spPr bwMode="auto">
              <a:xfrm>
                <a:off x="3336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0" name="Line 354"/>
              <p:cNvSpPr>
                <a:spLocks noChangeShapeType="1"/>
              </p:cNvSpPr>
              <p:nvPr/>
            </p:nvSpPr>
            <p:spPr bwMode="auto">
              <a:xfrm>
                <a:off x="346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1" name="Line 355"/>
              <p:cNvSpPr>
                <a:spLocks noChangeShapeType="1"/>
              </p:cNvSpPr>
              <p:nvPr/>
            </p:nvSpPr>
            <p:spPr bwMode="auto">
              <a:xfrm>
                <a:off x="358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2" name="Line 356"/>
              <p:cNvSpPr>
                <a:spLocks noChangeShapeType="1"/>
              </p:cNvSpPr>
              <p:nvPr/>
            </p:nvSpPr>
            <p:spPr bwMode="auto">
              <a:xfrm>
                <a:off x="3712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3" name="Line 357"/>
              <p:cNvSpPr>
                <a:spLocks noChangeShapeType="1"/>
              </p:cNvSpPr>
              <p:nvPr/>
            </p:nvSpPr>
            <p:spPr bwMode="auto">
              <a:xfrm>
                <a:off x="3840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4" name="Line 358"/>
              <p:cNvSpPr>
                <a:spLocks noChangeShapeType="1"/>
              </p:cNvSpPr>
              <p:nvPr/>
            </p:nvSpPr>
            <p:spPr bwMode="auto">
              <a:xfrm>
                <a:off x="3960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5" name="Line 359"/>
              <p:cNvSpPr>
                <a:spLocks noChangeShapeType="1"/>
              </p:cNvSpPr>
              <p:nvPr/>
            </p:nvSpPr>
            <p:spPr bwMode="auto">
              <a:xfrm>
                <a:off x="4088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6" name="Line 360"/>
              <p:cNvSpPr>
                <a:spLocks noChangeShapeType="1"/>
              </p:cNvSpPr>
              <p:nvPr/>
            </p:nvSpPr>
            <p:spPr bwMode="auto">
              <a:xfrm>
                <a:off x="4216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7" name="Line 361"/>
              <p:cNvSpPr>
                <a:spLocks noChangeShapeType="1"/>
              </p:cNvSpPr>
              <p:nvPr/>
            </p:nvSpPr>
            <p:spPr bwMode="auto">
              <a:xfrm>
                <a:off x="4336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98" name="Line 362"/>
              <p:cNvSpPr>
                <a:spLocks noChangeShapeType="1"/>
              </p:cNvSpPr>
              <p:nvPr/>
            </p:nvSpPr>
            <p:spPr bwMode="auto">
              <a:xfrm>
                <a:off x="4464" y="226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4602" name="Line 363"/>
            <p:cNvSpPr>
              <a:spLocks noChangeShapeType="1"/>
            </p:cNvSpPr>
            <p:nvPr/>
          </p:nvSpPr>
          <p:spPr bwMode="auto">
            <a:xfrm flipV="1">
              <a:off x="1068" y="2154"/>
              <a:ext cx="1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3" name="Line 364"/>
            <p:cNvSpPr>
              <a:spLocks noChangeShapeType="1"/>
            </p:cNvSpPr>
            <p:nvPr/>
          </p:nvSpPr>
          <p:spPr bwMode="auto">
            <a:xfrm flipV="1">
              <a:off x="3948" y="2154"/>
              <a:ext cx="1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4" name="Line 365"/>
            <p:cNvSpPr>
              <a:spLocks noChangeShapeType="1"/>
            </p:cNvSpPr>
            <p:nvPr/>
          </p:nvSpPr>
          <p:spPr bwMode="auto">
            <a:xfrm>
              <a:off x="1068" y="3594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5" name="Line 366"/>
            <p:cNvSpPr>
              <a:spLocks noChangeShapeType="1"/>
            </p:cNvSpPr>
            <p:nvPr/>
          </p:nvSpPr>
          <p:spPr bwMode="auto">
            <a:xfrm>
              <a:off x="1068" y="2154"/>
              <a:ext cx="28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6" name="Freeform 367"/>
            <p:cNvSpPr>
              <a:spLocks/>
            </p:cNvSpPr>
            <p:nvPr/>
          </p:nvSpPr>
          <p:spPr bwMode="auto">
            <a:xfrm>
              <a:off x="1148" y="331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7" name="Freeform 368"/>
            <p:cNvSpPr>
              <a:spLocks/>
            </p:cNvSpPr>
            <p:nvPr/>
          </p:nvSpPr>
          <p:spPr bwMode="auto">
            <a:xfrm>
              <a:off x="1268" y="329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8" name="Freeform 369"/>
            <p:cNvSpPr>
              <a:spLocks/>
            </p:cNvSpPr>
            <p:nvPr/>
          </p:nvSpPr>
          <p:spPr bwMode="auto">
            <a:xfrm>
              <a:off x="1396" y="325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09" name="Freeform 370"/>
            <p:cNvSpPr>
              <a:spLocks/>
            </p:cNvSpPr>
            <p:nvPr/>
          </p:nvSpPr>
          <p:spPr bwMode="auto">
            <a:xfrm>
              <a:off x="1524" y="321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0" name="Freeform 371"/>
            <p:cNvSpPr>
              <a:spLocks/>
            </p:cNvSpPr>
            <p:nvPr/>
          </p:nvSpPr>
          <p:spPr bwMode="auto">
            <a:xfrm>
              <a:off x="1644" y="31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1" name="Freeform 372"/>
            <p:cNvSpPr>
              <a:spLocks/>
            </p:cNvSpPr>
            <p:nvPr/>
          </p:nvSpPr>
          <p:spPr bwMode="auto">
            <a:xfrm>
              <a:off x="1772" y="311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2" name="Freeform 373"/>
            <p:cNvSpPr>
              <a:spLocks/>
            </p:cNvSpPr>
            <p:nvPr/>
          </p:nvSpPr>
          <p:spPr bwMode="auto">
            <a:xfrm>
              <a:off x="1900" y="305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3" name="Freeform 374"/>
            <p:cNvSpPr>
              <a:spLocks/>
            </p:cNvSpPr>
            <p:nvPr/>
          </p:nvSpPr>
          <p:spPr bwMode="auto">
            <a:xfrm>
              <a:off x="2020" y="299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4" name="Freeform 375"/>
            <p:cNvSpPr>
              <a:spLocks/>
            </p:cNvSpPr>
            <p:nvPr/>
          </p:nvSpPr>
          <p:spPr bwMode="auto">
            <a:xfrm>
              <a:off x="2148" y="292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5" name="Freeform 376"/>
            <p:cNvSpPr>
              <a:spLocks/>
            </p:cNvSpPr>
            <p:nvPr/>
          </p:nvSpPr>
          <p:spPr bwMode="auto">
            <a:xfrm>
              <a:off x="2268" y="284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6" name="Freeform 377"/>
            <p:cNvSpPr>
              <a:spLocks/>
            </p:cNvSpPr>
            <p:nvPr/>
          </p:nvSpPr>
          <p:spPr bwMode="auto">
            <a:xfrm>
              <a:off x="2396" y="276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7" name="Freeform 378"/>
            <p:cNvSpPr>
              <a:spLocks/>
            </p:cNvSpPr>
            <p:nvPr/>
          </p:nvSpPr>
          <p:spPr bwMode="auto">
            <a:xfrm>
              <a:off x="2524" y="263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8" name="Freeform 379"/>
            <p:cNvSpPr>
              <a:spLocks/>
            </p:cNvSpPr>
            <p:nvPr/>
          </p:nvSpPr>
          <p:spPr bwMode="auto">
            <a:xfrm>
              <a:off x="2644" y="252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19" name="Freeform 380"/>
            <p:cNvSpPr>
              <a:spLocks/>
            </p:cNvSpPr>
            <p:nvPr/>
          </p:nvSpPr>
          <p:spPr bwMode="auto">
            <a:xfrm>
              <a:off x="2772" y="239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0" name="Freeform 381"/>
            <p:cNvSpPr>
              <a:spLocks/>
            </p:cNvSpPr>
            <p:nvPr/>
          </p:nvSpPr>
          <p:spPr bwMode="auto">
            <a:xfrm>
              <a:off x="2900" y="225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1" name="Freeform 382"/>
            <p:cNvSpPr>
              <a:spLocks/>
            </p:cNvSpPr>
            <p:nvPr/>
          </p:nvSpPr>
          <p:spPr bwMode="auto">
            <a:xfrm>
              <a:off x="3020" y="217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2" name="Freeform 383"/>
            <p:cNvSpPr>
              <a:spLocks/>
            </p:cNvSpPr>
            <p:nvPr/>
          </p:nvSpPr>
          <p:spPr bwMode="auto">
            <a:xfrm>
              <a:off x="1148" y="334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3" name="Freeform 384"/>
            <p:cNvSpPr>
              <a:spLocks/>
            </p:cNvSpPr>
            <p:nvPr/>
          </p:nvSpPr>
          <p:spPr bwMode="auto">
            <a:xfrm>
              <a:off x="1268" y="33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4" name="Freeform 385"/>
            <p:cNvSpPr>
              <a:spLocks/>
            </p:cNvSpPr>
            <p:nvPr/>
          </p:nvSpPr>
          <p:spPr bwMode="auto">
            <a:xfrm>
              <a:off x="1396" y="33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5" name="Freeform 386"/>
            <p:cNvSpPr>
              <a:spLocks/>
            </p:cNvSpPr>
            <p:nvPr/>
          </p:nvSpPr>
          <p:spPr bwMode="auto">
            <a:xfrm>
              <a:off x="1524" y="33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6" name="Freeform 387"/>
            <p:cNvSpPr>
              <a:spLocks/>
            </p:cNvSpPr>
            <p:nvPr/>
          </p:nvSpPr>
          <p:spPr bwMode="auto">
            <a:xfrm>
              <a:off x="1644" y="33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7" name="Freeform 388"/>
            <p:cNvSpPr>
              <a:spLocks/>
            </p:cNvSpPr>
            <p:nvPr/>
          </p:nvSpPr>
          <p:spPr bwMode="auto">
            <a:xfrm>
              <a:off x="1772" y="335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8" name="Freeform 389"/>
            <p:cNvSpPr>
              <a:spLocks/>
            </p:cNvSpPr>
            <p:nvPr/>
          </p:nvSpPr>
          <p:spPr bwMode="auto">
            <a:xfrm>
              <a:off x="1900" y="336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29" name="Freeform 390"/>
            <p:cNvSpPr>
              <a:spLocks/>
            </p:cNvSpPr>
            <p:nvPr/>
          </p:nvSpPr>
          <p:spPr bwMode="auto">
            <a:xfrm>
              <a:off x="2020" y="336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0" name="Freeform 391"/>
            <p:cNvSpPr>
              <a:spLocks/>
            </p:cNvSpPr>
            <p:nvPr/>
          </p:nvSpPr>
          <p:spPr bwMode="auto">
            <a:xfrm>
              <a:off x="2148" y="337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1" name="Freeform 392"/>
            <p:cNvSpPr>
              <a:spLocks/>
            </p:cNvSpPr>
            <p:nvPr/>
          </p:nvSpPr>
          <p:spPr bwMode="auto">
            <a:xfrm>
              <a:off x="2268" y="337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2" name="Freeform 393"/>
            <p:cNvSpPr>
              <a:spLocks/>
            </p:cNvSpPr>
            <p:nvPr/>
          </p:nvSpPr>
          <p:spPr bwMode="auto">
            <a:xfrm>
              <a:off x="2396" y="337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3" name="Freeform 394"/>
            <p:cNvSpPr>
              <a:spLocks/>
            </p:cNvSpPr>
            <p:nvPr/>
          </p:nvSpPr>
          <p:spPr bwMode="auto">
            <a:xfrm>
              <a:off x="2524" y="337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4" name="Freeform 395"/>
            <p:cNvSpPr>
              <a:spLocks/>
            </p:cNvSpPr>
            <p:nvPr/>
          </p:nvSpPr>
          <p:spPr bwMode="auto">
            <a:xfrm>
              <a:off x="2644" y="338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5" name="Freeform 396"/>
            <p:cNvSpPr>
              <a:spLocks/>
            </p:cNvSpPr>
            <p:nvPr/>
          </p:nvSpPr>
          <p:spPr bwMode="auto">
            <a:xfrm>
              <a:off x="2772" y="338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6" name="Freeform 397"/>
            <p:cNvSpPr>
              <a:spLocks/>
            </p:cNvSpPr>
            <p:nvPr/>
          </p:nvSpPr>
          <p:spPr bwMode="auto">
            <a:xfrm>
              <a:off x="2900" y="339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7" name="Freeform 398"/>
            <p:cNvSpPr>
              <a:spLocks/>
            </p:cNvSpPr>
            <p:nvPr/>
          </p:nvSpPr>
          <p:spPr bwMode="auto">
            <a:xfrm>
              <a:off x="3020" y="340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8" name="Freeform 399"/>
            <p:cNvSpPr>
              <a:spLocks/>
            </p:cNvSpPr>
            <p:nvPr/>
          </p:nvSpPr>
          <p:spPr bwMode="auto">
            <a:xfrm>
              <a:off x="3148" y="3410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39" name="Freeform 400"/>
            <p:cNvSpPr>
              <a:spLocks/>
            </p:cNvSpPr>
            <p:nvPr/>
          </p:nvSpPr>
          <p:spPr bwMode="auto">
            <a:xfrm>
              <a:off x="3276" y="341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40" name="Freeform 401"/>
            <p:cNvSpPr>
              <a:spLocks/>
            </p:cNvSpPr>
            <p:nvPr/>
          </p:nvSpPr>
          <p:spPr bwMode="auto">
            <a:xfrm>
              <a:off x="3396" y="3418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41" name="Freeform 402"/>
            <p:cNvSpPr>
              <a:spLocks/>
            </p:cNvSpPr>
            <p:nvPr/>
          </p:nvSpPr>
          <p:spPr bwMode="auto">
            <a:xfrm>
              <a:off x="3524" y="3426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42" name="Freeform 403"/>
            <p:cNvSpPr>
              <a:spLocks/>
            </p:cNvSpPr>
            <p:nvPr/>
          </p:nvSpPr>
          <p:spPr bwMode="auto">
            <a:xfrm>
              <a:off x="3652" y="3434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643" name="Freeform 404"/>
            <p:cNvSpPr>
              <a:spLocks/>
            </p:cNvSpPr>
            <p:nvPr/>
          </p:nvSpPr>
          <p:spPr bwMode="auto">
            <a:xfrm>
              <a:off x="3772" y="3442"/>
              <a:ext cx="96" cy="80"/>
            </a:xfrm>
            <a:custGeom>
              <a:avLst/>
              <a:gdLst>
                <a:gd name="T0" fmla="*/ 0 w 96"/>
                <a:gd name="T1" fmla="*/ 80 h 80"/>
                <a:gd name="T2" fmla="*/ 48 w 96"/>
                <a:gd name="T3" fmla="*/ 0 h 80"/>
                <a:gd name="T4" fmla="*/ 96 w 96"/>
                <a:gd name="T5" fmla="*/ 80 h 80"/>
                <a:gd name="T6" fmla="*/ 0 w 96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0"/>
                <a:gd name="T14" fmla="*/ 96 w 96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0">
                  <a:moveTo>
                    <a:pt x="0" y="80"/>
                  </a:moveTo>
                  <a:lnTo>
                    <a:pt x="48" y="0"/>
                  </a:lnTo>
                  <a:lnTo>
                    <a:pt x="96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7" name="Group 405"/>
            <p:cNvGrpSpPr>
              <a:grpSpLocks/>
            </p:cNvGrpSpPr>
            <p:nvPr/>
          </p:nvGrpSpPr>
          <p:grpSpPr bwMode="auto">
            <a:xfrm>
              <a:off x="838" y="2258"/>
              <a:ext cx="204" cy="1224"/>
              <a:chOff x="1372" y="2390"/>
              <a:chExt cx="204" cy="1224"/>
            </a:xfrm>
          </p:grpSpPr>
          <p:sp>
            <p:nvSpPr>
              <p:cNvPr id="24669" name="Rectangle 406"/>
              <p:cNvSpPr>
                <a:spLocks noChangeArrowheads="1"/>
              </p:cNvSpPr>
              <p:nvPr/>
            </p:nvSpPr>
            <p:spPr bwMode="auto">
              <a:xfrm>
                <a:off x="1456" y="3422"/>
                <a:ext cx="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24670" name="Rectangle 407"/>
              <p:cNvSpPr>
                <a:spLocks noChangeArrowheads="1"/>
              </p:cNvSpPr>
              <p:nvPr/>
            </p:nvSpPr>
            <p:spPr bwMode="auto">
              <a:xfrm>
                <a:off x="1376" y="3214"/>
                <a:ext cx="2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0.2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24671" name="Rectangle 408"/>
              <p:cNvSpPr>
                <a:spLocks noChangeArrowheads="1"/>
              </p:cNvSpPr>
              <p:nvPr/>
            </p:nvSpPr>
            <p:spPr bwMode="auto">
              <a:xfrm>
                <a:off x="1376" y="3014"/>
                <a:ext cx="2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0.4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24672" name="Rectangle 409"/>
              <p:cNvSpPr>
                <a:spLocks noChangeArrowheads="1"/>
              </p:cNvSpPr>
              <p:nvPr/>
            </p:nvSpPr>
            <p:spPr bwMode="auto">
              <a:xfrm>
                <a:off x="1376" y="2806"/>
                <a:ext cx="2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0.6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24673" name="Rectangle 410"/>
              <p:cNvSpPr>
                <a:spLocks noChangeArrowheads="1"/>
              </p:cNvSpPr>
              <p:nvPr/>
            </p:nvSpPr>
            <p:spPr bwMode="auto">
              <a:xfrm>
                <a:off x="1376" y="2598"/>
                <a:ext cx="2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0.8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  <p:sp>
            <p:nvSpPr>
              <p:cNvPr id="24674" name="Rectangle 411"/>
              <p:cNvSpPr>
                <a:spLocks noChangeArrowheads="1"/>
              </p:cNvSpPr>
              <p:nvPr/>
            </p:nvSpPr>
            <p:spPr bwMode="auto">
              <a:xfrm>
                <a:off x="1372" y="2390"/>
                <a:ext cx="20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b="1">
                    <a:solidFill>
                      <a:srgbClr val="000000"/>
                    </a:solidFill>
                    <a:latin typeface="Times New Roman" pitchFamily="18" charset="0"/>
                  </a:rPr>
                  <a:t>1.0</a:t>
                </a:r>
                <a:endParaRPr kumimoji="0" lang="pl-PL" b="1">
                  <a:latin typeface="Times New Roman" pitchFamily="18" charset="0"/>
                </a:endParaRPr>
              </a:p>
            </p:txBody>
          </p:sp>
        </p:grpSp>
        <p:sp>
          <p:nvSpPr>
            <p:cNvPr id="24645" name="Rectangle 412"/>
            <p:cNvSpPr>
              <a:spLocks noChangeArrowheads="1"/>
            </p:cNvSpPr>
            <p:nvPr/>
          </p:nvSpPr>
          <p:spPr bwMode="auto">
            <a:xfrm>
              <a:off x="1248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46" name="Rectangle 413"/>
            <p:cNvSpPr>
              <a:spLocks noChangeArrowheads="1"/>
            </p:cNvSpPr>
            <p:nvPr/>
          </p:nvSpPr>
          <p:spPr bwMode="auto">
            <a:xfrm>
              <a:off x="1504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28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47" name="Rectangle 414"/>
            <p:cNvSpPr>
              <a:spLocks noChangeArrowheads="1"/>
            </p:cNvSpPr>
            <p:nvPr/>
          </p:nvSpPr>
          <p:spPr bwMode="auto">
            <a:xfrm>
              <a:off x="1752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36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48" name="Rectangle 415"/>
            <p:cNvSpPr>
              <a:spLocks noChangeArrowheads="1"/>
            </p:cNvSpPr>
            <p:nvPr/>
          </p:nvSpPr>
          <p:spPr bwMode="auto">
            <a:xfrm>
              <a:off x="2000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44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49" name="Rectangle 416"/>
            <p:cNvSpPr>
              <a:spLocks noChangeArrowheads="1"/>
            </p:cNvSpPr>
            <p:nvPr/>
          </p:nvSpPr>
          <p:spPr bwMode="auto">
            <a:xfrm>
              <a:off x="2248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52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0" name="Rectangle 417"/>
            <p:cNvSpPr>
              <a:spLocks noChangeArrowheads="1"/>
            </p:cNvSpPr>
            <p:nvPr/>
          </p:nvSpPr>
          <p:spPr bwMode="auto">
            <a:xfrm>
              <a:off x="2504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1" name="Rectangle 418"/>
            <p:cNvSpPr>
              <a:spLocks noChangeArrowheads="1"/>
            </p:cNvSpPr>
            <p:nvPr/>
          </p:nvSpPr>
          <p:spPr bwMode="auto">
            <a:xfrm>
              <a:off x="2752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68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2" name="Rectangle 419"/>
            <p:cNvSpPr>
              <a:spLocks noChangeArrowheads="1"/>
            </p:cNvSpPr>
            <p:nvPr/>
          </p:nvSpPr>
          <p:spPr bwMode="auto">
            <a:xfrm>
              <a:off x="3000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76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3" name="Rectangle 420"/>
            <p:cNvSpPr>
              <a:spLocks noChangeArrowheads="1"/>
            </p:cNvSpPr>
            <p:nvPr/>
          </p:nvSpPr>
          <p:spPr bwMode="auto">
            <a:xfrm>
              <a:off x="3256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84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4" name="Rectangle 421"/>
            <p:cNvSpPr>
              <a:spLocks noChangeArrowheads="1"/>
            </p:cNvSpPr>
            <p:nvPr/>
          </p:nvSpPr>
          <p:spPr bwMode="auto">
            <a:xfrm>
              <a:off x="3504" y="3594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92</a:t>
              </a:r>
              <a:endParaRPr kumimoji="0" lang="pl-PL" b="1">
                <a:latin typeface="Times New Roman" pitchFamily="18" charset="0"/>
              </a:endParaRPr>
            </a:p>
          </p:txBody>
        </p:sp>
        <p:sp>
          <p:nvSpPr>
            <p:cNvPr id="24655" name="Rectangle 422"/>
            <p:cNvSpPr>
              <a:spLocks noChangeArrowheads="1"/>
            </p:cNvSpPr>
            <p:nvPr/>
          </p:nvSpPr>
          <p:spPr bwMode="auto">
            <a:xfrm>
              <a:off x="2388" y="3748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grpSp>
          <p:nvGrpSpPr>
            <p:cNvPr id="18" name="Group 423"/>
            <p:cNvGrpSpPr>
              <a:grpSpLocks/>
            </p:cNvGrpSpPr>
            <p:nvPr/>
          </p:nvGrpSpPr>
          <p:grpSpPr bwMode="auto">
            <a:xfrm>
              <a:off x="3348" y="1818"/>
              <a:ext cx="510" cy="637"/>
              <a:chOff x="2106" y="780"/>
              <a:chExt cx="510" cy="637"/>
            </a:xfrm>
          </p:grpSpPr>
          <p:sp>
            <p:nvSpPr>
              <p:cNvPr id="316840" name="AutoShape 424"/>
              <p:cNvSpPr>
                <a:spLocks noChangeArrowheads="1"/>
              </p:cNvSpPr>
              <p:nvPr/>
            </p:nvSpPr>
            <p:spPr bwMode="auto">
              <a:xfrm>
                <a:off x="2106" y="780"/>
                <a:ext cx="510" cy="6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4664" name="Freeform 425"/>
              <p:cNvSpPr>
                <a:spLocks/>
              </p:cNvSpPr>
              <p:nvPr/>
            </p:nvSpPr>
            <p:spPr bwMode="auto">
              <a:xfrm>
                <a:off x="2182" y="109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65" name="Freeform 426"/>
              <p:cNvSpPr>
                <a:spLocks/>
              </p:cNvSpPr>
              <p:nvPr/>
            </p:nvSpPr>
            <p:spPr bwMode="auto">
              <a:xfrm>
                <a:off x="2182" y="1254"/>
                <a:ext cx="96" cy="80"/>
              </a:xfrm>
              <a:custGeom>
                <a:avLst/>
                <a:gdLst>
                  <a:gd name="T0" fmla="*/ 0 w 96"/>
                  <a:gd name="T1" fmla="*/ 80 h 80"/>
                  <a:gd name="T2" fmla="*/ 48 w 96"/>
                  <a:gd name="T3" fmla="*/ 0 h 80"/>
                  <a:gd name="T4" fmla="*/ 96 w 96"/>
                  <a:gd name="T5" fmla="*/ 80 h 80"/>
                  <a:gd name="T6" fmla="*/ 0 w 96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80"/>
                  <a:gd name="T14" fmla="*/ 96 w 96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80">
                    <a:moveTo>
                      <a:pt x="0" y="80"/>
                    </a:moveTo>
                    <a:lnTo>
                      <a:pt x="48" y="0"/>
                    </a:lnTo>
                    <a:lnTo>
                      <a:pt x="9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666" name="Text Box 427"/>
              <p:cNvSpPr txBox="1">
                <a:spLocks noChangeArrowheads="1"/>
              </p:cNvSpPr>
              <p:nvPr/>
            </p:nvSpPr>
            <p:spPr bwMode="auto">
              <a:xfrm>
                <a:off x="2264" y="1167"/>
                <a:ext cx="3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AR</a:t>
                </a:r>
              </a:p>
            </p:txBody>
          </p:sp>
          <p:sp>
            <p:nvSpPr>
              <p:cNvPr id="24667" name="Text Box 428"/>
              <p:cNvSpPr txBox="1">
                <a:spLocks noChangeArrowheads="1"/>
              </p:cNvSpPr>
              <p:nvPr/>
            </p:nvSpPr>
            <p:spPr bwMode="auto">
              <a:xfrm>
                <a:off x="2264" y="1011"/>
                <a:ext cx="3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BR</a:t>
                </a:r>
              </a:p>
            </p:txBody>
          </p:sp>
          <p:sp>
            <p:nvSpPr>
              <p:cNvPr id="24668" name="Text Box 429"/>
              <p:cNvSpPr txBox="1">
                <a:spLocks noChangeArrowheads="1"/>
              </p:cNvSpPr>
              <p:nvPr/>
            </p:nvSpPr>
            <p:spPr bwMode="auto">
              <a:xfrm>
                <a:off x="2120" y="795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SLy4</a:t>
                </a:r>
              </a:p>
            </p:txBody>
          </p:sp>
        </p:grpSp>
        <p:sp>
          <p:nvSpPr>
            <p:cNvPr id="24657" name="Text Box 430"/>
            <p:cNvSpPr txBox="1">
              <a:spLocks noChangeArrowheads="1"/>
            </p:cNvSpPr>
            <p:nvPr/>
          </p:nvSpPr>
          <p:spPr bwMode="auto">
            <a:xfrm rot="-5400000">
              <a:off x="251" y="1228"/>
              <a:ext cx="7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800" b="1">
                  <a:latin typeface="Symbol" pitchFamily="18" charset="2"/>
                </a:rPr>
                <a:t>a</a:t>
              </a:r>
              <a:r>
                <a:rPr kumimoji="0" lang="pl-PL" sz="2800" b="1" baseline="-25000">
                  <a:latin typeface="Times New Roman" pitchFamily="18" charset="0"/>
                </a:rPr>
                <a:t>C</a:t>
              </a:r>
              <a:r>
                <a:rPr kumimoji="0" lang="pl-PL" sz="2800" b="1">
                  <a:latin typeface="Times New Roman" pitchFamily="18" charset="0"/>
                </a:rPr>
                <a:t> [%]</a:t>
              </a:r>
            </a:p>
          </p:txBody>
        </p:sp>
        <p:sp>
          <p:nvSpPr>
            <p:cNvPr id="24658" name="Text Box 431"/>
            <p:cNvSpPr txBox="1">
              <a:spLocks noChangeArrowheads="1"/>
            </p:cNvSpPr>
            <p:nvPr/>
          </p:nvSpPr>
          <p:spPr bwMode="auto">
            <a:xfrm rot="-5400000">
              <a:off x="55" y="2676"/>
              <a:ext cx="1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Times New Roman" pitchFamily="18" charset="0"/>
                </a:rPr>
                <a:t>E-E</a:t>
              </a:r>
              <a:r>
                <a:rPr kumimoji="0" lang="pl-PL" sz="2400" b="1" baseline="-25000">
                  <a:latin typeface="Times New Roman" pitchFamily="18" charset="0"/>
                </a:rPr>
                <a:t>HF</a:t>
              </a:r>
              <a:r>
                <a:rPr kumimoji="0" lang="pl-PL" sz="2400" b="1">
                  <a:latin typeface="Times New Roman" pitchFamily="18" charset="0"/>
                </a:rPr>
                <a:t> [MeV]</a:t>
              </a:r>
            </a:p>
          </p:txBody>
        </p:sp>
        <p:grpSp>
          <p:nvGrpSpPr>
            <p:cNvPr id="19" name="Group 432"/>
            <p:cNvGrpSpPr>
              <a:grpSpLocks/>
            </p:cNvGrpSpPr>
            <p:nvPr/>
          </p:nvGrpSpPr>
          <p:grpSpPr bwMode="auto">
            <a:xfrm>
              <a:off x="1224" y="876"/>
              <a:ext cx="1062" cy="288"/>
              <a:chOff x="4572" y="1668"/>
              <a:chExt cx="1062" cy="288"/>
            </a:xfrm>
          </p:grpSpPr>
          <p:sp>
            <p:nvSpPr>
              <p:cNvPr id="316849" name="AutoShape 433"/>
              <p:cNvSpPr>
                <a:spLocks noChangeArrowheads="1"/>
              </p:cNvSpPr>
              <p:nvPr/>
            </p:nvSpPr>
            <p:spPr bwMode="auto">
              <a:xfrm>
                <a:off x="4572" y="1668"/>
                <a:ext cx="1062" cy="28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4662" name="Text Box 434"/>
              <p:cNvSpPr txBox="1">
                <a:spLocks noChangeArrowheads="1"/>
              </p:cNvSpPr>
              <p:nvPr/>
            </p:nvSpPr>
            <p:spPr bwMode="auto">
              <a:xfrm>
                <a:off x="4652" y="1677"/>
                <a:ext cx="8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N=Z nuclei</a:t>
                </a:r>
              </a:p>
            </p:txBody>
          </p:sp>
        </p:grpSp>
        <p:sp>
          <p:nvSpPr>
            <p:cNvPr id="24660" name="Rectangle 435"/>
            <p:cNvSpPr>
              <a:spLocks noChangeArrowheads="1"/>
            </p:cNvSpPr>
            <p:nvPr/>
          </p:nvSpPr>
          <p:spPr bwMode="auto">
            <a:xfrm>
              <a:off x="3714" y="359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b="1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kumimoji="0" lang="pl-PL" b="1">
                <a:latin typeface="Times New Roman" pitchFamily="18" charset="0"/>
              </a:endParaRPr>
            </a:p>
          </p:txBody>
        </p:sp>
      </p:grpSp>
      <p:pic>
        <p:nvPicPr>
          <p:cNvPr id="24583" name="Picture 442" descr="C:\wojtek\isospin\skany\eq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013" y="4899025"/>
            <a:ext cx="3113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445"/>
          <p:cNvSpPr>
            <a:spLocks noChangeShapeType="1"/>
          </p:cNvSpPr>
          <p:nvPr/>
        </p:nvSpPr>
        <p:spPr bwMode="auto">
          <a:xfrm flipH="1">
            <a:off x="5381625" y="1647825"/>
            <a:ext cx="1152525" cy="0"/>
          </a:xfrm>
          <a:prstGeom prst="line">
            <a:avLst/>
          </a:prstGeom>
          <a:noFill/>
          <a:ln w="28575">
            <a:solidFill>
              <a:srgbClr val="CC0066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4587" name="Line 446"/>
          <p:cNvSpPr>
            <a:spLocks noChangeShapeType="1"/>
          </p:cNvSpPr>
          <p:nvPr/>
        </p:nvSpPr>
        <p:spPr bwMode="auto">
          <a:xfrm flipH="1">
            <a:off x="4133850" y="3943350"/>
            <a:ext cx="1676400" cy="0"/>
          </a:xfrm>
          <a:prstGeom prst="line">
            <a:avLst/>
          </a:prstGeom>
          <a:noFill/>
          <a:ln w="28575">
            <a:solidFill>
              <a:srgbClr val="CC0066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4588" name="Line 447"/>
          <p:cNvSpPr>
            <a:spLocks noChangeShapeType="1"/>
          </p:cNvSpPr>
          <p:nvPr/>
        </p:nvSpPr>
        <p:spPr bwMode="auto">
          <a:xfrm flipV="1">
            <a:off x="5162550" y="5248275"/>
            <a:ext cx="1076325" cy="112395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4589" name="Text Box 448"/>
          <p:cNvSpPr txBox="1">
            <a:spLocks noChangeArrowheads="1"/>
          </p:cNvSpPr>
          <p:nvPr/>
        </p:nvSpPr>
        <p:spPr bwMode="auto">
          <a:xfrm>
            <a:off x="1931988" y="6302375"/>
            <a:ext cx="4135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solidFill>
                  <a:srgbClr val="FF9900"/>
                </a:solidFill>
              </a:rPr>
              <a:t>This is not a single Slater determinat</a:t>
            </a:r>
          </a:p>
          <a:p>
            <a:r>
              <a:rPr lang="pl-PL" sz="1400">
                <a:solidFill>
                  <a:srgbClr val="FF9900"/>
                </a:solidFill>
              </a:rPr>
              <a:t>There are no constraints on mixing coefficients</a:t>
            </a:r>
          </a:p>
        </p:txBody>
      </p:sp>
      <p:sp>
        <p:nvSpPr>
          <p:cNvPr id="24591" name="Line 450"/>
          <p:cNvSpPr>
            <a:spLocks noChangeShapeType="1"/>
          </p:cNvSpPr>
          <p:nvPr/>
        </p:nvSpPr>
        <p:spPr bwMode="auto">
          <a:xfrm flipH="1">
            <a:off x="5743575" y="5505450"/>
            <a:ext cx="895350" cy="0"/>
          </a:xfrm>
          <a:prstGeom prst="line">
            <a:avLst/>
          </a:prstGeom>
          <a:noFill/>
          <a:ln w="28575">
            <a:solidFill>
              <a:srgbClr val="CC0066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4592" name="Line 451"/>
          <p:cNvSpPr>
            <a:spLocks noChangeShapeType="1"/>
          </p:cNvSpPr>
          <p:nvPr/>
        </p:nvSpPr>
        <p:spPr bwMode="auto">
          <a:xfrm flipV="1">
            <a:off x="5838825" y="5334000"/>
            <a:ext cx="1809750" cy="1228725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452" name="pole tekstowe 451"/>
          <p:cNvSpPr txBox="1"/>
          <p:nvPr/>
        </p:nvSpPr>
        <p:spPr>
          <a:xfrm>
            <a:off x="3573497" y="171450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3" name="pole tekstowe 452"/>
          <p:cNvSpPr txBox="1"/>
          <p:nvPr/>
        </p:nvSpPr>
        <p:spPr>
          <a:xfrm>
            <a:off x="4392647" y="497205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4" name="pole tekstowe 453"/>
          <p:cNvSpPr txBox="1"/>
          <p:nvPr/>
        </p:nvSpPr>
        <p:spPr>
          <a:xfrm>
            <a:off x="4849231" y="2171700"/>
            <a:ext cx="63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</a:t>
            </a:r>
            <a:endParaRPr lang="pl-PL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5" name="pole tekstowe 454"/>
          <p:cNvSpPr txBox="1"/>
          <p:nvPr/>
        </p:nvSpPr>
        <p:spPr>
          <a:xfrm>
            <a:off x="3010906" y="3657600"/>
            <a:ext cx="63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</a:t>
            </a:r>
            <a:endParaRPr lang="pl-PL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6" name="Text Box 436"/>
          <p:cNvSpPr txBox="1">
            <a:spLocks noChangeArrowheads="1"/>
          </p:cNvSpPr>
          <p:nvPr/>
        </p:nvSpPr>
        <p:spPr bwMode="auto">
          <a:xfrm>
            <a:off x="465138" y="161925"/>
            <a:ext cx="83712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400" b="1" dirty="0">
                <a:solidFill>
                  <a:srgbClr val="9900CC"/>
                </a:solidFill>
              </a:rPr>
              <a:t>(II) </a:t>
            </a:r>
            <a:r>
              <a:rPr lang="pl-PL" sz="2400" b="1" dirty="0" err="1">
                <a:solidFill>
                  <a:srgbClr val="9900CC"/>
                </a:solidFill>
              </a:rPr>
              <a:t>Isospin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mixing</a:t>
            </a:r>
            <a:r>
              <a:rPr lang="pl-PL" sz="2400" b="1" dirty="0">
                <a:solidFill>
                  <a:srgbClr val="9900CC"/>
                </a:solidFill>
              </a:rPr>
              <a:t> &amp; </a:t>
            </a:r>
            <a:r>
              <a:rPr lang="pl-PL" sz="2400" b="1" dirty="0" smtClean="0">
                <a:solidFill>
                  <a:srgbClr val="9900CC"/>
                </a:solidFill>
              </a:rPr>
              <a:t>energy </a:t>
            </a:r>
            <a:r>
              <a:rPr lang="pl-PL" sz="2400" b="1" dirty="0" err="1" smtClean="0">
                <a:solidFill>
                  <a:srgbClr val="9900CC"/>
                </a:solidFill>
              </a:rPr>
              <a:t>in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the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 smtClean="0">
                <a:solidFill>
                  <a:srgbClr val="9900CC"/>
                </a:solidFill>
              </a:rPr>
              <a:t>ground</a:t>
            </a:r>
            <a:r>
              <a:rPr lang="pl-PL" sz="2400" b="1" dirty="0" smtClean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states</a:t>
            </a:r>
            <a:r>
              <a:rPr lang="pl-PL" sz="2400" b="1" dirty="0">
                <a:solidFill>
                  <a:srgbClr val="9900CC"/>
                </a:solidFill>
              </a:rPr>
              <a:t> of</a:t>
            </a:r>
          </a:p>
          <a:p>
            <a:pPr algn="l"/>
            <a:r>
              <a:rPr lang="pl-PL" sz="2400" b="1" dirty="0">
                <a:solidFill>
                  <a:srgbClr val="9900CC"/>
                </a:solidFill>
              </a:rPr>
              <a:t>      e-e </a:t>
            </a:r>
            <a:r>
              <a:rPr lang="pl-PL" sz="2400" b="1" dirty="0" err="1">
                <a:solidFill>
                  <a:srgbClr val="9900CC"/>
                </a:solidFill>
              </a:rPr>
              <a:t>N=Z</a:t>
            </a:r>
            <a:r>
              <a:rPr lang="pl-PL" sz="2400" b="1" dirty="0">
                <a:solidFill>
                  <a:srgbClr val="9900CC"/>
                </a:solidFill>
              </a:rPr>
              <a:t> </a:t>
            </a:r>
            <a:r>
              <a:rPr lang="pl-PL" sz="2400" b="1" dirty="0" err="1">
                <a:solidFill>
                  <a:srgbClr val="9900CC"/>
                </a:solidFill>
              </a:rPr>
              <a:t>nuclei</a:t>
            </a:r>
            <a:r>
              <a:rPr lang="pl-PL" sz="2400" b="1" dirty="0">
                <a:solidFill>
                  <a:srgbClr val="9900CC"/>
                </a:solidFill>
              </a:rPr>
              <a:t>: </a:t>
            </a:r>
          </a:p>
        </p:txBody>
      </p:sp>
      <p:grpSp>
        <p:nvGrpSpPr>
          <p:cNvPr id="457" name="Group 437"/>
          <p:cNvGrpSpPr>
            <a:grpSpLocks/>
          </p:cNvGrpSpPr>
          <p:nvPr/>
        </p:nvGrpSpPr>
        <p:grpSpPr bwMode="auto">
          <a:xfrm>
            <a:off x="6619875" y="1377950"/>
            <a:ext cx="1428750" cy="465138"/>
            <a:chOff x="4470" y="706"/>
            <a:chExt cx="900" cy="293"/>
          </a:xfrm>
        </p:grpSpPr>
        <p:sp>
          <p:nvSpPr>
            <p:cNvPr id="458" name="Text Box 438"/>
            <p:cNvSpPr txBox="1">
              <a:spLocks noChangeArrowheads="1"/>
            </p:cNvSpPr>
            <p:nvPr/>
          </p:nvSpPr>
          <p:spPr bwMode="auto">
            <a:xfrm>
              <a:off x="4831" y="749"/>
              <a:ext cx="5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~30%</a:t>
              </a:r>
            </a:p>
          </p:txBody>
        </p:sp>
        <p:sp>
          <p:nvSpPr>
            <p:cNvPr id="459" name="Text Box 439"/>
            <p:cNvSpPr txBox="1">
              <a:spLocks noChangeArrowheads="1"/>
            </p:cNvSpPr>
            <p:nvPr/>
          </p:nvSpPr>
          <p:spPr bwMode="auto">
            <a:xfrm>
              <a:off x="4470" y="706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400" b="1">
                  <a:latin typeface="Symbol" pitchFamily="18" charset="2"/>
                </a:rPr>
                <a:t>Da</a:t>
              </a:r>
              <a:r>
                <a:rPr lang="pl-PL" sz="2400" b="1" baseline="-25000"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460" name="Text Box 440"/>
          <p:cNvSpPr txBox="1">
            <a:spLocks noChangeArrowheads="1"/>
          </p:cNvSpPr>
          <p:nvPr/>
        </p:nvSpPr>
        <p:spPr bwMode="auto">
          <a:xfrm>
            <a:off x="5778500" y="788988"/>
            <a:ext cx="2960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/>
              <a:t>HF tries to reduce the </a:t>
            </a:r>
          </a:p>
          <a:p>
            <a:pPr algn="l"/>
            <a:r>
              <a:rPr lang="pl-PL"/>
              <a:t>isospin mixing by:</a:t>
            </a:r>
          </a:p>
        </p:txBody>
      </p:sp>
      <p:sp>
        <p:nvSpPr>
          <p:cNvPr id="461" name="Text Box 441"/>
          <p:cNvSpPr txBox="1">
            <a:spLocks noChangeArrowheads="1"/>
          </p:cNvSpPr>
          <p:nvPr/>
        </p:nvSpPr>
        <p:spPr bwMode="auto">
          <a:xfrm>
            <a:off x="5783263" y="1808163"/>
            <a:ext cx="2630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/>
              <a:t>in order to minimize </a:t>
            </a:r>
          </a:p>
          <a:p>
            <a:pPr algn="l"/>
            <a:r>
              <a:rPr lang="pl-PL"/>
              <a:t>the total energy</a:t>
            </a:r>
          </a:p>
        </p:txBody>
      </p:sp>
      <p:sp>
        <p:nvSpPr>
          <p:cNvPr id="462" name="Text Box 443"/>
          <p:cNvSpPr txBox="1">
            <a:spLocks noChangeArrowheads="1"/>
          </p:cNvSpPr>
          <p:nvPr/>
        </p:nvSpPr>
        <p:spPr bwMode="auto">
          <a:xfrm>
            <a:off x="5842000" y="2960688"/>
            <a:ext cx="31924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/>
              <a:t>Projection</a:t>
            </a:r>
            <a:r>
              <a:rPr lang="pl-PL" dirty="0"/>
              <a:t> </a:t>
            </a:r>
            <a:r>
              <a:rPr lang="pl-PL" dirty="0" err="1"/>
              <a:t>increases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</a:p>
          <a:p>
            <a:pPr algn="l"/>
            <a:r>
              <a:rPr lang="pl-PL" dirty="0" err="1"/>
              <a:t>ground</a:t>
            </a:r>
            <a:r>
              <a:rPr lang="pl-PL" dirty="0"/>
              <a:t> state energy</a:t>
            </a:r>
          </a:p>
          <a:p>
            <a:pPr algn="l"/>
            <a:r>
              <a:rPr lang="pl-PL" sz="1800" dirty="0"/>
              <a:t>(</a:t>
            </a:r>
            <a:r>
              <a:rPr lang="pl-PL" sz="1600" dirty="0" err="1"/>
              <a:t>the</a:t>
            </a:r>
            <a:r>
              <a:rPr lang="pl-PL" sz="1600" dirty="0"/>
              <a:t> Coulomb </a:t>
            </a:r>
            <a:r>
              <a:rPr lang="pl-PL" sz="1600" dirty="0" smtClean="0"/>
              <a:t>and </a:t>
            </a:r>
            <a:r>
              <a:rPr lang="pl-PL" sz="1600" dirty="0" err="1"/>
              <a:t>symmetry</a:t>
            </a:r>
            <a:endParaRPr lang="pl-PL" sz="1600" dirty="0"/>
          </a:p>
          <a:p>
            <a:pPr algn="l"/>
            <a:r>
              <a:rPr lang="pl-PL" sz="1600" dirty="0" err="1"/>
              <a:t>energies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repulsive</a:t>
            </a:r>
            <a:r>
              <a:rPr lang="pl-PL" sz="1600" dirty="0"/>
              <a:t>)</a:t>
            </a:r>
          </a:p>
        </p:txBody>
      </p:sp>
      <p:sp>
        <p:nvSpPr>
          <p:cNvPr id="465" name="Text Box 449"/>
          <p:cNvSpPr txBox="1">
            <a:spLocks noChangeArrowheads="1"/>
          </p:cNvSpPr>
          <p:nvPr/>
        </p:nvSpPr>
        <p:spPr bwMode="auto">
          <a:xfrm>
            <a:off x="5816600" y="4551363"/>
            <a:ext cx="304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/>
              <a:t>Rediagonalization</a:t>
            </a:r>
            <a:r>
              <a:rPr lang="pl-PL" dirty="0"/>
              <a:t> (GCM)</a:t>
            </a:r>
          </a:p>
        </p:txBody>
      </p:sp>
      <p:sp>
        <p:nvSpPr>
          <p:cNvPr id="466" name="Text Box 444"/>
          <p:cNvSpPr txBox="1">
            <a:spLocks noChangeArrowheads="1"/>
          </p:cNvSpPr>
          <p:nvPr/>
        </p:nvSpPr>
        <p:spPr bwMode="auto">
          <a:xfrm>
            <a:off x="5837238" y="5494338"/>
            <a:ext cx="3092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dirty="0" err="1"/>
              <a:t>lowers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ground</a:t>
            </a:r>
            <a:r>
              <a:rPr lang="pl-PL" dirty="0"/>
              <a:t> state </a:t>
            </a:r>
          </a:p>
          <a:p>
            <a:pPr algn="l"/>
            <a:r>
              <a:rPr lang="pl-PL" dirty="0"/>
              <a:t>energy but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slightly</a:t>
            </a:r>
            <a:endParaRPr lang="pl-PL" dirty="0"/>
          </a:p>
          <a:p>
            <a:pPr algn="l"/>
            <a:r>
              <a:rPr lang="pl-PL" dirty="0" err="1"/>
              <a:t>below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HF</a:t>
            </a:r>
          </a:p>
        </p:txBody>
      </p:sp>
      <p:grpSp>
        <p:nvGrpSpPr>
          <p:cNvPr id="463" name="Grupa 462"/>
          <p:cNvGrpSpPr/>
          <p:nvPr/>
        </p:nvGrpSpPr>
        <p:grpSpPr>
          <a:xfrm>
            <a:off x="4326890" y="1323975"/>
            <a:ext cx="230981" cy="698500"/>
            <a:chOff x="4311650" y="1323975"/>
            <a:chExt cx="230981" cy="698500"/>
          </a:xfrm>
        </p:grpSpPr>
        <p:cxnSp>
          <p:nvCxnSpPr>
            <p:cNvPr id="464" name="Łącznik prostoliniowy 463"/>
            <p:cNvCxnSpPr/>
            <p:nvPr/>
          </p:nvCxnSpPr>
          <p:spPr bwMode="auto">
            <a:xfrm>
              <a:off x="4428331" y="1323975"/>
              <a:ext cx="0" cy="698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67" name="Gwiazda 5-ramienna 466"/>
            <p:cNvSpPr/>
            <p:nvPr/>
          </p:nvSpPr>
          <p:spPr bwMode="auto">
            <a:xfrm>
              <a:off x="4324350" y="1565275"/>
              <a:ext cx="207962" cy="212725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68" name="Łącznik prostoliniowy 467"/>
            <p:cNvCxnSpPr/>
            <p:nvPr/>
          </p:nvCxnSpPr>
          <p:spPr bwMode="auto">
            <a:xfrm>
              <a:off x="4314031" y="1324134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Łącznik prostoliniowy 468"/>
            <p:cNvCxnSpPr/>
            <p:nvPr/>
          </p:nvCxnSpPr>
          <p:spPr bwMode="auto">
            <a:xfrm>
              <a:off x="4311650" y="2021523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70" name="Łącznik prostoliniowy 469"/>
          <p:cNvCxnSpPr/>
          <p:nvPr/>
        </p:nvCxnSpPr>
        <p:spPr bwMode="auto">
          <a:xfrm flipV="1">
            <a:off x="3828891" y="2112963"/>
            <a:ext cx="0" cy="3667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71" name="Gwiazda 5-ramienna 470"/>
          <p:cNvSpPr/>
          <p:nvPr/>
        </p:nvSpPr>
        <p:spPr bwMode="auto">
          <a:xfrm>
            <a:off x="3724910" y="2343150"/>
            <a:ext cx="207962" cy="212725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l-P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365" y="4465"/>
            <a:ext cx="8967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 dirty="0" err="1" smtClean="0">
                <a:solidFill>
                  <a:srgbClr val="9900CC"/>
                </a:solidFill>
              </a:rPr>
              <a:t>Excitation</a:t>
            </a:r>
            <a:r>
              <a:rPr kumimoji="0" lang="pl-PL" sz="2400" b="1" dirty="0" smtClean="0">
                <a:solidFill>
                  <a:srgbClr val="9900CC"/>
                </a:solidFill>
              </a:rPr>
              <a:t> </a:t>
            </a:r>
            <a:r>
              <a:rPr kumimoji="0" lang="pl-PL" sz="2400" b="1" dirty="0" err="1" smtClean="0">
                <a:solidFill>
                  <a:srgbClr val="9900CC"/>
                </a:solidFill>
              </a:rPr>
              <a:t>energy</a:t>
            </a:r>
            <a:r>
              <a:rPr kumimoji="0" lang="pl-PL" sz="2400" b="1" dirty="0" smtClean="0">
                <a:solidFill>
                  <a:srgbClr val="9900CC"/>
                </a:solidFill>
              </a:rPr>
              <a:t> </a:t>
            </a:r>
            <a:r>
              <a:rPr kumimoji="0" lang="pl-PL" sz="2400" b="1" dirty="0">
                <a:solidFill>
                  <a:srgbClr val="9900CC"/>
                </a:solidFill>
              </a:rPr>
              <a:t>of the T=1 </a:t>
            </a:r>
            <a:r>
              <a:rPr kumimoji="0" lang="pl-PL" sz="2400" b="1" dirty="0" err="1">
                <a:solidFill>
                  <a:srgbClr val="9900CC"/>
                </a:solidFill>
              </a:rPr>
              <a:t>doorway</a:t>
            </a:r>
            <a:r>
              <a:rPr kumimoji="0" lang="pl-PL" sz="2400" b="1" dirty="0">
                <a:solidFill>
                  <a:srgbClr val="9900CC"/>
                </a:solidFill>
              </a:rPr>
              <a:t> </a:t>
            </a:r>
            <a:r>
              <a:rPr kumimoji="0" lang="pl-PL" sz="2400" b="1" dirty="0" err="1">
                <a:solidFill>
                  <a:srgbClr val="9900CC"/>
                </a:solidFill>
              </a:rPr>
              <a:t>state</a:t>
            </a:r>
            <a:r>
              <a:rPr kumimoji="0" lang="pl-PL" sz="2400" b="1" dirty="0">
                <a:solidFill>
                  <a:srgbClr val="9900CC"/>
                </a:solidFill>
              </a:rPr>
              <a:t> in N=Z </a:t>
            </a:r>
            <a:r>
              <a:rPr kumimoji="0" lang="pl-PL" sz="2400" b="1" dirty="0" err="1">
                <a:solidFill>
                  <a:srgbClr val="9900CC"/>
                </a:solidFill>
              </a:rPr>
              <a:t>nuclei</a:t>
            </a:r>
            <a:endParaRPr kumimoji="0" lang="pl-PL" sz="2400" b="1" dirty="0">
              <a:solidFill>
                <a:srgbClr val="9900CC"/>
              </a:solidFill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568450" y="1457325"/>
            <a:ext cx="3200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68450" y="1736725"/>
            <a:ext cx="3200400" cy="1588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68450" y="1800225"/>
            <a:ext cx="3200400" cy="1588"/>
          </a:xfrm>
          <a:prstGeom prst="line">
            <a:avLst/>
          </a:prstGeom>
          <a:noFill/>
          <a:ln w="28575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8450" y="708025"/>
            <a:ext cx="3200400" cy="3111500"/>
            <a:chOff x="1968" y="1184"/>
            <a:chExt cx="2016" cy="1960"/>
          </a:xfrm>
        </p:grpSpPr>
        <p:sp>
          <p:nvSpPr>
            <p:cNvPr id="26007" name="Line 7"/>
            <p:cNvSpPr>
              <a:spLocks noChangeShapeType="1"/>
            </p:cNvSpPr>
            <p:nvPr/>
          </p:nvSpPr>
          <p:spPr bwMode="auto">
            <a:xfrm>
              <a:off x="1968" y="1184"/>
              <a:ext cx="96" cy="34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8" name="Line 8"/>
            <p:cNvSpPr>
              <a:spLocks noChangeShapeType="1"/>
            </p:cNvSpPr>
            <p:nvPr/>
          </p:nvSpPr>
          <p:spPr bwMode="auto">
            <a:xfrm>
              <a:off x="2064" y="1528"/>
              <a:ext cx="96" cy="256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9" name="Line 9"/>
            <p:cNvSpPr>
              <a:spLocks noChangeShapeType="1"/>
            </p:cNvSpPr>
            <p:nvPr/>
          </p:nvSpPr>
          <p:spPr bwMode="auto">
            <a:xfrm>
              <a:off x="2160" y="1784"/>
              <a:ext cx="96" cy="20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0" name="Line 10"/>
            <p:cNvSpPr>
              <a:spLocks noChangeShapeType="1"/>
            </p:cNvSpPr>
            <p:nvPr/>
          </p:nvSpPr>
          <p:spPr bwMode="auto">
            <a:xfrm>
              <a:off x="2256" y="1984"/>
              <a:ext cx="96" cy="16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1" name="Line 11"/>
            <p:cNvSpPr>
              <a:spLocks noChangeShapeType="1"/>
            </p:cNvSpPr>
            <p:nvPr/>
          </p:nvSpPr>
          <p:spPr bwMode="auto">
            <a:xfrm>
              <a:off x="2352" y="2144"/>
              <a:ext cx="96" cy="128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2" name="Line 12"/>
            <p:cNvSpPr>
              <a:spLocks noChangeShapeType="1"/>
            </p:cNvSpPr>
            <p:nvPr/>
          </p:nvSpPr>
          <p:spPr bwMode="auto">
            <a:xfrm>
              <a:off x="2448" y="2272"/>
              <a:ext cx="96" cy="11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3" name="Line 13"/>
            <p:cNvSpPr>
              <a:spLocks noChangeShapeType="1"/>
            </p:cNvSpPr>
            <p:nvPr/>
          </p:nvSpPr>
          <p:spPr bwMode="auto">
            <a:xfrm>
              <a:off x="2544" y="2384"/>
              <a:ext cx="96" cy="96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4" name="Line 14"/>
            <p:cNvSpPr>
              <a:spLocks noChangeShapeType="1"/>
            </p:cNvSpPr>
            <p:nvPr/>
          </p:nvSpPr>
          <p:spPr bwMode="auto">
            <a:xfrm>
              <a:off x="2640" y="2480"/>
              <a:ext cx="96" cy="8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5" name="Line 15"/>
            <p:cNvSpPr>
              <a:spLocks noChangeShapeType="1"/>
            </p:cNvSpPr>
            <p:nvPr/>
          </p:nvSpPr>
          <p:spPr bwMode="auto">
            <a:xfrm>
              <a:off x="2736" y="2560"/>
              <a:ext cx="96" cy="8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6" name="Line 16"/>
            <p:cNvSpPr>
              <a:spLocks noChangeShapeType="1"/>
            </p:cNvSpPr>
            <p:nvPr/>
          </p:nvSpPr>
          <p:spPr bwMode="auto">
            <a:xfrm>
              <a:off x="2832" y="2640"/>
              <a:ext cx="96" cy="6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7" name="Line 17"/>
            <p:cNvSpPr>
              <a:spLocks noChangeShapeType="1"/>
            </p:cNvSpPr>
            <p:nvPr/>
          </p:nvSpPr>
          <p:spPr bwMode="auto">
            <a:xfrm>
              <a:off x="2928" y="2704"/>
              <a:ext cx="96" cy="56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8" name="Line 18"/>
            <p:cNvSpPr>
              <a:spLocks noChangeShapeType="1"/>
            </p:cNvSpPr>
            <p:nvPr/>
          </p:nvSpPr>
          <p:spPr bwMode="auto">
            <a:xfrm>
              <a:off x="3024" y="2760"/>
              <a:ext cx="96" cy="56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19" name="Line 19"/>
            <p:cNvSpPr>
              <a:spLocks noChangeShapeType="1"/>
            </p:cNvSpPr>
            <p:nvPr/>
          </p:nvSpPr>
          <p:spPr bwMode="auto">
            <a:xfrm>
              <a:off x="3120" y="2816"/>
              <a:ext cx="96" cy="48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0" name="Line 20"/>
            <p:cNvSpPr>
              <a:spLocks noChangeShapeType="1"/>
            </p:cNvSpPr>
            <p:nvPr/>
          </p:nvSpPr>
          <p:spPr bwMode="auto">
            <a:xfrm>
              <a:off x="3216" y="2864"/>
              <a:ext cx="96" cy="48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1" name="Line 21"/>
            <p:cNvSpPr>
              <a:spLocks noChangeShapeType="1"/>
            </p:cNvSpPr>
            <p:nvPr/>
          </p:nvSpPr>
          <p:spPr bwMode="auto">
            <a:xfrm>
              <a:off x="3312" y="2912"/>
              <a:ext cx="96" cy="4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2" name="Line 22"/>
            <p:cNvSpPr>
              <a:spLocks noChangeShapeType="1"/>
            </p:cNvSpPr>
            <p:nvPr/>
          </p:nvSpPr>
          <p:spPr bwMode="auto">
            <a:xfrm>
              <a:off x="3408" y="2952"/>
              <a:ext cx="96" cy="40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3" name="Line 23"/>
            <p:cNvSpPr>
              <a:spLocks noChangeShapeType="1"/>
            </p:cNvSpPr>
            <p:nvPr/>
          </p:nvSpPr>
          <p:spPr bwMode="auto">
            <a:xfrm>
              <a:off x="3504" y="2992"/>
              <a:ext cx="96" cy="3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4" name="Line 24"/>
            <p:cNvSpPr>
              <a:spLocks noChangeShapeType="1"/>
            </p:cNvSpPr>
            <p:nvPr/>
          </p:nvSpPr>
          <p:spPr bwMode="auto">
            <a:xfrm>
              <a:off x="3600" y="3024"/>
              <a:ext cx="96" cy="3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5" name="Line 25"/>
            <p:cNvSpPr>
              <a:spLocks noChangeShapeType="1"/>
            </p:cNvSpPr>
            <p:nvPr/>
          </p:nvSpPr>
          <p:spPr bwMode="auto">
            <a:xfrm>
              <a:off x="3696" y="3056"/>
              <a:ext cx="96" cy="3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6" name="Line 26"/>
            <p:cNvSpPr>
              <a:spLocks noChangeShapeType="1"/>
            </p:cNvSpPr>
            <p:nvPr/>
          </p:nvSpPr>
          <p:spPr bwMode="auto">
            <a:xfrm>
              <a:off x="3792" y="3088"/>
              <a:ext cx="96" cy="32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27" name="Line 27"/>
            <p:cNvSpPr>
              <a:spLocks noChangeShapeType="1"/>
            </p:cNvSpPr>
            <p:nvPr/>
          </p:nvSpPr>
          <p:spPr bwMode="auto">
            <a:xfrm>
              <a:off x="3888" y="3120"/>
              <a:ext cx="96" cy="2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68450" y="1012825"/>
            <a:ext cx="3200400" cy="863600"/>
            <a:chOff x="1968" y="1376"/>
            <a:chExt cx="2016" cy="544"/>
          </a:xfrm>
        </p:grpSpPr>
        <p:sp>
          <p:nvSpPr>
            <p:cNvPr id="25986" name="Line 29"/>
            <p:cNvSpPr>
              <a:spLocks noChangeShapeType="1"/>
            </p:cNvSpPr>
            <p:nvPr/>
          </p:nvSpPr>
          <p:spPr bwMode="auto">
            <a:xfrm>
              <a:off x="1968" y="1376"/>
              <a:ext cx="96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7" name="Line 30"/>
            <p:cNvSpPr>
              <a:spLocks noChangeShapeType="1"/>
            </p:cNvSpPr>
            <p:nvPr/>
          </p:nvSpPr>
          <p:spPr bwMode="auto">
            <a:xfrm flipV="1">
              <a:off x="2064" y="1536"/>
              <a:ext cx="9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8" name="Line 31"/>
            <p:cNvSpPr>
              <a:spLocks noChangeShapeType="1"/>
            </p:cNvSpPr>
            <p:nvPr/>
          </p:nvSpPr>
          <p:spPr bwMode="auto">
            <a:xfrm flipV="1">
              <a:off x="2160" y="1408"/>
              <a:ext cx="96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9" name="Line 32"/>
            <p:cNvSpPr>
              <a:spLocks noChangeShapeType="1"/>
            </p:cNvSpPr>
            <p:nvPr/>
          </p:nvSpPr>
          <p:spPr bwMode="auto">
            <a:xfrm>
              <a:off x="2256" y="1408"/>
              <a:ext cx="96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0" name="Line 33"/>
            <p:cNvSpPr>
              <a:spLocks noChangeShapeType="1"/>
            </p:cNvSpPr>
            <p:nvPr/>
          </p:nvSpPr>
          <p:spPr bwMode="auto">
            <a:xfrm flipV="1">
              <a:off x="2352" y="1776"/>
              <a:ext cx="9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1" name="Line 34"/>
            <p:cNvSpPr>
              <a:spLocks noChangeShapeType="1"/>
            </p:cNvSpPr>
            <p:nvPr/>
          </p:nvSpPr>
          <p:spPr bwMode="auto">
            <a:xfrm flipV="1">
              <a:off x="2448" y="1656"/>
              <a:ext cx="9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2" name="Line 35"/>
            <p:cNvSpPr>
              <a:spLocks noChangeShapeType="1"/>
            </p:cNvSpPr>
            <p:nvPr/>
          </p:nvSpPr>
          <p:spPr bwMode="auto">
            <a:xfrm flipV="1">
              <a:off x="2544" y="1600"/>
              <a:ext cx="9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3" name="Line 36"/>
            <p:cNvSpPr>
              <a:spLocks noChangeShapeType="1"/>
            </p:cNvSpPr>
            <p:nvPr/>
          </p:nvSpPr>
          <p:spPr bwMode="auto">
            <a:xfrm>
              <a:off x="2640" y="1600"/>
              <a:ext cx="9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4" name="Line 37"/>
            <p:cNvSpPr>
              <a:spLocks noChangeShapeType="1"/>
            </p:cNvSpPr>
            <p:nvPr/>
          </p:nvSpPr>
          <p:spPr bwMode="auto">
            <a:xfrm flipV="1">
              <a:off x="2736" y="1536"/>
              <a:ext cx="9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5" name="Line 38"/>
            <p:cNvSpPr>
              <a:spLocks noChangeShapeType="1"/>
            </p:cNvSpPr>
            <p:nvPr/>
          </p:nvSpPr>
          <p:spPr bwMode="auto">
            <a:xfrm flipV="1">
              <a:off x="2832" y="1440"/>
              <a:ext cx="9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6" name="Line 39"/>
            <p:cNvSpPr>
              <a:spLocks noChangeShapeType="1"/>
            </p:cNvSpPr>
            <p:nvPr/>
          </p:nvSpPr>
          <p:spPr bwMode="auto">
            <a:xfrm>
              <a:off x="2928" y="1440"/>
              <a:ext cx="96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7" name="Line 40"/>
            <p:cNvSpPr>
              <a:spLocks noChangeShapeType="1"/>
            </p:cNvSpPr>
            <p:nvPr/>
          </p:nvSpPr>
          <p:spPr bwMode="auto">
            <a:xfrm>
              <a:off x="3024" y="1704"/>
              <a:ext cx="9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8" name="Line 41"/>
            <p:cNvSpPr>
              <a:spLocks noChangeShapeType="1"/>
            </p:cNvSpPr>
            <p:nvPr/>
          </p:nvSpPr>
          <p:spPr bwMode="auto">
            <a:xfrm>
              <a:off x="3120" y="1768"/>
              <a:ext cx="9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99" name="Line 42"/>
            <p:cNvSpPr>
              <a:spLocks noChangeShapeType="1"/>
            </p:cNvSpPr>
            <p:nvPr/>
          </p:nvSpPr>
          <p:spPr bwMode="auto">
            <a:xfrm>
              <a:off x="3216" y="1800"/>
              <a:ext cx="9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0" name="Line 43"/>
            <p:cNvSpPr>
              <a:spLocks noChangeShapeType="1"/>
            </p:cNvSpPr>
            <p:nvPr/>
          </p:nvSpPr>
          <p:spPr bwMode="auto">
            <a:xfrm flipV="1">
              <a:off x="3312" y="1784"/>
              <a:ext cx="96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1" name="Line 44"/>
            <p:cNvSpPr>
              <a:spLocks noChangeShapeType="1"/>
            </p:cNvSpPr>
            <p:nvPr/>
          </p:nvSpPr>
          <p:spPr bwMode="auto">
            <a:xfrm>
              <a:off x="3408" y="1784"/>
              <a:ext cx="9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2" name="Line 45"/>
            <p:cNvSpPr>
              <a:spLocks noChangeShapeType="1"/>
            </p:cNvSpPr>
            <p:nvPr/>
          </p:nvSpPr>
          <p:spPr bwMode="auto">
            <a:xfrm flipV="1">
              <a:off x="3504" y="1760"/>
              <a:ext cx="9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3" name="Line 46"/>
            <p:cNvSpPr>
              <a:spLocks noChangeShapeType="1"/>
            </p:cNvSpPr>
            <p:nvPr/>
          </p:nvSpPr>
          <p:spPr bwMode="auto">
            <a:xfrm flipV="1">
              <a:off x="3600" y="1728"/>
              <a:ext cx="9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4" name="Line 47"/>
            <p:cNvSpPr>
              <a:spLocks noChangeShapeType="1"/>
            </p:cNvSpPr>
            <p:nvPr/>
          </p:nvSpPr>
          <p:spPr bwMode="auto">
            <a:xfrm flipV="1">
              <a:off x="3696" y="1672"/>
              <a:ext cx="9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5" name="Line 48"/>
            <p:cNvSpPr>
              <a:spLocks noChangeShapeType="1"/>
            </p:cNvSpPr>
            <p:nvPr/>
          </p:nvSpPr>
          <p:spPr bwMode="auto">
            <a:xfrm flipV="1">
              <a:off x="3792" y="1600"/>
              <a:ext cx="9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006" name="Line 49"/>
            <p:cNvSpPr>
              <a:spLocks noChangeShapeType="1"/>
            </p:cNvSpPr>
            <p:nvPr/>
          </p:nvSpPr>
          <p:spPr bwMode="auto">
            <a:xfrm flipV="1">
              <a:off x="3888" y="1536"/>
              <a:ext cx="9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68450" y="1444625"/>
            <a:ext cx="3200400" cy="584200"/>
            <a:chOff x="1968" y="1648"/>
            <a:chExt cx="2016" cy="368"/>
          </a:xfrm>
        </p:grpSpPr>
        <p:sp>
          <p:nvSpPr>
            <p:cNvPr id="25965" name="Line 51"/>
            <p:cNvSpPr>
              <a:spLocks noChangeShapeType="1"/>
            </p:cNvSpPr>
            <p:nvPr/>
          </p:nvSpPr>
          <p:spPr bwMode="auto">
            <a:xfrm>
              <a:off x="1968" y="1672"/>
              <a:ext cx="96" cy="200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6" name="Line 52"/>
            <p:cNvSpPr>
              <a:spLocks noChangeShapeType="1"/>
            </p:cNvSpPr>
            <p:nvPr/>
          </p:nvSpPr>
          <p:spPr bwMode="auto">
            <a:xfrm flipV="1">
              <a:off x="2064" y="1784"/>
              <a:ext cx="96" cy="88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7" name="Line 53"/>
            <p:cNvSpPr>
              <a:spLocks noChangeShapeType="1"/>
            </p:cNvSpPr>
            <p:nvPr/>
          </p:nvSpPr>
          <p:spPr bwMode="auto">
            <a:xfrm flipV="1">
              <a:off x="2160" y="1648"/>
              <a:ext cx="96" cy="13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8" name="Line 54"/>
            <p:cNvSpPr>
              <a:spLocks noChangeShapeType="1"/>
            </p:cNvSpPr>
            <p:nvPr/>
          </p:nvSpPr>
          <p:spPr bwMode="auto">
            <a:xfrm>
              <a:off x="2256" y="1648"/>
              <a:ext cx="96" cy="33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9" name="Line 55"/>
            <p:cNvSpPr>
              <a:spLocks noChangeShapeType="1"/>
            </p:cNvSpPr>
            <p:nvPr/>
          </p:nvSpPr>
          <p:spPr bwMode="auto">
            <a:xfrm flipV="1">
              <a:off x="2352" y="1912"/>
              <a:ext cx="96" cy="72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0" name="Line 56"/>
            <p:cNvSpPr>
              <a:spLocks noChangeShapeType="1"/>
            </p:cNvSpPr>
            <p:nvPr/>
          </p:nvSpPr>
          <p:spPr bwMode="auto">
            <a:xfrm flipV="1">
              <a:off x="2448" y="1832"/>
              <a:ext cx="96" cy="80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1" name="Line 57"/>
            <p:cNvSpPr>
              <a:spLocks noChangeShapeType="1"/>
            </p:cNvSpPr>
            <p:nvPr/>
          </p:nvSpPr>
          <p:spPr bwMode="auto">
            <a:xfrm flipV="1">
              <a:off x="2544" y="1760"/>
              <a:ext cx="96" cy="72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2" name="Line 58"/>
            <p:cNvSpPr>
              <a:spLocks noChangeShapeType="1"/>
            </p:cNvSpPr>
            <p:nvPr/>
          </p:nvSpPr>
          <p:spPr bwMode="auto">
            <a:xfrm>
              <a:off x="2640" y="1760"/>
              <a:ext cx="96" cy="48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3" name="Line 59"/>
            <p:cNvSpPr>
              <a:spLocks noChangeShapeType="1"/>
            </p:cNvSpPr>
            <p:nvPr/>
          </p:nvSpPr>
          <p:spPr bwMode="auto">
            <a:xfrm flipV="1">
              <a:off x="2736" y="1744"/>
              <a:ext cx="96" cy="64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4" name="Line 60"/>
            <p:cNvSpPr>
              <a:spLocks noChangeShapeType="1"/>
            </p:cNvSpPr>
            <p:nvPr/>
          </p:nvSpPr>
          <p:spPr bwMode="auto">
            <a:xfrm flipV="1">
              <a:off x="2832" y="1648"/>
              <a:ext cx="96" cy="9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5" name="Line 61"/>
            <p:cNvSpPr>
              <a:spLocks noChangeShapeType="1"/>
            </p:cNvSpPr>
            <p:nvPr/>
          </p:nvSpPr>
          <p:spPr bwMode="auto">
            <a:xfrm>
              <a:off x="2928" y="1648"/>
              <a:ext cx="96" cy="208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6" name="Line 62"/>
            <p:cNvSpPr>
              <a:spLocks noChangeShapeType="1"/>
            </p:cNvSpPr>
            <p:nvPr/>
          </p:nvSpPr>
          <p:spPr bwMode="auto">
            <a:xfrm>
              <a:off x="3024" y="1856"/>
              <a:ext cx="96" cy="72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7" name="Line 63"/>
            <p:cNvSpPr>
              <a:spLocks noChangeShapeType="1"/>
            </p:cNvSpPr>
            <p:nvPr/>
          </p:nvSpPr>
          <p:spPr bwMode="auto">
            <a:xfrm>
              <a:off x="3120" y="1928"/>
              <a:ext cx="96" cy="72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8" name="Line 64"/>
            <p:cNvSpPr>
              <a:spLocks noChangeShapeType="1"/>
            </p:cNvSpPr>
            <p:nvPr/>
          </p:nvSpPr>
          <p:spPr bwMode="auto">
            <a:xfrm>
              <a:off x="3216" y="2000"/>
              <a:ext cx="96" cy="1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79" name="Line 65"/>
            <p:cNvSpPr>
              <a:spLocks noChangeShapeType="1"/>
            </p:cNvSpPr>
            <p:nvPr/>
          </p:nvSpPr>
          <p:spPr bwMode="auto">
            <a:xfrm flipV="1">
              <a:off x="3312" y="1920"/>
              <a:ext cx="96" cy="9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0" name="Line 66"/>
            <p:cNvSpPr>
              <a:spLocks noChangeShapeType="1"/>
            </p:cNvSpPr>
            <p:nvPr/>
          </p:nvSpPr>
          <p:spPr bwMode="auto">
            <a:xfrm>
              <a:off x="3408" y="1920"/>
              <a:ext cx="96" cy="8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1" name="Line 67"/>
            <p:cNvSpPr>
              <a:spLocks noChangeShapeType="1"/>
            </p:cNvSpPr>
            <p:nvPr/>
          </p:nvSpPr>
          <p:spPr bwMode="auto">
            <a:xfrm flipV="1">
              <a:off x="3504" y="1872"/>
              <a:ext cx="96" cy="5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2" name="Line 68"/>
            <p:cNvSpPr>
              <a:spLocks noChangeShapeType="1"/>
            </p:cNvSpPr>
            <p:nvPr/>
          </p:nvSpPr>
          <p:spPr bwMode="auto">
            <a:xfrm flipV="1">
              <a:off x="3600" y="1864"/>
              <a:ext cx="96" cy="8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3" name="Line 69"/>
            <p:cNvSpPr>
              <a:spLocks noChangeShapeType="1"/>
            </p:cNvSpPr>
            <p:nvPr/>
          </p:nvSpPr>
          <p:spPr bwMode="auto">
            <a:xfrm flipV="1">
              <a:off x="3696" y="1808"/>
              <a:ext cx="96" cy="5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4" name="Line 70"/>
            <p:cNvSpPr>
              <a:spLocks noChangeShapeType="1"/>
            </p:cNvSpPr>
            <p:nvPr/>
          </p:nvSpPr>
          <p:spPr bwMode="auto">
            <a:xfrm flipV="1">
              <a:off x="3792" y="1752"/>
              <a:ext cx="96" cy="56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85" name="Line 71"/>
            <p:cNvSpPr>
              <a:spLocks noChangeShapeType="1"/>
            </p:cNvSpPr>
            <p:nvPr/>
          </p:nvSpPr>
          <p:spPr bwMode="auto">
            <a:xfrm flipV="1">
              <a:off x="3888" y="1688"/>
              <a:ext cx="96" cy="64"/>
            </a:xfrm>
            <a:prstGeom prst="line">
              <a:avLst/>
            </a:prstGeom>
            <a:noFill/>
            <a:ln w="12700">
              <a:solidFill>
                <a:srgbClr val="FF0705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568450" y="1368425"/>
            <a:ext cx="3200400" cy="762000"/>
            <a:chOff x="1968" y="1600"/>
            <a:chExt cx="2016" cy="480"/>
          </a:xfrm>
        </p:grpSpPr>
        <p:sp>
          <p:nvSpPr>
            <p:cNvPr id="25944" name="Line 73"/>
            <p:cNvSpPr>
              <a:spLocks noChangeShapeType="1"/>
            </p:cNvSpPr>
            <p:nvPr/>
          </p:nvSpPr>
          <p:spPr bwMode="auto">
            <a:xfrm>
              <a:off x="1968" y="1600"/>
              <a:ext cx="96" cy="28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5" name="Line 74"/>
            <p:cNvSpPr>
              <a:spLocks noChangeShapeType="1"/>
            </p:cNvSpPr>
            <p:nvPr/>
          </p:nvSpPr>
          <p:spPr bwMode="auto">
            <a:xfrm flipV="1">
              <a:off x="2064" y="1824"/>
              <a:ext cx="96" cy="6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6" name="Line 75"/>
            <p:cNvSpPr>
              <a:spLocks noChangeShapeType="1"/>
            </p:cNvSpPr>
            <p:nvPr/>
          </p:nvSpPr>
          <p:spPr bwMode="auto">
            <a:xfrm flipV="1">
              <a:off x="2160" y="1680"/>
              <a:ext cx="96" cy="14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7" name="Line 76"/>
            <p:cNvSpPr>
              <a:spLocks noChangeShapeType="1"/>
            </p:cNvSpPr>
            <p:nvPr/>
          </p:nvSpPr>
          <p:spPr bwMode="auto">
            <a:xfrm>
              <a:off x="2256" y="1680"/>
              <a:ext cx="96" cy="28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8" name="Line 77"/>
            <p:cNvSpPr>
              <a:spLocks noChangeShapeType="1"/>
            </p:cNvSpPr>
            <p:nvPr/>
          </p:nvSpPr>
          <p:spPr bwMode="auto">
            <a:xfrm flipV="1">
              <a:off x="2352" y="1960"/>
              <a:ext cx="96" cy="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9" name="Line 78"/>
            <p:cNvSpPr>
              <a:spLocks noChangeShapeType="1"/>
            </p:cNvSpPr>
            <p:nvPr/>
          </p:nvSpPr>
          <p:spPr bwMode="auto">
            <a:xfrm flipV="1">
              <a:off x="2448" y="1872"/>
              <a:ext cx="96" cy="8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0" name="Line 79"/>
            <p:cNvSpPr>
              <a:spLocks noChangeShapeType="1"/>
            </p:cNvSpPr>
            <p:nvPr/>
          </p:nvSpPr>
          <p:spPr bwMode="auto">
            <a:xfrm>
              <a:off x="2544" y="1872"/>
              <a:ext cx="96" cy="16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1" name="Line 80"/>
            <p:cNvSpPr>
              <a:spLocks noChangeShapeType="1"/>
            </p:cNvSpPr>
            <p:nvPr/>
          </p:nvSpPr>
          <p:spPr bwMode="auto">
            <a:xfrm flipV="1">
              <a:off x="2640" y="1864"/>
              <a:ext cx="96" cy="2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2" name="Line 81"/>
            <p:cNvSpPr>
              <a:spLocks noChangeShapeType="1"/>
            </p:cNvSpPr>
            <p:nvPr/>
          </p:nvSpPr>
          <p:spPr bwMode="auto">
            <a:xfrm flipV="1">
              <a:off x="2736" y="1808"/>
              <a:ext cx="96" cy="56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3" name="Line 82"/>
            <p:cNvSpPr>
              <a:spLocks noChangeShapeType="1"/>
            </p:cNvSpPr>
            <p:nvPr/>
          </p:nvSpPr>
          <p:spPr bwMode="auto">
            <a:xfrm flipV="1">
              <a:off x="2832" y="1704"/>
              <a:ext cx="96" cy="10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4" name="Line 83"/>
            <p:cNvSpPr>
              <a:spLocks noChangeShapeType="1"/>
            </p:cNvSpPr>
            <p:nvPr/>
          </p:nvSpPr>
          <p:spPr bwMode="auto">
            <a:xfrm>
              <a:off x="2928" y="1704"/>
              <a:ext cx="96" cy="20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5" name="Line 84"/>
            <p:cNvSpPr>
              <a:spLocks noChangeShapeType="1"/>
            </p:cNvSpPr>
            <p:nvPr/>
          </p:nvSpPr>
          <p:spPr bwMode="auto">
            <a:xfrm>
              <a:off x="3024" y="1912"/>
              <a:ext cx="96" cy="8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6" name="Line 85"/>
            <p:cNvSpPr>
              <a:spLocks noChangeShapeType="1"/>
            </p:cNvSpPr>
            <p:nvPr/>
          </p:nvSpPr>
          <p:spPr bwMode="auto">
            <a:xfrm>
              <a:off x="3120" y="2000"/>
              <a:ext cx="96" cy="80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7" name="Line 86"/>
            <p:cNvSpPr>
              <a:spLocks noChangeShapeType="1"/>
            </p:cNvSpPr>
            <p:nvPr/>
          </p:nvSpPr>
          <p:spPr bwMode="auto">
            <a:xfrm flipV="1">
              <a:off x="3216" y="2072"/>
              <a:ext cx="96" cy="8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8" name="Line 87"/>
            <p:cNvSpPr>
              <a:spLocks noChangeShapeType="1"/>
            </p:cNvSpPr>
            <p:nvPr/>
          </p:nvSpPr>
          <p:spPr bwMode="auto">
            <a:xfrm flipV="1">
              <a:off x="3312" y="1928"/>
              <a:ext cx="96" cy="14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59" name="Line 88"/>
            <p:cNvSpPr>
              <a:spLocks noChangeShapeType="1"/>
            </p:cNvSpPr>
            <p:nvPr/>
          </p:nvSpPr>
          <p:spPr bwMode="auto">
            <a:xfrm>
              <a:off x="3408" y="1928"/>
              <a:ext cx="96" cy="2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0" name="Line 89"/>
            <p:cNvSpPr>
              <a:spLocks noChangeShapeType="1"/>
            </p:cNvSpPr>
            <p:nvPr/>
          </p:nvSpPr>
          <p:spPr bwMode="auto">
            <a:xfrm flipV="1">
              <a:off x="3504" y="1912"/>
              <a:ext cx="96" cy="40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1" name="Line 90"/>
            <p:cNvSpPr>
              <a:spLocks noChangeShapeType="1"/>
            </p:cNvSpPr>
            <p:nvPr/>
          </p:nvSpPr>
          <p:spPr bwMode="auto">
            <a:xfrm flipV="1">
              <a:off x="3600" y="1896"/>
              <a:ext cx="96" cy="16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2" name="Line 91"/>
            <p:cNvSpPr>
              <a:spLocks noChangeShapeType="1"/>
            </p:cNvSpPr>
            <p:nvPr/>
          </p:nvSpPr>
          <p:spPr bwMode="auto">
            <a:xfrm flipV="1">
              <a:off x="3696" y="1856"/>
              <a:ext cx="96" cy="40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3" name="Line 92"/>
            <p:cNvSpPr>
              <a:spLocks noChangeShapeType="1"/>
            </p:cNvSpPr>
            <p:nvPr/>
          </p:nvSpPr>
          <p:spPr bwMode="auto">
            <a:xfrm flipV="1">
              <a:off x="3792" y="1800"/>
              <a:ext cx="96" cy="56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64" name="Line 93"/>
            <p:cNvSpPr>
              <a:spLocks noChangeShapeType="1"/>
            </p:cNvSpPr>
            <p:nvPr/>
          </p:nvSpPr>
          <p:spPr bwMode="auto">
            <a:xfrm flipV="1">
              <a:off x="3888" y="1736"/>
              <a:ext cx="96" cy="64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958850" y="517525"/>
            <a:ext cx="76200" cy="3875088"/>
            <a:chOff x="1584" y="1064"/>
            <a:chExt cx="48" cy="2441"/>
          </a:xfrm>
        </p:grpSpPr>
        <p:sp>
          <p:nvSpPr>
            <p:cNvPr id="25938" name="Line 95"/>
            <p:cNvSpPr>
              <a:spLocks noChangeShapeType="1"/>
            </p:cNvSpPr>
            <p:nvPr/>
          </p:nvSpPr>
          <p:spPr bwMode="auto">
            <a:xfrm>
              <a:off x="1584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9" name="Line 96"/>
            <p:cNvSpPr>
              <a:spLocks noChangeShapeType="1"/>
            </p:cNvSpPr>
            <p:nvPr/>
          </p:nvSpPr>
          <p:spPr bwMode="auto">
            <a:xfrm>
              <a:off x="1584" y="3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0" name="Line 97"/>
            <p:cNvSpPr>
              <a:spLocks noChangeShapeType="1"/>
            </p:cNvSpPr>
            <p:nvPr/>
          </p:nvSpPr>
          <p:spPr bwMode="auto">
            <a:xfrm>
              <a:off x="1584" y="2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1" name="Line 98"/>
            <p:cNvSpPr>
              <a:spLocks noChangeShapeType="1"/>
            </p:cNvSpPr>
            <p:nvPr/>
          </p:nvSpPr>
          <p:spPr bwMode="auto">
            <a:xfrm>
              <a:off x="1584" y="204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2" name="Line 99"/>
            <p:cNvSpPr>
              <a:spLocks noChangeShapeType="1"/>
            </p:cNvSpPr>
            <p:nvPr/>
          </p:nvSpPr>
          <p:spPr bwMode="auto">
            <a:xfrm>
              <a:off x="1584" y="15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43" name="Line 100"/>
            <p:cNvSpPr>
              <a:spLocks noChangeShapeType="1"/>
            </p:cNvSpPr>
            <p:nvPr/>
          </p:nvSpPr>
          <p:spPr bwMode="auto">
            <a:xfrm>
              <a:off x="1584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5454650" y="517525"/>
            <a:ext cx="76200" cy="3875088"/>
            <a:chOff x="4416" y="1064"/>
            <a:chExt cx="48" cy="2441"/>
          </a:xfrm>
        </p:grpSpPr>
        <p:sp>
          <p:nvSpPr>
            <p:cNvPr id="25932" name="Line 102"/>
            <p:cNvSpPr>
              <a:spLocks noChangeShapeType="1"/>
            </p:cNvSpPr>
            <p:nvPr/>
          </p:nvSpPr>
          <p:spPr bwMode="auto">
            <a:xfrm flipH="1">
              <a:off x="441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3" name="Line 103"/>
            <p:cNvSpPr>
              <a:spLocks noChangeShapeType="1"/>
            </p:cNvSpPr>
            <p:nvPr/>
          </p:nvSpPr>
          <p:spPr bwMode="auto">
            <a:xfrm flipH="1">
              <a:off x="4416" y="3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4" name="Line 104"/>
            <p:cNvSpPr>
              <a:spLocks noChangeShapeType="1"/>
            </p:cNvSpPr>
            <p:nvPr/>
          </p:nvSpPr>
          <p:spPr bwMode="auto">
            <a:xfrm flipH="1">
              <a:off x="4416" y="2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5" name="Line 105"/>
            <p:cNvSpPr>
              <a:spLocks noChangeShapeType="1"/>
            </p:cNvSpPr>
            <p:nvPr/>
          </p:nvSpPr>
          <p:spPr bwMode="auto">
            <a:xfrm flipH="1">
              <a:off x="4416" y="204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6" name="Line 106"/>
            <p:cNvSpPr>
              <a:spLocks noChangeShapeType="1"/>
            </p:cNvSpPr>
            <p:nvPr/>
          </p:nvSpPr>
          <p:spPr bwMode="auto">
            <a:xfrm flipH="1">
              <a:off x="4416" y="15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7" name="Line 107"/>
            <p:cNvSpPr>
              <a:spLocks noChangeShapeType="1"/>
            </p:cNvSpPr>
            <p:nvPr/>
          </p:nvSpPr>
          <p:spPr bwMode="auto">
            <a:xfrm flipH="1">
              <a:off x="4416" y="1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958850" y="4314825"/>
            <a:ext cx="4573588" cy="76200"/>
            <a:chOff x="1584" y="3456"/>
            <a:chExt cx="2881" cy="48"/>
          </a:xfrm>
        </p:grpSpPr>
        <p:sp>
          <p:nvSpPr>
            <p:cNvPr id="25925" name="Line 109"/>
            <p:cNvSpPr>
              <a:spLocks noChangeShapeType="1"/>
            </p:cNvSpPr>
            <p:nvPr/>
          </p:nvSpPr>
          <p:spPr bwMode="auto">
            <a:xfrm flipV="1">
              <a:off x="15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6" name="Line 110"/>
            <p:cNvSpPr>
              <a:spLocks noChangeShapeType="1"/>
            </p:cNvSpPr>
            <p:nvPr/>
          </p:nvSpPr>
          <p:spPr bwMode="auto">
            <a:xfrm flipV="1">
              <a:off x="20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7" name="Line 111"/>
            <p:cNvSpPr>
              <a:spLocks noChangeShapeType="1"/>
            </p:cNvSpPr>
            <p:nvPr/>
          </p:nvSpPr>
          <p:spPr bwMode="auto">
            <a:xfrm flipV="1">
              <a:off x="254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8" name="Line 112"/>
            <p:cNvSpPr>
              <a:spLocks noChangeShapeType="1"/>
            </p:cNvSpPr>
            <p:nvPr/>
          </p:nvSpPr>
          <p:spPr bwMode="auto">
            <a:xfrm flipV="1">
              <a:off x="302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9" name="Line 113"/>
            <p:cNvSpPr>
              <a:spLocks noChangeShapeType="1"/>
            </p:cNvSpPr>
            <p:nvPr/>
          </p:nvSpPr>
          <p:spPr bwMode="auto">
            <a:xfrm flipV="1">
              <a:off x="350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0" name="Line 114"/>
            <p:cNvSpPr>
              <a:spLocks noChangeShapeType="1"/>
            </p:cNvSpPr>
            <p:nvPr/>
          </p:nvSpPr>
          <p:spPr bwMode="auto">
            <a:xfrm flipV="1">
              <a:off x="398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31" name="Line 115"/>
            <p:cNvSpPr>
              <a:spLocks noChangeShapeType="1"/>
            </p:cNvSpPr>
            <p:nvPr/>
          </p:nvSpPr>
          <p:spPr bwMode="auto">
            <a:xfrm flipV="1">
              <a:off x="44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958850" y="517525"/>
            <a:ext cx="4573588" cy="76200"/>
            <a:chOff x="1584" y="1064"/>
            <a:chExt cx="2881" cy="48"/>
          </a:xfrm>
        </p:grpSpPr>
        <p:sp>
          <p:nvSpPr>
            <p:cNvPr id="25918" name="Line 117"/>
            <p:cNvSpPr>
              <a:spLocks noChangeShapeType="1"/>
            </p:cNvSpPr>
            <p:nvPr/>
          </p:nvSpPr>
          <p:spPr bwMode="auto">
            <a:xfrm>
              <a:off x="15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19" name="Line 118"/>
            <p:cNvSpPr>
              <a:spLocks noChangeShapeType="1"/>
            </p:cNvSpPr>
            <p:nvPr/>
          </p:nvSpPr>
          <p:spPr bwMode="auto">
            <a:xfrm>
              <a:off x="20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0" name="Line 119"/>
            <p:cNvSpPr>
              <a:spLocks noChangeShapeType="1"/>
            </p:cNvSpPr>
            <p:nvPr/>
          </p:nvSpPr>
          <p:spPr bwMode="auto">
            <a:xfrm>
              <a:off x="254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1" name="Line 120"/>
            <p:cNvSpPr>
              <a:spLocks noChangeShapeType="1"/>
            </p:cNvSpPr>
            <p:nvPr/>
          </p:nvSpPr>
          <p:spPr bwMode="auto">
            <a:xfrm>
              <a:off x="302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2" name="Line 121"/>
            <p:cNvSpPr>
              <a:spLocks noChangeShapeType="1"/>
            </p:cNvSpPr>
            <p:nvPr/>
          </p:nvSpPr>
          <p:spPr bwMode="auto">
            <a:xfrm>
              <a:off x="350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3" name="Line 122"/>
            <p:cNvSpPr>
              <a:spLocks noChangeShapeType="1"/>
            </p:cNvSpPr>
            <p:nvPr/>
          </p:nvSpPr>
          <p:spPr bwMode="auto">
            <a:xfrm>
              <a:off x="398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924" name="Line 123"/>
            <p:cNvSpPr>
              <a:spLocks noChangeShapeType="1"/>
            </p:cNvSpPr>
            <p:nvPr/>
          </p:nvSpPr>
          <p:spPr bwMode="auto">
            <a:xfrm>
              <a:off x="4464" y="106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614" name="Line 124"/>
          <p:cNvSpPr>
            <a:spLocks noChangeShapeType="1"/>
          </p:cNvSpPr>
          <p:nvPr/>
        </p:nvSpPr>
        <p:spPr bwMode="auto">
          <a:xfrm flipV="1">
            <a:off x="958850" y="517525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15" name="Line 125"/>
          <p:cNvSpPr>
            <a:spLocks noChangeShapeType="1"/>
          </p:cNvSpPr>
          <p:nvPr/>
        </p:nvSpPr>
        <p:spPr bwMode="auto">
          <a:xfrm flipV="1">
            <a:off x="5530850" y="517525"/>
            <a:ext cx="1588" cy="387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16" name="Line 126"/>
          <p:cNvSpPr>
            <a:spLocks noChangeShapeType="1"/>
          </p:cNvSpPr>
          <p:nvPr/>
        </p:nvSpPr>
        <p:spPr bwMode="auto">
          <a:xfrm>
            <a:off x="958850" y="439102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17" name="Line 127"/>
          <p:cNvSpPr>
            <a:spLocks noChangeShapeType="1"/>
          </p:cNvSpPr>
          <p:nvPr/>
        </p:nvSpPr>
        <p:spPr bwMode="auto">
          <a:xfrm>
            <a:off x="958850" y="51752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18" name="Oval 128"/>
          <p:cNvSpPr>
            <a:spLocks noChangeArrowheads="1"/>
          </p:cNvSpPr>
          <p:nvPr/>
        </p:nvSpPr>
        <p:spPr bwMode="auto">
          <a:xfrm>
            <a:off x="1511300" y="955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19" name="Oval 129"/>
          <p:cNvSpPr>
            <a:spLocks noChangeArrowheads="1"/>
          </p:cNvSpPr>
          <p:nvPr/>
        </p:nvSpPr>
        <p:spPr bwMode="auto">
          <a:xfrm>
            <a:off x="1663700" y="13239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0" name="Oval 130"/>
          <p:cNvSpPr>
            <a:spLocks noChangeArrowheads="1"/>
          </p:cNvSpPr>
          <p:nvPr/>
        </p:nvSpPr>
        <p:spPr bwMode="auto">
          <a:xfrm>
            <a:off x="1816100" y="1209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1" name="Oval 131"/>
          <p:cNvSpPr>
            <a:spLocks noChangeArrowheads="1"/>
          </p:cNvSpPr>
          <p:nvPr/>
        </p:nvSpPr>
        <p:spPr bwMode="auto">
          <a:xfrm>
            <a:off x="1968500" y="10064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2" name="Oval 132"/>
          <p:cNvSpPr>
            <a:spLocks noChangeArrowheads="1"/>
          </p:cNvSpPr>
          <p:nvPr/>
        </p:nvSpPr>
        <p:spPr bwMode="auto">
          <a:xfrm>
            <a:off x="2120900" y="1692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3" name="Oval 133"/>
          <p:cNvSpPr>
            <a:spLocks noChangeArrowheads="1"/>
          </p:cNvSpPr>
          <p:nvPr/>
        </p:nvSpPr>
        <p:spPr bwMode="auto">
          <a:xfrm>
            <a:off x="2273300" y="1590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4" name="Oval 134"/>
          <p:cNvSpPr>
            <a:spLocks noChangeArrowheads="1"/>
          </p:cNvSpPr>
          <p:nvPr/>
        </p:nvSpPr>
        <p:spPr bwMode="auto">
          <a:xfrm>
            <a:off x="2425700" y="14001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5" name="Oval 135"/>
          <p:cNvSpPr>
            <a:spLocks noChangeArrowheads="1"/>
          </p:cNvSpPr>
          <p:nvPr/>
        </p:nvSpPr>
        <p:spPr bwMode="auto">
          <a:xfrm>
            <a:off x="2578100" y="1311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6" name="Oval 136"/>
          <p:cNvSpPr>
            <a:spLocks noChangeArrowheads="1"/>
          </p:cNvSpPr>
          <p:nvPr/>
        </p:nvSpPr>
        <p:spPr bwMode="auto">
          <a:xfrm>
            <a:off x="2730500" y="13239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7" name="Oval 137"/>
          <p:cNvSpPr>
            <a:spLocks noChangeArrowheads="1"/>
          </p:cNvSpPr>
          <p:nvPr/>
        </p:nvSpPr>
        <p:spPr bwMode="auto">
          <a:xfrm>
            <a:off x="2882900" y="1209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8" name="Oval 138"/>
          <p:cNvSpPr>
            <a:spLocks noChangeArrowheads="1"/>
          </p:cNvSpPr>
          <p:nvPr/>
        </p:nvSpPr>
        <p:spPr bwMode="auto">
          <a:xfrm>
            <a:off x="3035300" y="1057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29" name="Oval 139"/>
          <p:cNvSpPr>
            <a:spLocks noChangeArrowheads="1"/>
          </p:cNvSpPr>
          <p:nvPr/>
        </p:nvSpPr>
        <p:spPr bwMode="auto">
          <a:xfrm>
            <a:off x="3187700" y="14763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0" name="Oval 140"/>
          <p:cNvSpPr>
            <a:spLocks noChangeArrowheads="1"/>
          </p:cNvSpPr>
          <p:nvPr/>
        </p:nvSpPr>
        <p:spPr bwMode="auto">
          <a:xfrm>
            <a:off x="3340100" y="15779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1" name="Oval 141"/>
          <p:cNvSpPr>
            <a:spLocks noChangeArrowheads="1"/>
          </p:cNvSpPr>
          <p:nvPr/>
        </p:nvSpPr>
        <p:spPr bwMode="auto">
          <a:xfrm>
            <a:off x="3492500" y="16287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2" name="Oval 142"/>
          <p:cNvSpPr>
            <a:spLocks noChangeArrowheads="1"/>
          </p:cNvSpPr>
          <p:nvPr/>
        </p:nvSpPr>
        <p:spPr bwMode="auto">
          <a:xfrm>
            <a:off x="3644900" y="1819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3" name="Oval 143"/>
          <p:cNvSpPr>
            <a:spLocks noChangeArrowheads="1"/>
          </p:cNvSpPr>
          <p:nvPr/>
        </p:nvSpPr>
        <p:spPr bwMode="auto">
          <a:xfrm>
            <a:off x="3797300" y="16033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4" name="Oval 144"/>
          <p:cNvSpPr>
            <a:spLocks noChangeArrowheads="1"/>
          </p:cNvSpPr>
          <p:nvPr/>
        </p:nvSpPr>
        <p:spPr bwMode="auto">
          <a:xfrm>
            <a:off x="3949700" y="16668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5" name="Oval 145"/>
          <p:cNvSpPr>
            <a:spLocks noChangeArrowheads="1"/>
          </p:cNvSpPr>
          <p:nvPr/>
        </p:nvSpPr>
        <p:spPr bwMode="auto">
          <a:xfrm>
            <a:off x="4102100" y="1565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6" name="Oval 146"/>
          <p:cNvSpPr>
            <a:spLocks noChangeArrowheads="1"/>
          </p:cNvSpPr>
          <p:nvPr/>
        </p:nvSpPr>
        <p:spPr bwMode="auto">
          <a:xfrm>
            <a:off x="4254500" y="15144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7" name="Oval 147"/>
          <p:cNvSpPr>
            <a:spLocks noChangeArrowheads="1"/>
          </p:cNvSpPr>
          <p:nvPr/>
        </p:nvSpPr>
        <p:spPr bwMode="auto">
          <a:xfrm>
            <a:off x="4406900" y="14255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8" name="Oval 148"/>
          <p:cNvSpPr>
            <a:spLocks noChangeArrowheads="1"/>
          </p:cNvSpPr>
          <p:nvPr/>
        </p:nvSpPr>
        <p:spPr bwMode="auto">
          <a:xfrm>
            <a:off x="4559300" y="13112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39" name="Oval 149"/>
          <p:cNvSpPr>
            <a:spLocks noChangeArrowheads="1"/>
          </p:cNvSpPr>
          <p:nvPr/>
        </p:nvSpPr>
        <p:spPr bwMode="auto">
          <a:xfrm>
            <a:off x="4711700" y="1209675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0" name="Oval 150"/>
          <p:cNvSpPr>
            <a:spLocks noChangeArrowheads="1"/>
          </p:cNvSpPr>
          <p:nvPr/>
        </p:nvSpPr>
        <p:spPr bwMode="auto">
          <a:xfrm>
            <a:off x="1511300" y="14255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1" name="Oval 151"/>
          <p:cNvSpPr>
            <a:spLocks noChangeArrowheads="1"/>
          </p:cNvSpPr>
          <p:nvPr/>
        </p:nvSpPr>
        <p:spPr bwMode="auto">
          <a:xfrm>
            <a:off x="1663700" y="17430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2" name="Oval 152"/>
          <p:cNvSpPr>
            <a:spLocks noChangeArrowheads="1"/>
          </p:cNvSpPr>
          <p:nvPr/>
        </p:nvSpPr>
        <p:spPr bwMode="auto">
          <a:xfrm>
            <a:off x="1816100" y="16033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3" name="Oval 153"/>
          <p:cNvSpPr>
            <a:spLocks noChangeArrowheads="1"/>
          </p:cNvSpPr>
          <p:nvPr/>
        </p:nvSpPr>
        <p:spPr bwMode="auto">
          <a:xfrm>
            <a:off x="1968500" y="13874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4" name="Oval 154"/>
          <p:cNvSpPr>
            <a:spLocks noChangeArrowheads="1"/>
          </p:cNvSpPr>
          <p:nvPr/>
        </p:nvSpPr>
        <p:spPr bwMode="auto">
          <a:xfrm>
            <a:off x="2120900" y="19208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5" name="Oval 155"/>
          <p:cNvSpPr>
            <a:spLocks noChangeArrowheads="1"/>
          </p:cNvSpPr>
          <p:nvPr/>
        </p:nvSpPr>
        <p:spPr bwMode="auto">
          <a:xfrm>
            <a:off x="2273300" y="18065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6" name="Oval 156"/>
          <p:cNvSpPr>
            <a:spLocks noChangeArrowheads="1"/>
          </p:cNvSpPr>
          <p:nvPr/>
        </p:nvSpPr>
        <p:spPr bwMode="auto">
          <a:xfrm>
            <a:off x="2425700" y="16795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7" name="Oval 157"/>
          <p:cNvSpPr>
            <a:spLocks noChangeArrowheads="1"/>
          </p:cNvSpPr>
          <p:nvPr/>
        </p:nvSpPr>
        <p:spPr bwMode="auto">
          <a:xfrm>
            <a:off x="2578100" y="15652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8" name="Oval 158"/>
          <p:cNvSpPr>
            <a:spLocks noChangeArrowheads="1"/>
          </p:cNvSpPr>
          <p:nvPr/>
        </p:nvSpPr>
        <p:spPr bwMode="auto">
          <a:xfrm>
            <a:off x="2730500" y="16414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49" name="Oval 159"/>
          <p:cNvSpPr>
            <a:spLocks noChangeArrowheads="1"/>
          </p:cNvSpPr>
          <p:nvPr/>
        </p:nvSpPr>
        <p:spPr bwMode="auto">
          <a:xfrm>
            <a:off x="2882900" y="15398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0" name="Oval 160"/>
          <p:cNvSpPr>
            <a:spLocks noChangeArrowheads="1"/>
          </p:cNvSpPr>
          <p:nvPr/>
        </p:nvSpPr>
        <p:spPr bwMode="auto">
          <a:xfrm>
            <a:off x="3035300" y="13874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1" name="Oval 161"/>
          <p:cNvSpPr>
            <a:spLocks noChangeArrowheads="1"/>
          </p:cNvSpPr>
          <p:nvPr/>
        </p:nvSpPr>
        <p:spPr bwMode="auto">
          <a:xfrm>
            <a:off x="3187700" y="17176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2" name="Oval 162"/>
          <p:cNvSpPr>
            <a:spLocks noChangeArrowheads="1"/>
          </p:cNvSpPr>
          <p:nvPr/>
        </p:nvSpPr>
        <p:spPr bwMode="auto">
          <a:xfrm>
            <a:off x="3340100" y="18319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3" name="Oval 163"/>
          <p:cNvSpPr>
            <a:spLocks noChangeArrowheads="1"/>
          </p:cNvSpPr>
          <p:nvPr/>
        </p:nvSpPr>
        <p:spPr bwMode="auto">
          <a:xfrm>
            <a:off x="3492500" y="19462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4" name="Oval 164"/>
          <p:cNvSpPr>
            <a:spLocks noChangeArrowheads="1"/>
          </p:cNvSpPr>
          <p:nvPr/>
        </p:nvSpPr>
        <p:spPr bwMode="auto">
          <a:xfrm>
            <a:off x="3644900" y="19716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5" name="Oval 165"/>
          <p:cNvSpPr>
            <a:spLocks noChangeArrowheads="1"/>
          </p:cNvSpPr>
          <p:nvPr/>
        </p:nvSpPr>
        <p:spPr bwMode="auto">
          <a:xfrm>
            <a:off x="3797300" y="18192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6" name="Oval 166"/>
          <p:cNvSpPr>
            <a:spLocks noChangeArrowheads="1"/>
          </p:cNvSpPr>
          <p:nvPr/>
        </p:nvSpPr>
        <p:spPr bwMode="auto">
          <a:xfrm>
            <a:off x="3949700" y="18319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7" name="Oval 167"/>
          <p:cNvSpPr>
            <a:spLocks noChangeArrowheads="1"/>
          </p:cNvSpPr>
          <p:nvPr/>
        </p:nvSpPr>
        <p:spPr bwMode="auto">
          <a:xfrm>
            <a:off x="4102100" y="17430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8" name="Oval 168"/>
          <p:cNvSpPr>
            <a:spLocks noChangeArrowheads="1"/>
          </p:cNvSpPr>
          <p:nvPr/>
        </p:nvSpPr>
        <p:spPr bwMode="auto">
          <a:xfrm>
            <a:off x="4254500" y="17303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59" name="Oval 169"/>
          <p:cNvSpPr>
            <a:spLocks noChangeArrowheads="1"/>
          </p:cNvSpPr>
          <p:nvPr/>
        </p:nvSpPr>
        <p:spPr bwMode="auto">
          <a:xfrm>
            <a:off x="4406900" y="16414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0" name="Oval 170"/>
          <p:cNvSpPr>
            <a:spLocks noChangeArrowheads="1"/>
          </p:cNvSpPr>
          <p:nvPr/>
        </p:nvSpPr>
        <p:spPr bwMode="auto">
          <a:xfrm>
            <a:off x="4559300" y="15525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1" name="Oval 171"/>
          <p:cNvSpPr>
            <a:spLocks noChangeArrowheads="1"/>
          </p:cNvSpPr>
          <p:nvPr/>
        </p:nvSpPr>
        <p:spPr bwMode="auto">
          <a:xfrm>
            <a:off x="4711700" y="1450975"/>
            <a:ext cx="127000" cy="127000"/>
          </a:xfrm>
          <a:prstGeom prst="ellipse">
            <a:avLst/>
          </a:prstGeom>
          <a:solidFill>
            <a:srgbClr val="FF0705"/>
          </a:solidFill>
          <a:ln w="12700">
            <a:solidFill>
              <a:srgbClr val="FF0705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2" name="Oval 172"/>
          <p:cNvSpPr>
            <a:spLocks noChangeArrowheads="1"/>
          </p:cNvSpPr>
          <p:nvPr/>
        </p:nvSpPr>
        <p:spPr bwMode="auto">
          <a:xfrm>
            <a:off x="1511300" y="13112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3" name="Oval 173"/>
          <p:cNvSpPr>
            <a:spLocks noChangeArrowheads="1"/>
          </p:cNvSpPr>
          <p:nvPr/>
        </p:nvSpPr>
        <p:spPr bwMode="auto">
          <a:xfrm>
            <a:off x="1663700" y="17684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4" name="Oval 174"/>
          <p:cNvSpPr>
            <a:spLocks noChangeArrowheads="1"/>
          </p:cNvSpPr>
          <p:nvPr/>
        </p:nvSpPr>
        <p:spPr bwMode="auto">
          <a:xfrm>
            <a:off x="1816100" y="16668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5" name="Oval 175"/>
          <p:cNvSpPr>
            <a:spLocks noChangeArrowheads="1"/>
          </p:cNvSpPr>
          <p:nvPr/>
        </p:nvSpPr>
        <p:spPr bwMode="auto">
          <a:xfrm>
            <a:off x="1968500" y="14382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6" name="Oval 176"/>
          <p:cNvSpPr>
            <a:spLocks noChangeArrowheads="1"/>
          </p:cNvSpPr>
          <p:nvPr/>
        </p:nvSpPr>
        <p:spPr bwMode="auto">
          <a:xfrm>
            <a:off x="2120900" y="18954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7" name="Oval 177"/>
          <p:cNvSpPr>
            <a:spLocks noChangeArrowheads="1"/>
          </p:cNvSpPr>
          <p:nvPr/>
        </p:nvSpPr>
        <p:spPr bwMode="auto">
          <a:xfrm>
            <a:off x="2273300" y="18827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8" name="Oval 178"/>
          <p:cNvSpPr>
            <a:spLocks noChangeArrowheads="1"/>
          </p:cNvSpPr>
          <p:nvPr/>
        </p:nvSpPr>
        <p:spPr bwMode="auto">
          <a:xfrm>
            <a:off x="2425700" y="17430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69" name="Oval 179"/>
          <p:cNvSpPr>
            <a:spLocks noChangeArrowheads="1"/>
          </p:cNvSpPr>
          <p:nvPr/>
        </p:nvSpPr>
        <p:spPr bwMode="auto">
          <a:xfrm>
            <a:off x="2578100" y="17684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0" name="Oval 180"/>
          <p:cNvSpPr>
            <a:spLocks noChangeArrowheads="1"/>
          </p:cNvSpPr>
          <p:nvPr/>
        </p:nvSpPr>
        <p:spPr bwMode="auto">
          <a:xfrm>
            <a:off x="2730500" y="17303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1" name="Oval 181"/>
          <p:cNvSpPr>
            <a:spLocks noChangeArrowheads="1"/>
          </p:cNvSpPr>
          <p:nvPr/>
        </p:nvSpPr>
        <p:spPr bwMode="auto">
          <a:xfrm>
            <a:off x="2882900" y="16414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2" name="Oval 182"/>
          <p:cNvSpPr>
            <a:spLocks noChangeArrowheads="1"/>
          </p:cNvSpPr>
          <p:nvPr/>
        </p:nvSpPr>
        <p:spPr bwMode="auto">
          <a:xfrm>
            <a:off x="3035300" y="14763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3" name="Oval 183"/>
          <p:cNvSpPr>
            <a:spLocks noChangeArrowheads="1"/>
          </p:cNvSpPr>
          <p:nvPr/>
        </p:nvSpPr>
        <p:spPr bwMode="auto">
          <a:xfrm>
            <a:off x="3187700" y="18065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4" name="Oval 184"/>
          <p:cNvSpPr>
            <a:spLocks noChangeArrowheads="1"/>
          </p:cNvSpPr>
          <p:nvPr/>
        </p:nvSpPr>
        <p:spPr bwMode="auto">
          <a:xfrm>
            <a:off x="3340100" y="19462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5" name="Oval 185"/>
          <p:cNvSpPr>
            <a:spLocks noChangeArrowheads="1"/>
          </p:cNvSpPr>
          <p:nvPr/>
        </p:nvSpPr>
        <p:spPr bwMode="auto">
          <a:xfrm>
            <a:off x="3492500" y="20732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6" name="Oval 186"/>
          <p:cNvSpPr>
            <a:spLocks noChangeArrowheads="1"/>
          </p:cNvSpPr>
          <p:nvPr/>
        </p:nvSpPr>
        <p:spPr bwMode="auto">
          <a:xfrm>
            <a:off x="3644900" y="20605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7" name="Oval 187"/>
          <p:cNvSpPr>
            <a:spLocks noChangeArrowheads="1"/>
          </p:cNvSpPr>
          <p:nvPr/>
        </p:nvSpPr>
        <p:spPr bwMode="auto">
          <a:xfrm>
            <a:off x="3797300" y="18319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8" name="Oval 188"/>
          <p:cNvSpPr>
            <a:spLocks noChangeArrowheads="1"/>
          </p:cNvSpPr>
          <p:nvPr/>
        </p:nvSpPr>
        <p:spPr bwMode="auto">
          <a:xfrm>
            <a:off x="3949700" y="18700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79" name="Oval 189"/>
          <p:cNvSpPr>
            <a:spLocks noChangeArrowheads="1"/>
          </p:cNvSpPr>
          <p:nvPr/>
        </p:nvSpPr>
        <p:spPr bwMode="auto">
          <a:xfrm>
            <a:off x="4102100" y="18065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80" name="Oval 190"/>
          <p:cNvSpPr>
            <a:spLocks noChangeArrowheads="1"/>
          </p:cNvSpPr>
          <p:nvPr/>
        </p:nvSpPr>
        <p:spPr bwMode="auto">
          <a:xfrm>
            <a:off x="4254500" y="17811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81" name="Oval 191"/>
          <p:cNvSpPr>
            <a:spLocks noChangeArrowheads="1"/>
          </p:cNvSpPr>
          <p:nvPr/>
        </p:nvSpPr>
        <p:spPr bwMode="auto">
          <a:xfrm>
            <a:off x="4406900" y="17176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82" name="Oval 192"/>
          <p:cNvSpPr>
            <a:spLocks noChangeArrowheads="1"/>
          </p:cNvSpPr>
          <p:nvPr/>
        </p:nvSpPr>
        <p:spPr bwMode="auto">
          <a:xfrm>
            <a:off x="4559300" y="16287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83" name="Oval 193"/>
          <p:cNvSpPr>
            <a:spLocks noChangeArrowheads="1"/>
          </p:cNvSpPr>
          <p:nvPr/>
        </p:nvSpPr>
        <p:spPr bwMode="auto">
          <a:xfrm>
            <a:off x="4711700" y="1527175"/>
            <a:ext cx="127000" cy="127000"/>
          </a:xfrm>
          <a:prstGeom prst="ellipse">
            <a:avLst/>
          </a:prstGeom>
          <a:solidFill>
            <a:srgbClr val="0000D4"/>
          </a:solidFill>
          <a:ln w="12700">
            <a:solidFill>
              <a:srgbClr val="0000D4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628650" y="1114425"/>
            <a:ext cx="304800" cy="2689225"/>
            <a:chOff x="1400" y="1488"/>
            <a:chExt cx="192" cy="1694"/>
          </a:xfrm>
        </p:grpSpPr>
        <p:sp>
          <p:nvSpPr>
            <p:cNvPr id="25914" name="Rectangle 195"/>
            <p:cNvSpPr>
              <a:spLocks noChangeArrowheads="1"/>
            </p:cNvSpPr>
            <p:nvPr/>
          </p:nvSpPr>
          <p:spPr bwMode="auto">
            <a:xfrm>
              <a:off x="1400" y="2952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5" name="Rectangle 196"/>
            <p:cNvSpPr>
              <a:spLocks noChangeArrowheads="1"/>
            </p:cNvSpPr>
            <p:nvPr/>
          </p:nvSpPr>
          <p:spPr bwMode="auto">
            <a:xfrm>
              <a:off x="1400" y="2464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25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6" name="Rectangle 197"/>
            <p:cNvSpPr>
              <a:spLocks noChangeArrowheads="1"/>
            </p:cNvSpPr>
            <p:nvPr/>
          </p:nvSpPr>
          <p:spPr bwMode="auto">
            <a:xfrm>
              <a:off x="1400" y="1984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7" name="Rectangle 198"/>
            <p:cNvSpPr>
              <a:spLocks noChangeArrowheads="1"/>
            </p:cNvSpPr>
            <p:nvPr/>
          </p:nvSpPr>
          <p:spPr bwMode="auto">
            <a:xfrm>
              <a:off x="1400" y="1488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35</a:t>
              </a:r>
              <a:endParaRPr kumimoji="0" lang="pl-PL" sz="2400" b="1">
                <a:latin typeface="Times New Roman" pitchFamily="18" charset="0"/>
              </a:endParaRPr>
            </a:p>
          </p:txBody>
        </p:sp>
      </p:grpSp>
      <p:grpSp>
        <p:nvGrpSpPr>
          <p:cNvPr id="11" name="Group 199"/>
          <p:cNvGrpSpPr>
            <a:grpSpLocks/>
          </p:cNvGrpSpPr>
          <p:nvPr/>
        </p:nvGrpSpPr>
        <p:grpSpPr bwMode="auto">
          <a:xfrm>
            <a:off x="1546225" y="4381500"/>
            <a:ext cx="3467100" cy="365125"/>
            <a:chOff x="2008" y="3576"/>
            <a:chExt cx="2184" cy="230"/>
          </a:xfrm>
        </p:grpSpPr>
        <p:sp>
          <p:nvSpPr>
            <p:cNvPr id="25909" name="Rectangle 200"/>
            <p:cNvSpPr>
              <a:spLocks noChangeArrowheads="1"/>
            </p:cNvSpPr>
            <p:nvPr/>
          </p:nvSpPr>
          <p:spPr bwMode="auto">
            <a:xfrm>
              <a:off x="2008" y="3576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0" name="Rectangle 201"/>
            <p:cNvSpPr>
              <a:spLocks noChangeArrowheads="1"/>
            </p:cNvSpPr>
            <p:nvPr/>
          </p:nvSpPr>
          <p:spPr bwMode="auto">
            <a:xfrm>
              <a:off x="2488" y="3576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 dirty="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kumimoji="0" lang="pl-PL" sz="2400" b="1" dirty="0">
                <a:latin typeface="Times New Roman" pitchFamily="18" charset="0"/>
              </a:endParaRPr>
            </a:p>
          </p:txBody>
        </p:sp>
        <p:sp>
          <p:nvSpPr>
            <p:cNvPr id="25911" name="Rectangle 202"/>
            <p:cNvSpPr>
              <a:spLocks noChangeArrowheads="1"/>
            </p:cNvSpPr>
            <p:nvPr/>
          </p:nvSpPr>
          <p:spPr bwMode="auto">
            <a:xfrm>
              <a:off x="2968" y="3576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2" name="Rectangle 203"/>
            <p:cNvSpPr>
              <a:spLocks noChangeArrowheads="1"/>
            </p:cNvSpPr>
            <p:nvPr/>
          </p:nvSpPr>
          <p:spPr bwMode="auto">
            <a:xfrm>
              <a:off x="3448" y="3576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kumimoji="0" lang="pl-PL" sz="2400" b="1">
                <a:latin typeface="Times New Roman" pitchFamily="18" charset="0"/>
              </a:endParaRPr>
            </a:p>
          </p:txBody>
        </p:sp>
        <p:sp>
          <p:nvSpPr>
            <p:cNvPr id="25913" name="Rectangle 204"/>
            <p:cNvSpPr>
              <a:spLocks noChangeArrowheads="1"/>
            </p:cNvSpPr>
            <p:nvPr/>
          </p:nvSpPr>
          <p:spPr bwMode="auto">
            <a:xfrm>
              <a:off x="3904" y="3576"/>
              <a:ext cx="2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kumimoji="0" lang="pl-PL" sz="2400" b="1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kumimoji="0" lang="pl-PL" sz="2400" b="1">
                <a:latin typeface="Times New Roman" pitchFamily="18" charset="0"/>
              </a:endParaRPr>
            </a:p>
          </p:txBody>
        </p:sp>
      </p:grpSp>
      <p:sp>
        <p:nvSpPr>
          <p:cNvPr id="25686" name="Text Box 205"/>
          <p:cNvSpPr txBox="1">
            <a:spLocks noChangeArrowheads="1"/>
          </p:cNvSpPr>
          <p:nvPr/>
        </p:nvSpPr>
        <p:spPr bwMode="auto">
          <a:xfrm>
            <a:off x="3019425" y="462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Times New Roman" pitchFamily="18" charset="0"/>
              </a:rPr>
              <a:t>A</a:t>
            </a:r>
          </a:p>
        </p:txBody>
      </p:sp>
      <p:grpSp>
        <p:nvGrpSpPr>
          <p:cNvPr id="12" name="Group 206"/>
          <p:cNvGrpSpPr>
            <a:grpSpLocks/>
          </p:cNvGrpSpPr>
          <p:nvPr/>
        </p:nvGrpSpPr>
        <p:grpSpPr bwMode="auto">
          <a:xfrm>
            <a:off x="1273175" y="3157538"/>
            <a:ext cx="1219200" cy="985837"/>
            <a:chOff x="1734" y="2565"/>
            <a:chExt cx="768" cy="621"/>
          </a:xfrm>
        </p:grpSpPr>
        <p:sp>
          <p:nvSpPr>
            <p:cNvPr id="317647" name="AutoShape 207"/>
            <p:cNvSpPr>
              <a:spLocks noChangeArrowheads="1"/>
            </p:cNvSpPr>
            <p:nvPr/>
          </p:nvSpPr>
          <p:spPr bwMode="auto">
            <a:xfrm>
              <a:off x="1734" y="2586"/>
              <a:ext cx="768" cy="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grpSp>
          <p:nvGrpSpPr>
            <p:cNvPr id="13" name="Group 208"/>
            <p:cNvGrpSpPr>
              <a:grpSpLocks/>
            </p:cNvGrpSpPr>
            <p:nvPr/>
          </p:nvGrpSpPr>
          <p:grpSpPr bwMode="auto">
            <a:xfrm>
              <a:off x="1854" y="2565"/>
              <a:ext cx="586" cy="616"/>
              <a:chOff x="3006" y="1077"/>
              <a:chExt cx="586" cy="616"/>
            </a:xfrm>
          </p:grpSpPr>
          <p:sp>
            <p:nvSpPr>
              <p:cNvPr id="25903" name="Oval 209"/>
              <p:cNvSpPr>
                <a:spLocks noChangeArrowheads="1"/>
              </p:cNvSpPr>
              <p:nvPr/>
            </p:nvSpPr>
            <p:spPr bwMode="auto">
              <a:xfrm>
                <a:off x="3006" y="1530"/>
                <a:ext cx="80" cy="80"/>
              </a:xfrm>
              <a:prstGeom prst="ellipse">
                <a:avLst/>
              </a:prstGeom>
              <a:solidFill>
                <a:srgbClr val="0000D4"/>
              </a:solidFill>
              <a:ln w="1270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904" name="Oval 210"/>
              <p:cNvSpPr>
                <a:spLocks noChangeArrowheads="1"/>
              </p:cNvSpPr>
              <p:nvPr/>
            </p:nvSpPr>
            <p:spPr bwMode="auto">
              <a:xfrm>
                <a:off x="3006" y="1354"/>
                <a:ext cx="80" cy="80"/>
              </a:xfrm>
              <a:prstGeom prst="ellipse">
                <a:avLst/>
              </a:prstGeom>
              <a:solidFill>
                <a:srgbClr val="DD0806"/>
              </a:solidFill>
              <a:ln w="12700">
                <a:solidFill>
                  <a:srgbClr val="DD080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905" name="Oval 211"/>
              <p:cNvSpPr>
                <a:spLocks noChangeArrowheads="1"/>
              </p:cNvSpPr>
              <p:nvPr/>
            </p:nvSpPr>
            <p:spPr bwMode="auto">
              <a:xfrm>
                <a:off x="3006" y="119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906" name="Text Box 212"/>
              <p:cNvSpPr txBox="1">
                <a:spLocks noChangeArrowheads="1"/>
              </p:cNvSpPr>
              <p:nvPr/>
            </p:nvSpPr>
            <p:spPr bwMode="auto">
              <a:xfrm>
                <a:off x="3116" y="1077"/>
                <a:ext cx="3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>
                    <a:latin typeface="Times New Roman" pitchFamily="18" charset="0"/>
                  </a:rPr>
                  <a:t>SIII</a:t>
                </a:r>
              </a:p>
            </p:txBody>
          </p:sp>
          <p:sp>
            <p:nvSpPr>
              <p:cNvPr id="25907" name="Text Box 213"/>
              <p:cNvSpPr txBox="1">
                <a:spLocks noChangeArrowheads="1"/>
              </p:cNvSpPr>
              <p:nvPr/>
            </p:nvSpPr>
            <p:spPr bwMode="auto">
              <a:xfrm>
                <a:off x="3068" y="1245"/>
                <a:ext cx="5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 baseline="-25000">
                    <a:latin typeface="Times New Roman" pitchFamily="18" charset="0"/>
                  </a:rPr>
                  <a:t>  </a:t>
                </a:r>
                <a:r>
                  <a:rPr kumimoji="0" lang="pl-PL" b="1">
                    <a:latin typeface="Times New Roman" pitchFamily="18" charset="0"/>
                  </a:rPr>
                  <a:t>SLy4</a:t>
                </a:r>
              </a:p>
            </p:txBody>
          </p:sp>
          <p:sp>
            <p:nvSpPr>
              <p:cNvPr id="25908" name="Text Box 214"/>
              <p:cNvSpPr txBox="1">
                <a:spLocks noChangeArrowheads="1"/>
              </p:cNvSpPr>
              <p:nvPr/>
            </p:nvSpPr>
            <p:spPr bwMode="auto">
              <a:xfrm>
                <a:off x="3086" y="1443"/>
                <a:ext cx="4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 baseline="-25000">
                    <a:latin typeface="Times New Roman" pitchFamily="18" charset="0"/>
                  </a:rPr>
                  <a:t> </a:t>
                </a:r>
                <a:r>
                  <a:rPr kumimoji="0" lang="pl-PL" b="1">
                    <a:latin typeface="Times New Roman" pitchFamily="18" charset="0"/>
                  </a:rPr>
                  <a:t>SkP</a:t>
                </a:r>
              </a:p>
            </p:txBody>
          </p:sp>
        </p:grpSp>
      </p:grpSp>
      <p:sp>
        <p:nvSpPr>
          <p:cNvPr id="25688" name="Text Box 215"/>
          <p:cNvSpPr txBox="1">
            <a:spLocks noChangeArrowheads="1"/>
          </p:cNvSpPr>
          <p:nvPr/>
        </p:nvSpPr>
        <p:spPr bwMode="auto">
          <a:xfrm rot="-5400000">
            <a:off x="-1085850" y="22320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>
                <a:latin typeface="Times New Roman" pitchFamily="18" charset="0"/>
              </a:rPr>
              <a:t>E(T=1)-E</a:t>
            </a:r>
            <a:r>
              <a:rPr kumimoji="0" lang="pl-PL" sz="2400" b="1" baseline="-25000">
                <a:latin typeface="Times New Roman" pitchFamily="18" charset="0"/>
              </a:rPr>
              <a:t>HF</a:t>
            </a:r>
            <a:r>
              <a:rPr kumimoji="0" lang="pl-PL" sz="2400" b="1">
                <a:latin typeface="Times New Roman" pitchFamily="18" charset="0"/>
              </a:rPr>
              <a:t> [MeV]</a:t>
            </a:r>
          </a:p>
        </p:txBody>
      </p:sp>
      <p:sp>
        <p:nvSpPr>
          <p:cNvPr id="25689" name="Line 216"/>
          <p:cNvSpPr>
            <a:spLocks noChangeShapeType="1"/>
          </p:cNvSpPr>
          <p:nvPr/>
        </p:nvSpPr>
        <p:spPr bwMode="auto">
          <a:xfrm>
            <a:off x="4902200" y="1466850"/>
            <a:ext cx="139065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90" name="Line 217"/>
          <p:cNvSpPr>
            <a:spLocks noChangeShapeType="1"/>
          </p:cNvSpPr>
          <p:nvPr/>
        </p:nvSpPr>
        <p:spPr bwMode="auto">
          <a:xfrm flipH="1">
            <a:off x="4883150" y="1666875"/>
            <a:ext cx="1400175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5691" name="Line 218"/>
          <p:cNvSpPr>
            <a:spLocks noChangeShapeType="1"/>
          </p:cNvSpPr>
          <p:nvPr/>
        </p:nvSpPr>
        <p:spPr bwMode="auto">
          <a:xfrm flipH="1">
            <a:off x="4892675" y="1676400"/>
            <a:ext cx="1409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5692" name="Text Box 219"/>
          <p:cNvSpPr txBox="1">
            <a:spLocks noChangeArrowheads="1"/>
          </p:cNvSpPr>
          <p:nvPr/>
        </p:nvSpPr>
        <p:spPr bwMode="auto">
          <a:xfrm>
            <a:off x="6219825" y="1323975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1800" i="1">
                <a:latin typeface="Times New Roman" pitchFamily="18" charset="0"/>
              </a:rPr>
              <a:t>mean</a:t>
            </a:r>
          </a:p>
          <a:p>
            <a:pPr algn="l"/>
            <a:r>
              <a:rPr kumimoji="0" lang="pl-PL" sz="1800" i="1">
                <a:latin typeface="Times New Roman" pitchFamily="18" charset="0"/>
              </a:rPr>
              <a:t>values</a:t>
            </a:r>
          </a:p>
        </p:txBody>
      </p:sp>
      <p:sp>
        <p:nvSpPr>
          <p:cNvPr id="25693" name="Text Box 220"/>
          <p:cNvSpPr txBox="1">
            <a:spLocks noChangeArrowheads="1"/>
          </p:cNvSpPr>
          <p:nvPr/>
        </p:nvSpPr>
        <p:spPr bwMode="auto">
          <a:xfrm>
            <a:off x="5318125" y="2247900"/>
            <a:ext cx="363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l-PL" sz="1800" b="1">
                <a:solidFill>
                  <a:schemeClr val="hlink"/>
                </a:solidFill>
                <a:latin typeface="Times New Roman" pitchFamily="18" charset="0"/>
              </a:rPr>
              <a:t>Sliv &amp; Khartionov PL16 (1965) 176</a:t>
            </a:r>
          </a:p>
        </p:txBody>
      </p:sp>
      <p:sp>
        <p:nvSpPr>
          <p:cNvPr id="25694" name="Text Box 221"/>
          <p:cNvSpPr txBox="1">
            <a:spLocks noChangeArrowheads="1"/>
          </p:cNvSpPr>
          <p:nvPr/>
        </p:nvSpPr>
        <p:spPr bwMode="auto">
          <a:xfrm>
            <a:off x="5616575" y="320992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l-PL" sz="1800" b="1">
                <a:solidFill>
                  <a:schemeClr val="hlink"/>
                </a:solidFill>
                <a:latin typeface="Times New Roman" pitchFamily="18" charset="0"/>
              </a:rPr>
              <a:t>based on perturbation theory</a:t>
            </a:r>
          </a:p>
        </p:txBody>
      </p: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5643563" y="2894013"/>
            <a:ext cx="3074987" cy="396875"/>
            <a:chOff x="3653" y="2609"/>
            <a:chExt cx="1937" cy="250"/>
          </a:xfrm>
        </p:grpSpPr>
        <p:sp>
          <p:nvSpPr>
            <p:cNvPr id="25899" name="Text Box 223"/>
            <p:cNvSpPr txBox="1">
              <a:spLocks noChangeArrowheads="1"/>
            </p:cNvSpPr>
            <p:nvPr/>
          </p:nvSpPr>
          <p:spPr bwMode="auto">
            <a:xfrm>
              <a:off x="3653" y="2609"/>
              <a:ext cx="19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hlink"/>
                  </a:solidFill>
                  <a:latin typeface="Symbol" pitchFamily="18" charset="2"/>
                </a:rPr>
                <a:t>D</a:t>
              </a:r>
              <a:r>
                <a:rPr lang="pl-PL">
                  <a:solidFill>
                    <a:schemeClr val="hlink"/>
                  </a:solidFill>
                </a:rPr>
                <a:t>E ~ 2h</a:t>
              </a:r>
              <a:r>
                <a:rPr lang="pl-PL">
                  <a:solidFill>
                    <a:schemeClr val="hlink"/>
                  </a:solidFill>
                  <a:latin typeface="Symbol" pitchFamily="18" charset="2"/>
                </a:rPr>
                <a:t>w</a:t>
              </a:r>
              <a:r>
                <a:rPr lang="pl-PL">
                  <a:solidFill>
                    <a:schemeClr val="hlink"/>
                  </a:solidFill>
                </a:rPr>
                <a:t> ~ 82/A</a:t>
              </a:r>
              <a:r>
                <a:rPr lang="pl-PL" baseline="30000">
                  <a:solidFill>
                    <a:schemeClr val="hlink"/>
                  </a:solidFill>
                </a:rPr>
                <a:t>1/3</a:t>
              </a:r>
              <a:r>
                <a:rPr lang="pl-PL">
                  <a:solidFill>
                    <a:schemeClr val="hlink"/>
                  </a:solidFill>
                </a:rPr>
                <a:t> MeV</a:t>
              </a:r>
            </a:p>
          </p:txBody>
        </p:sp>
        <p:sp>
          <p:nvSpPr>
            <p:cNvPr id="25900" name="Line 224"/>
            <p:cNvSpPr>
              <a:spLocks noChangeShapeType="1"/>
            </p:cNvSpPr>
            <p:nvPr/>
          </p:nvSpPr>
          <p:spPr bwMode="auto">
            <a:xfrm flipV="1">
              <a:off x="4206" y="2688"/>
              <a:ext cx="66" cy="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l-PL"/>
            </a:p>
          </p:txBody>
        </p:sp>
      </p:grpSp>
      <p:grpSp>
        <p:nvGrpSpPr>
          <p:cNvPr id="15" name="Group 225"/>
          <p:cNvGrpSpPr>
            <a:grpSpLocks/>
          </p:cNvGrpSpPr>
          <p:nvPr/>
        </p:nvGrpSpPr>
        <p:grpSpPr bwMode="auto">
          <a:xfrm>
            <a:off x="3387725" y="574675"/>
            <a:ext cx="1371600" cy="520700"/>
            <a:chOff x="3114" y="1100"/>
            <a:chExt cx="864" cy="328"/>
          </a:xfrm>
        </p:grpSpPr>
        <p:sp>
          <p:nvSpPr>
            <p:cNvPr id="25890" name="Line 226"/>
            <p:cNvSpPr>
              <a:spLocks noChangeShapeType="1"/>
            </p:cNvSpPr>
            <p:nvPr/>
          </p:nvSpPr>
          <p:spPr bwMode="auto">
            <a:xfrm>
              <a:off x="3114" y="1100"/>
              <a:ext cx="96" cy="48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1" name="Line 227"/>
            <p:cNvSpPr>
              <a:spLocks noChangeShapeType="1"/>
            </p:cNvSpPr>
            <p:nvPr/>
          </p:nvSpPr>
          <p:spPr bwMode="auto">
            <a:xfrm>
              <a:off x="3210" y="1148"/>
              <a:ext cx="96" cy="48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2" name="Line 228"/>
            <p:cNvSpPr>
              <a:spLocks noChangeShapeType="1"/>
            </p:cNvSpPr>
            <p:nvPr/>
          </p:nvSpPr>
          <p:spPr bwMode="auto">
            <a:xfrm>
              <a:off x="3306" y="1196"/>
              <a:ext cx="96" cy="40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3" name="Line 229"/>
            <p:cNvSpPr>
              <a:spLocks noChangeShapeType="1"/>
            </p:cNvSpPr>
            <p:nvPr/>
          </p:nvSpPr>
          <p:spPr bwMode="auto">
            <a:xfrm>
              <a:off x="3402" y="1236"/>
              <a:ext cx="96" cy="40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4" name="Line 230"/>
            <p:cNvSpPr>
              <a:spLocks noChangeShapeType="1"/>
            </p:cNvSpPr>
            <p:nvPr/>
          </p:nvSpPr>
          <p:spPr bwMode="auto">
            <a:xfrm>
              <a:off x="3498" y="1276"/>
              <a:ext cx="96" cy="32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5" name="Line 231"/>
            <p:cNvSpPr>
              <a:spLocks noChangeShapeType="1"/>
            </p:cNvSpPr>
            <p:nvPr/>
          </p:nvSpPr>
          <p:spPr bwMode="auto">
            <a:xfrm>
              <a:off x="3594" y="1308"/>
              <a:ext cx="96" cy="32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6" name="Line 232"/>
            <p:cNvSpPr>
              <a:spLocks noChangeShapeType="1"/>
            </p:cNvSpPr>
            <p:nvPr/>
          </p:nvSpPr>
          <p:spPr bwMode="auto">
            <a:xfrm>
              <a:off x="3690" y="1340"/>
              <a:ext cx="96" cy="32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7" name="Line 233"/>
            <p:cNvSpPr>
              <a:spLocks noChangeShapeType="1"/>
            </p:cNvSpPr>
            <p:nvPr/>
          </p:nvSpPr>
          <p:spPr bwMode="auto">
            <a:xfrm>
              <a:off x="3786" y="1372"/>
              <a:ext cx="96" cy="32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898" name="Line 234"/>
            <p:cNvSpPr>
              <a:spLocks noChangeShapeType="1"/>
            </p:cNvSpPr>
            <p:nvPr/>
          </p:nvSpPr>
          <p:spPr bwMode="auto">
            <a:xfrm>
              <a:off x="3882" y="1404"/>
              <a:ext cx="96" cy="24"/>
            </a:xfrm>
            <a:prstGeom prst="line">
              <a:avLst/>
            </a:prstGeom>
            <a:noFill/>
            <a:ln w="38100" cap="rnd">
              <a:solidFill>
                <a:srgbClr val="CC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697" name="Text Box 235"/>
          <p:cNvSpPr txBox="1">
            <a:spLocks noChangeArrowheads="1"/>
          </p:cNvSpPr>
          <p:nvPr/>
        </p:nvSpPr>
        <p:spPr bwMode="auto">
          <a:xfrm>
            <a:off x="5692775" y="381000"/>
            <a:ext cx="300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 b="1">
                <a:solidFill>
                  <a:srgbClr val="CC0066"/>
                </a:solidFill>
                <a:latin typeface="Times New Roman" pitchFamily="18" charset="0"/>
              </a:rPr>
              <a:t>Bohr, Damgard &amp; Mottelson</a:t>
            </a:r>
          </a:p>
          <a:p>
            <a:r>
              <a:rPr lang="pl-PL" sz="1800" b="1">
                <a:solidFill>
                  <a:srgbClr val="CC0066"/>
                </a:solidFill>
                <a:latin typeface="Times New Roman" pitchFamily="18" charset="0"/>
              </a:rPr>
              <a:t>hydrodynamical estimate</a:t>
            </a:r>
          </a:p>
        </p:txBody>
      </p:sp>
      <p:sp>
        <p:nvSpPr>
          <p:cNvPr id="25698" name="Text Box 236"/>
          <p:cNvSpPr txBox="1">
            <a:spLocks noChangeArrowheads="1"/>
          </p:cNvSpPr>
          <p:nvPr/>
        </p:nvSpPr>
        <p:spPr bwMode="auto">
          <a:xfrm>
            <a:off x="6075363" y="94615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>
                <a:solidFill>
                  <a:srgbClr val="CC0066"/>
                </a:solidFill>
                <a:latin typeface="Symbol" pitchFamily="18" charset="2"/>
              </a:rPr>
              <a:t>D</a:t>
            </a:r>
            <a:r>
              <a:rPr lang="pl-PL" sz="1800">
                <a:solidFill>
                  <a:srgbClr val="CC0066"/>
                </a:solidFill>
              </a:rPr>
              <a:t>E ~ 169/A</a:t>
            </a:r>
            <a:r>
              <a:rPr lang="pl-PL" sz="1800" baseline="30000">
                <a:solidFill>
                  <a:srgbClr val="CC0066"/>
                </a:solidFill>
              </a:rPr>
              <a:t>1/3</a:t>
            </a:r>
            <a:r>
              <a:rPr lang="pl-PL" sz="1800">
                <a:solidFill>
                  <a:srgbClr val="CC0066"/>
                </a:solidFill>
              </a:rPr>
              <a:t> MeV</a:t>
            </a:r>
          </a:p>
        </p:txBody>
      </p:sp>
      <p:grpSp>
        <p:nvGrpSpPr>
          <p:cNvPr id="16" name="Group 237"/>
          <p:cNvGrpSpPr>
            <a:grpSpLocks/>
          </p:cNvGrpSpPr>
          <p:nvPr/>
        </p:nvGrpSpPr>
        <p:grpSpPr bwMode="auto">
          <a:xfrm>
            <a:off x="4616450" y="4208463"/>
            <a:ext cx="4375150" cy="2363787"/>
            <a:chOff x="1389" y="1844"/>
            <a:chExt cx="2756" cy="1489"/>
          </a:xfrm>
        </p:grpSpPr>
        <p:grpSp>
          <p:nvGrpSpPr>
            <p:cNvPr id="17" name="Group 238"/>
            <p:cNvGrpSpPr>
              <a:grpSpLocks/>
            </p:cNvGrpSpPr>
            <p:nvPr/>
          </p:nvGrpSpPr>
          <p:grpSpPr bwMode="auto">
            <a:xfrm>
              <a:off x="1840" y="1844"/>
              <a:ext cx="2305" cy="1308"/>
              <a:chOff x="1840" y="2072"/>
              <a:chExt cx="2305" cy="1308"/>
            </a:xfrm>
          </p:grpSpPr>
          <p:sp>
            <p:nvSpPr>
              <p:cNvPr id="317679" name="AutoShape 239"/>
              <p:cNvSpPr>
                <a:spLocks noChangeArrowheads="1"/>
              </p:cNvSpPr>
              <p:nvPr/>
            </p:nvSpPr>
            <p:spPr bwMode="auto">
              <a:xfrm>
                <a:off x="2184" y="2946"/>
                <a:ext cx="1626" cy="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5727" name="Line 240"/>
              <p:cNvSpPr>
                <a:spLocks noChangeShapeType="1"/>
              </p:cNvSpPr>
              <p:nvPr/>
            </p:nvSpPr>
            <p:spPr bwMode="auto">
              <a:xfrm>
                <a:off x="2200" y="2344"/>
                <a:ext cx="1760" cy="38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18" name="Group 241"/>
              <p:cNvGrpSpPr>
                <a:grpSpLocks/>
              </p:cNvGrpSpPr>
              <p:nvPr/>
            </p:nvGrpSpPr>
            <p:grpSpPr bwMode="auto">
              <a:xfrm>
                <a:off x="1840" y="2072"/>
                <a:ext cx="48" cy="1153"/>
                <a:chOff x="1840" y="2072"/>
                <a:chExt cx="48" cy="1153"/>
              </a:xfrm>
            </p:grpSpPr>
            <p:sp>
              <p:nvSpPr>
                <p:cNvPr id="25864" name="Line 242"/>
                <p:cNvSpPr>
                  <a:spLocks noChangeShapeType="1"/>
                </p:cNvSpPr>
                <p:nvPr/>
              </p:nvSpPr>
              <p:spPr bwMode="auto">
                <a:xfrm>
                  <a:off x="1840" y="322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5" name="Line 243"/>
                <p:cNvSpPr>
                  <a:spLocks noChangeShapeType="1"/>
                </p:cNvSpPr>
                <p:nvPr/>
              </p:nvSpPr>
              <p:spPr bwMode="auto">
                <a:xfrm>
                  <a:off x="1840" y="299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6" name="Line 244"/>
                <p:cNvSpPr>
                  <a:spLocks noChangeShapeType="1"/>
                </p:cNvSpPr>
                <p:nvPr/>
              </p:nvSpPr>
              <p:spPr bwMode="auto">
                <a:xfrm>
                  <a:off x="1840" y="276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7" name="Line 245"/>
                <p:cNvSpPr>
                  <a:spLocks noChangeShapeType="1"/>
                </p:cNvSpPr>
                <p:nvPr/>
              </p:nvSpPr>
              <p:spPr bwMode="auto">
                <a:xfrm>
                  <a:off x="1840" y="253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8" name="Line 246"/>
                <p:cNvSpPr>
                  <a:spLocks noChangeShapeType="1"/>
                </p:cNvSpPr>
                <p:nvPr/>
              </p:nvSpPr>
              <p:spPr bwMode="auto">
                <a:xfrm>
                  <a:off x="1840" y="23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9" name="Line 247"/>
                <p:cNvSpPr>
                  <a:spLocks noChangeShapeType="1"/>
                </p:cNvSpPr>
                <p:nvPr/>
              </p:nvSpPr>
              <p:spPr bwMode="auto">
                <a:xfrm>
                  <a:off x="1840" y="207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0" name="Line 248"/>
                <p:cNvSpPr>
                  <a:spLocks noChangeShapeType="1"/>
                </p:cNvSpPr>
                <p:nvPr/>
              </p:nvSpPr>
              <p:spPr bwMode="auto">
                <a:xfrm>
                  <a:off x="1840" y="31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1" name="Line 249"/>
                <p:cNvSpPr>
                  <a:spLocks noChangeShapeType="1"/>
                </p:cNvSpPr>
                <p:nvPr/>
              </p:nvSpPr>
              <p:spPr bwMode="auto">
                <a:xfrm>
                  <a:off x="1840" y="31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2" name="Line 250"/>
                <p:cNvSpPr>
                  <a:spLocks noChangeShapeType="1"/>
                </p:cNvSpPr>
                <p:nvPr/>
              </p:nvSpPr>
              <p:spPr bwMode="auto">
                <a:xfrm>
                  <a:off x="1840" y="30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3" name="Line 251"/>
                <p:cNvSpPr>
                  <a:spLocks noChangeShapeType="1"/>
                </p:cNvSpPr>
                <p:nvPr/>
              </p:nvSpPr>
              <p:spPr bwMode="auto">
                <a:xfrm>
                  <a:off x="1840" y="3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4" name="Line 252"/>
                <p:cNvSpPr>
                  <a:spLocks noChangeShapeType="1"/>
                </p:cNvSpPr>
                <p:nvPr/>
              </p:nvSpPr>
              <p:spPr bwMode="auto">
                <a:xfrm>
                  <a:off x="1840" y="29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5" name="Line 253"/>
                <p:cNvSpPr>
                  <a:spLocks noChangeShapeType="1"/>
                </p:cNvSpPr>
                <p:nvPr/>
              </p:nvSpPr>
              <p:spPr bwMode="auto">
                <a:xfrm>
                  <a:off x="1840" y="29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6" name="Line 254"/>
                <p:cNvSpPr>
                  <a:spLocks noChangeShapeType="1"/>
                </p:cNvSpPr>
                <p:nvPr/>
              </p:nvSpPr>
              <p:spPr bwMode="auto">
                <a:xfrm>
                  <a:off x="1840" y="28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7" name="Line 255"/>
                <p:cNvSpPr>
                  <a:spLocks noChangeShapeType="1"/>
                </p:cNvSpPr>
                <p:nvPr/>
              </p:nvSpPr>
              <p:spPr bwMode="auto">
                <a:xfrm>
                  <a:off x="1840" y="28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8" name="Line 256"/>
                <p:cNvSpPr>
                  <a:spLocks noChangeShapeType="1"/>
                </p:cNvSpPr>
                <p:nvPr/>
              </p:nvSpPr>
              <p:spPr bwMode="auto">
                <a:xfrm>
                  <a:off x="1840" y="27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79" name="Line 257"/>
                <p:cNvSpPr>
                  <a:spLocks noChangeShapeType="1"/>
                </p:cNvSpPr>
                <p:nvPr/>
              </p:nvSpPr>
              <p:spPr bwMode="auto">
                <a:xfrm>
                  <a:off x="1840" y="26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0" name="Line 258"/>
                <p:cNvSpPr>
                  <a:spLocks noChangeShapeType="1"/>
                </p:cNvSpPr>
                <p:nvPr/>
              </p:nvSpPr>
              <p:spPr bwMode="auto">
                <a:xfrm>
                  <a:off x="1840" y="26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1" name="Line 259"/>
                <p:cNvSpPr>
                  <a:spLocks noChangeShapeType="1"/>
                </p:cNvSpPr>
                <p:nvPr/>
              </p:nvSpPr>
              <p:spPr bwMode="auto">
                <a:xfrm>
                  <a:off x="1840" y="25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2" name="Line 260"/>
                <p:cNvSpPr>
                  <a:spLocks noChangeShapeType="1"/>
                </p:cNvSpPr>
                <p:nvPr/>
              </p:nvSpPr>
              <p:spPr bwMode="auto">
                <a:xfrm>
                  <a:off x="1840" y="24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3" name="Line 261"/>
                <p:cNvSpPr>
                  <a:spLocks noChangeShapeType="1"/>
                </p:cNvSpPr>
                <p:nvPr/>
              </p:nvSpPr>
              <p:spPr bwMode="auto">
                <a:xfrm>
                  <a:off x="1840" y="24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4" name="Line 262"/>
                <p:cNvSpPr>
                  <a:spLocks noChangeShapeType="1"/>
                </p:cNvSpPr>
                <p:nvPr/>
              </p:nvSpPr>
              <p:spPr bwMode="auto">
                <a:xfrm>
                  <a:off x="1840" y="23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5" name="Line 263"/>
                <p:cNvSpPr>
                  <a:spLocks noChangeShapeType="1"/>
                </p:cNvSpPr>
                <p:nvPr/>
              </p:nvSpPr>
              <p:spPr bwMode="auto">
                <a:xfrm>
                  <a:off x="1840" y="23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6" name="Line 264"/>
                <p:cNvSpPr>
                  <a:spLocks noChangeShapeType="1"/>
                </p:cNvSpPr>
                <p:nvPr/>
              </p:nvSpPr>
              <p:spPr bwMode="auto">
                <a:xfrm>
                  <a:off x="1840" y="22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7" name="Line 265"/>
                <p:cNvSpPr>
                  <a:spLocks noChangeShapeType="1"/>
                </p:cNvSpPr>
                <p:nvPr/>
              </p:nvSpPr>
              <p:spPr bwMode="auto">
                <a:xfrm>
                  <a:off x="1840" y="22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8" name="Line 266"/>
                <p:cNvSpPr>
                  <a:spLocks noChangeShapeType="1"/>
                </p:cNvSpPr>
                <p:nvPr/>
              </p:nvSpPr>
              <p:spPr bwMode="auto">
                <a:xfrm>
                  <a:off x="1840" y="21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89" name="Line 267"/>
                <p:cNvSpPr>
                  <a:spLocks noChangeShapeType="1"/>
                </p:cNvSpPr>
                <p:nvPr/>
              </p:nvSpPr>
              <p:spPr bwMode="auto">
                <a:xfrm>
                  <a:off x="1840" y="21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9" name="Group 268"/>
              <p:cNvGrpSpPr>
                <a:grpSpLocks/>
              </p:cNvGrpSpPr>
              <p:nvPr/>
            </p:nvGrpSpPr>
            <p:grpSpPr bwMode="auto">
              <a:xfrm>
                <a:off x="4096" y="2072"/>
                <a:ext cx="48" cy="1153"/>
                <a:chOff x="4096" y="2072"/>
                <a:chExt cx="48" cy="1153"/>
              </a:xfrm>
            </p:grpSpPr>
            <p:sp>
              <p:nvSpPr>
                <p:cNvPr id="25838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4096" y="322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4096" y="299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4096" y="2760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1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096" y="2536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4096" y="2304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3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4096" y="2072"/>
                  <a:ext cx="4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4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4120" y="31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5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120" y="313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6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4120" y="30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7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4120" y="30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8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4120" y="294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49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120" y="290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0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4120" y="28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1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4120" y="28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2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4120" y="27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3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120" y="267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4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4120" y="2624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4120" y="257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4120" y="248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4120" y="244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4120" y="239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5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4120" y="2352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4120" y="2256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1" name="Line 292"/>
                <p:cNvSpPr>
                  <a:spLocks noChangeShapeType="1"/>
                </p:cNvSpPr>
                <p:nvPr/>
              </p:nvSpPr>
              <p:spPr bwMode="auto">
                <a:xfrm flipH="1">
                  <a:off x="4120" y="220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2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4120" y="2168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63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4120" y="2120"/>
                  <a:ext cx="24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0" name="Group 295"/>
              <p:cNvGrpSpPr>
                <a:grpSpLocks/>
              </p:cNvGrpSpPr>
              <p:nvPr/>
            </p:nvGrpSpPr>
            <p:grpSpPr bwMode="auto">
              <a:xfrm>
                <a:off x="1840" y="3176"/>
                <a:ext cx="2305" cy="48"/>
                <a:chOff x="1840" y="3176"/>
                <a:chExt cx="2305" cy="48"/>
              </a:xfrm>
            </p:grpSpPr>
            <p:sp>
              <p:nvSpPr>
                <p:cNvPr id="25797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840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8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2128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9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416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0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704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1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992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2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3280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3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568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4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856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5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4144" y="3176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6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89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7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95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8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01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09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07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0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18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1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24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2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30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3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236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4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47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5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252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59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7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64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8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76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19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281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8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1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93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2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304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3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310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4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316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5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322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6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333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7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339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8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3456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29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351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362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1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368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2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3744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3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3800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4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391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5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396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6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4032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37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4088" y="3200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" name="Group 337"/>
              <p:cNvGrpSpPr>
                <a:grpSpLocks/>
              </p:cNvGrpSpPr>
              <p:nvPr/>
            </p:nvGrpSpPr>
            <p:grpSpPr bwMode="auto">
              <a:xfrm>
                <a:off x="1840" y="2072"/>
                <a:ext cx="2305" cy="48"/>
                <a:chOff x="1840" y="2072"/>
                <a:chExt cx="2305" cy="48"/>
              </a:xfrm>
            </p:grpSpPr>
            <p:sp>
              <p:nvSpPr>
                <p:cNvPr id="25756" name="Line 338"/>
                <p:cNvSpPr>
                  <a:spLocks noChangeShapeType="1"/>
                </p:cNvSpPr>
                <p:nvPr/>
              </p:nvSpPr>
              <p:spPr bwMode="auto">
                <a:xfrm>
                  <a:off x="1840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57" name="Line 339"/>
                <p:cNvSpPr>
                  <a:spLocks noChangeShapeType="1"/>
                </p:cNvSpPr>
                <p:nvPr/>
              </p:nvSpPr>
              <p:spPr bwMode="auto">
                <a:xfrm>
                  <a:off x="2128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58" name="Line 340"/>
                <p:cNvSpPr>
                  <a:spLocks noChangeShapeType="1"/>
                </p:cNvSpPr>
                <p:nvPr/>
              </p:nvSpPr>
              <p:spPr bwMode="auto">
                <a:xfrm>
                  <a:off x="2416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59" name="Line 341"/>
                <p:cNvSpPr>
                  <a:spLocks noChangeShapeType="1"/>
                </p:cNvSpPr>
                <p:nvPr/>
              </p:nvSpPr>
              <p:spPr bwMode="auto">
                <a:xfrm>
                  <a:off x="2704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0" name="Line 342"/>
                <p:cNvSpPr>
                  <a:spLocks noChangeShapeType="1"/>
                </p:cNvSpPr>
                <p:nvPr/>
              </p:nvSpPr>
              <p:spPr bwMode="auto">
                <a:xfrm>
                  <a:off x="2992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1" name="Line 343"/>
                <p:cNvSpPr>
                  <a:spLocks noChangeShapeType="1"/>
                </p:cNvSpPr>
                <p:nvPr/>
              </p:nvSpPr>
              <p:spPr bwMode="auto">
                <a:xfrm>
                  <a:off x="3280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2" name="Line 344"/>
                <p:cNvSpPr>
                  <a:spLocks noChangeShapeType="1"/>
                </p:cNvSpPr>
                <p:nvPr/>
              </p:nvSpPr>
              <p:spPr bwMode="auto">
                <a:xfrm>
                  <a:off x="3568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3" name="Line 345"/>
                <p:cNvSpPr>
                  <a:spLocks noChangeShapeType="1"/>
                </p:cNvSpPr>
                <p:nvPr/>
              </p:nvSpPr>
              <p:spPr bwMode="auto">
                <a:xfrm>
                  <a:off x="3856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4" name="Line 346"/>
                <p:cNvSpPr>
                  <a:spLocks noChangeShapeType="1"/>
                </p:cNvSpPr>
                <p:nvPr/>
              </p:nvSpPr>
              <p:spPr bwMode="auto">
                <a:xfrm>
                  <a:off x="4144" y="2072"/>
                  <a:ext cx="1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5" name="Line 347"/>
                <p:cNvSpPr>
                  <a:spLocks noChangeShapeType="1"/>
                </p:cNvSpPr>
                <p:nvPr/>
              </p:nvSpPr>
              <p:spPr bwMode="auto">
                <a:xfrm>
                  <a:off x="189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6" name="Line 348"/>
                <p:cNvSpPr>
                  <a:spLocks noChangeShapeType="1"/>
                </p:cNvSpPr>
                <p:nvPr/>
              </p:nvSpPr>
              <p:spPr bwMode="auto">
                <a:xfrm>
                  <a:off x="195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7" name="Line 349"/>
                <p:cNvSpPr>
                  <a:spLocks noChangeShapeType="1"/>
                </p:cNvSpPr>
                <p:nvPr/>
              </p:nvSpPr>
              <p:spPr bwMode="auto">
                <a:xfrm>
                  <a:off x="201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8" name="Line 350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69" name="Line 351"/>
                <p:cNvSpPr>
                  <a:spLocks noChangeShapeType="1"/>
                </p:cNvSpPr>
                <p:nvPr/>
              </p:nvSpPr>
              <p:spPr bwMode="auto">
                <a:xfrm>
                  <a:off x="218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0" name="Line 352"/>
                <p:cNvSpPr>
                  <a:spLocks noChangeShapeType="1"/>
                </p:cNvSpPr>
                <p:nvPr/>
              </p:nvSpPr>
              <p:spPr bwMode="auto">
                <a:xfrm>
                  <a:off x="224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1" name="Line 353"/>
                <p:cNvSpPr>
                  <a:spLocks noChangeShapeType="1"/>
                </p:cNvSpPr>
                <p:nvPr/>
              </p:nvSpPr>
              <p:spPr bwMode="auto">
                <a:xfrm>
                  <a:off x="230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2" name="Line 354"/>
                <p:cNvSpPr>
                  <a:spLocks noChangeShapeType="1"/>
                </p:cNvSpPr>
                <p:nvPr/>
              </p:nvSpPr>
              <p:spPr bwMode="auto">
                <a:xfrm>
                  <a:off x="236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3" name="Line 355"/>
                <p:cNvSpPr>
                  <a:spLocks noChangeShapeType="1"/>
                </p:cNvSpPr>
                <p:nvPr/>
              </p:nvSpPr>
              <p:spPr bwMode="auto">
                <a:xfrm>
                  <a:off x="247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4" name="Line 356"/>
                <p:cNvSpPr>
                  <a:spLocks noChangeShapeType="1"/>
                </p:cNvSpPr>
                <p:nvPr/>
              </p:nvSpPr>
              <p:spPr bwMode="auto">
                <a:xfrm>
                  <a:off x="252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5" name="Line 357"/>
                <p:cNvSpPr>
                  <a:spLocks noChangeShapeType="1"/>
                </p:cNvSpPr>
                <p:nvPr/>
              </p:nvSpPr>
              <p:spPr bwMode="auto">
                <a:xfrm>
                  <a:off x="259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6" name="Line 358"/>
                <p:cNvSpPr>
                  <a:spLocks noChangeShapeType="1"/>
                </p:cNvSpPr>
                <p:nvPr/>
              </p:nvSpPr>
              <p:spPr bwMode="auto">
                <a:xfrm>
                  <a:off x="264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7" name="Line 359"/>
                <p:cNvSpPr>
                  <a:spLocks noChangeShapeType="1"/>
                </p:cNvSpPr>
                <p:nvPr/>
              </p:nvSpPr>
              <p:spPr bwMode="auto">
                <a:xfrm>
                  <a:off x="276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8" name="Line 360"/>
                <p:cNvSpPr>
                  <a:spLocks noChangeShapeType="1"/>
                </p:cNvSpPr>
                <p:nvPr/>
              </p:nvSpPr>
              <p:spPr bwMode="auto">
                <a:xfrm>
                  <a:off x="281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79" name="Line 361"/>
                <p:cNvSpPr>
                  <a:spLocks noChangeShapeType="1"/>
                </p:cNvSpPr>
                <p:nvPr/>
              </p:nvSpPr>
              <p:spPr bwMode="auto">
                <a:xfrm>
                  <a:off x="288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0" name="Line 362"/>
                <p:cNvSpPr>
                  <a:spLocks noChangeShapeType="1"/>
                </p:cNvSpPr>
                <p:nvPr/>
              </p:nvSpPr>
              <p:spPr bwMode="auto">
                <a:xfrm>
                  <a:off x="293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1" name="Line 363"/>
                <p:cNvSpPr>
                  <a:spLocks noChangeShapeType="1"/>
                </p:cNvSpPr>
                <p:nvPr/>
              </p:nvSpPr>
              <p:spPr bwMode="auto">
                <a:xfrm>
                  <a:off x="304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2" name="Line 364"/>
                <p:cNvSpPr>
                  <a:spLocks noChangeShapeType="1"/>
                </p:cNvSpPr>
                <p:nvPr/>
              </p:nvSpPr>
              <p:spPr bwMode="auto">
                <a:xfrm>
                  <a:off x="310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3" name="Line 365"/>
                <p:cNvSpPr>
                  <a:spLocks noChangeShapeType="1"/>
                </p:cNvSpPr>
                <p:nvPr/>
              </p:nvSpPr>
              <p:spPr bwMode="auto">
                <a:xfrm>
                  <a:off x="316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4" name="Line 366"/>
                <p:cNvSpPr>
                  <a:spLocks noChangeShapeType="1"/>
                </p:cNvSpPr>
                <p:nvPr/>
              </p:nvSpPr>
              <p:spPr bwMode="auto">
                <a:xfrm>
                  <a:off x="322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5" name="Line 367"/>
                <p:cNvSpPr>
                  <a:spLocks noChangeShapeType="1"/>
                </p:cNvSpPr>
                <p:nvPr/>
              </p:nvSpPr>
              <p:spPr bwMode="auto">
                <a:xfrm>
                  <a:off x="333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6" name="Line 368"/>
                <p:cNvSpPr>
                  <a:spLocks noChangeShapeType="1"/>
                </p:cNvSpPr>
                <p:nvPr/>
              </p:nvSpPr>
              <p:spPr bwMode="auto">
                <a:xfrm>
                  <a:off x="339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7" name="Line 369"/>
                <p:cNvSpPr>
                  <a:spLocks noChangeShapeType="1"/>
                </p:cNvSpPr>
                <p:nvPr/>
              </p:nvSpPr>
              <p:spPr bwMode="auto">
                <a:xfrm>
                  <a:off x="3456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8" name="Line 370"/>
                <p:cNvSpPr>
                  <a:spLocks noChangeShapeType="1"/>
                </p:cNvSpPr>
                <p:nvPr/>
              </p:nvSpPr>
              <p:spPr bwMode="auto">
                <a:xfrm>
                  <a:off x="351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89" name="Line 371"/>
                <p:cNvSpPr>
                  <a:spLocks noChangeShapeType="1"/>
                </p:cNvSpPr>
                <p:nvPr/>
              </p:nvSpPr>
              <p:spPr bwMode="auto">
                <a:xfrm>
                  <a:off x="362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0" name="Line 372"/>
                <p:cNvSpPr>
                  <a:spLocks noChangeShapeType="1"/>
                </p:cNvSpPr>
                <p:nvPr/>
              </p:nvSpPr>
              <p:spPr bwMode="auto">
                <a:xfrm>
                  <a:off x="368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1" name="Line 373"/>
                <p:cNvSpPr>
                  <a:spLocks noChangeShapeType="1"/>
                </p:cNvSpPr>
                <p:nvPr/>
              </p:nvSpPr>
              <p:spPr bwMode="auto">
                <a:xfrm>
                  <a:off x="3744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2" name="Line 374"/>
                <p:cNvSpPr>
                  <a:spLocks noChangeShapeType="1"/>
                </p:cNvSpPr>
                <p:nvPr/>
              </p:nvSpPr>
              <p:spPr bwMode="auto">
                <a:xfrm>
                  <a:off x="3800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3" name="Line 375"/>
                <p:cNvSpPr>
                  <a:spLocks noChangeShapeType="1"/>
                </p:cNvSpPr>
                <p:nvPr/>
              </p:nvSpPr>
              <p:spPr bwMode="auto">
                <a:xfrm>
                  <a:off x="391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4" name="Line 376"/>
                <p:cNvSpPr>
                  <a:spLocks noChangeShapeType="1"/>
                </p:cNvSpPr>
                <p:nvPr/>
              </p:nvSpPr>
              <p:spPr bwMode="auto">
                <a:xfrm>
                  <a:off x="396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5" name="Line 377"/>
                <p:cNvSpPr>
                  <a:spLocks noChangeShapeType="1"/>
                </p:cNvSpPr>
                <p:nvPr/>
              </p:nvSpPr>
              <p:spPr bwMode="auto">
                <a:xfrm>
                  <a:off x="4032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96" name="Line 378"/>
                <p:cNvSpPr>
                  <a:spLocks noChangeShapeType="1"/>
                </p:cNvSpPr>
                <p:nvPr/>
              </p:nvSpPr>
              <p:spPr bwMode="auto">
                <a:xfrm>
                  <a:off x="4088" y="2072"/>
                  <a:ext cx="1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5732" name="Line 379"/>
              <p:cNvSpPr>
                <a:spLocks noChangeShapeType="1"/>
              </p:cNvSpPr>
              <p:nvPr/>
            </p:nvSpPr>
            <p:spPr bwMode="auto">
              <a:xfrm flipV="1">
                <a:off x="1840" y="2072"/>
                <a:ext cx="1" cy="1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3" name="Line 380"/>
              <p:cNvSpPr>
                <a:spLocks noChangeShapeType="1"/>
              </p:cNvSpPr>
              <p:nvPr/>
            </p:nvSpPr>
            <p:spPr bwMode="auto">
              <a:xfrm flipV="1">
                <a:off x="4144" y="2072"/>
                <a:ext cx="1" cy="1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4" name="Line 381"/>
              <p:cNvSpPr>
                <a:spLocks noChangeShapeType="1"/>
              </p:cNvSpPr>
              <p:nvPr/>
            </p:nvSpPr>
            <p:spPr bwMode="auto">
              <a:xfrm>
                <a:off x="1840" y="3224"/>
                <a:ext cx="230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5" name="Line 382"/>
              <p:cNvSpPr>
                <a:spLocks noChangeShapeType="1"/>
              </p:cNvSpPr>
              <p:nvPr/>
            </p:nvSpPr>
            <p:spPr bwMode="auto">
              <a:xfrm>
                <a:off x="1840" y="2072"/>
                <a:ext cx="230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6" name="Oval 383"/>
              <p:cNvSpPr>
                <a:spLocks noChangeArrowheads="1"/>
              </p:cNvSpPr>
              <p:nvPr/>
            </p:nvSpPr>
            <p:spPr bwMode="auto">
              <a:xfrm>
                <a:off x="3924" y="270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7" name="Oval 384"/>
              <p:cNvSpPr>
                <a:spLocks noChangeArrowheads="1"/>
              </p:cNvSpPr>
              <p:nvPr/>
            </p:nvSpPr>
            <p:spPr bwMode="auto">
              <a:xfrm>
                <a:off x="2972" y="245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8" name="Oval 385"/>
              <p:cNvSpPr>
                <a:spLocks noChangeArrowheads="1"/>
              </p:cNvSpPr>
              <p:nvPr/>
            </p:nvSpPr>
            <p:spPr bwMode="auto">
              <a:xfrm>
                <a:off x="2892" y="2436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39" name="Oval 386"/>
              <p:cNvSpPr>
                <a:spLocks noChangeArrowheads="1"/>
              </p:cNvSpPr>
              <p:nvPr/>
            </p:nvSpPr>
            <p:spPr bwMode="auto">
              <a:xfrm>
                <a:off x="3236" y="2516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0" name="Oval 387"/>
              <p:cNvSpPr>
                <a:spLocks noChangeArrowheads="1"/>
              </p:cNvSpPr>
              <p:nvPr/>
            </p:nvSpPr>
            <p:spPr bwMode="auto">
              <a:xfrm>
                <a:off x="3276" y="253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1" name="Oval 388"/>
              <p:cNvSpPr>
                <a:spLocks noChangeArrowheads="1"/>
              </p:cNvSpPr>
              <p:nvPr/>
            </p:nvSpPr>
            <p:spPr bwMode="auto">
              <a:xfrm>
                <a:off x="2660" y="238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2" name="Oval 389"/>
              <p:cNvSpPr>
                <a:spLocks noChangeArrowheads="1"/>
              </p:cNvSpPr>
              <p:nvPr/>
            </p:nvSpPr>
            <p:spPr bwMode="auto">
              <a:xfrm>
                <a:off x="3692" y="2724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3" name="Oval 390"/>
              <p:cNvSpPr>
                <a:spLocks noChangeArrowheads="1"/>
              </p:cNvSpPr>
              <p:nvPr/>
            </p:nvSpPr>
            <p:spPr bwMode="auto">
              <a:xfrm>
                <a:off x="3172" y="2588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4" name="Oval 391"/>
              <p:cNvSpPr>
                <a:spLocks noChangeArrowheads="1"/>
              </p:cNvSpPr>
              <p:nvPr/>
            </p:nvSpPr>
            <p:spPr bwMode="auto">
              <a:xfrm>
                <a:off x="3316" y="2500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5" name="Oval 392"/>
              <p:cNvSpPr>
                <a:spLocks noChangeArrowheads="1"/>
              </p:cNvSpPr>
              <p:nvPr/>
            </p:nvSpPr>
            <p:spPr bwMode="auto">
              <a:xfrm>
                <a:off x="3340" y="2564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746" name="Oval 393"/>
              <p:cNvSpPr>
                <a:spLocks noChangeArrowheads="1"/>
              </p:cNvSpPr>
              <p:nvPr/>
            </p:nvSpPr>
            <p:spPr bwMode="auto">
              <a:xfrm>
                <a:off x="2164" y="237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2" name="Group 394"/>
              <p:cNvGrpSpPr>
                <a:grpSpLocks/>
              </p:cNvGrpSpPr>
              <p:nvPr/>
            </p:nvGrpSpPr>
            <p:grpSpPr bwMode="auto">
              <a:xfrm>
                <a:off x="2020" y="3226"/>
                <a:ext cx="1952" cy="154"/>
                <a:chOff x="2020" y="3280"/>
                <a:chExt cx="1952" cy="154"/>
              </a:xfrm>
            </p:grpSpPr>
            <p:sp>
              <p:nvSpPr>
                <p:cNvPr id="25749" name="Rectangle 395"/>
                <p:cNvSpPr>
                  <a:spLocks noChangeArrowheads="1"/>
                </p:cNvSpPr>
                <p:nvPr/>
              </p:nvSpPr>
              <p:spPr bwMode="auto">
                <a:xfrm>
                  <a:off x="2020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31.5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0" name="Rectangle 396"/>
                <p:cNvSpPr>
                  <a:spLocks noChangeArrowheads="1"/>
                </p:cNvSpPr>
                <p:nvPr/>
              </p:nvSpPr>
              <p:spPr bwMode="auto">
                <a:xfrm>
                  <a:off x="2318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32.0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1" name="Rectangle 397"/>
                <p:cNvSpPr>
                  <a:spLocks noChangeArrowheads="1"/>
                </p:cNvSpPr>
                <p:nvPr/>
              </p:nvSpPr>
              <p:spPr bwMode="auto">
                <a:xfrm>
                  <a:off x="2596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32.5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2" name="Rectangle 398"/>
                <p:cNvSpPr>
                  <a:spLocks noChangeArrowheads="1"/>
                </p:cNvSpPr>
                <p:nvPr/>
              </p:nvSpPr>
              <p:spPr bwMode="auto">
                <a:xfrm>
                  <a:off x="2894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33.0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3" name="Rectangle 399"/>
                <p:cNvSpPr>
                  <a:spLocks noChangeArrowheads="1"/>
                </p:cNvSpPr>
                <p:nvPr/>
              </p:nvSpPr>
              <p:spPr bwMode="auto">
                <a:xfrm>
                  <a:off x="3172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33.5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4" name="Rectangle 400"/>
                <p:cNvSpPr>
                  <a:spLocks noChangeArrowheads="1"/>
                </p:cNvSpPr>
                <p:nvPr/>
              </p:nvSpPr>
              <p:spPr bwMode="auto">
                <a:xfrm>
                  <a:off x="3476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34.0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5755" name="Rectangle 401"/>
                <p:cNvSpPr>
                  <a:spLocks noChangeArrowheads="1"/>
                </p:cNvSpPr>
                <p:nvPr/>
              </p:nvSpPr>
              <p:spPr bwMode="auto">
                <a:xfrm>
                  <a:off x="3748" y="3280"/>
                  <a:ext cx="22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600" b="1">
                      <a:solidFill>
                        <a:srgbClr val="000000"/>
                      </a:solidFill>
                      <a:latin typeface="Times New Roman" pitchFamily="18" charset="0"/>
                    </a:rPr>
                    <a:t>34.5</a:t>
                  </a:r>
                  <a:endParaRPr kumimoji="0" lang="pl-PL" sz="16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5748" name="Rectangle 402"/>
              <p:cNvSpPr>
                <a:spLocks noChangeArrowheads="1"/>
              </p:cNvSpPr>
              <p:nvPr/>
            </p:nvSpPr>
            <p:spPr bwMode="auto">
              <a:xfrm>
                <a:off x="2236" y="2966"/>
                <a:ext cx="15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kumimoji="0" lang="pl-PL" sz="1200" b="1">
                    <a:latin typeface="Arial" pitchFamily="34" charset="0"/>
                  </a:rPr>
                  <a:t>y = 24.193 – 0.54926x   R= 0.91273 </a:t>
                </a:r>
                <a:endParaRPr kumimoji="0" lang="pl-PL" sz="2400" b="1">
                  <a:latin typeface="Times New Roman" pitchFamily="18" charset="0"/>
                </a:endParaRPr>
              </a:p>
            </p:txBody>
          </p:sp>
        </p:grpSp>
        <p:sp>
          <p:nvSpPr>
            <p:cNvPr id="25704" name="Text Box 403"/>
            <p:cNvSpPr txBox="1">
              <a:spLocks noChangeArrowheads="1"/>
            </p:cNvSpPr>
            <p:nvPr/>
          </p:nvSpPr>
          <p:spPr bwMode="auto">
            <a:xfrm>
              <a:off x="2030" y="3102"/>
              <a:ext cx="1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doorway state energy [MeV]</a:t>
              </a:r>
            </a:p>
          </p:txBody>
        </p:sp>
        <p:grpSp>
          <p:nvGrpSpPr>
            <p:cNvPr id="23" name="Group 404"/>
            <p:cNvGrpSpPr>
              <a:grpSpLocks/>
            </p:cNvGrpSpPr>
            <p:nvPr/>
          </p:nvGrpSpPr>
          <p:grpSpPr bwMode="auto">
            <a:xfrm>
              <a:off x="1389" y="1996"/>
              <a:ext cx="385" cy="869"/>
              <a:chOff x="1431" y="1732"/>
              <a:chExt cx="385" cy="869"/>
            </a:xfrm>
          </p:grpSpPr>
          <p:grpSp>
            <p:nvGrpSpPr>
              <p:cNvPr id="24" name="Group 405"/>
              <p:cNvGrpSpPr>
                <a:grpSpLocks/>
              </p:cNvGrpSpPr>
              <p:nvPr/>
            </p:nvGrpSpPr>
            <p:grpSpPr bwMode="auto">
              <a:xfrm>
                <a:off x="1744" y="1732"/>
                <a:ext cx="72" cy="869"/>
                <a:chOff x="1456" y="1792"/>
                <a:chExt cx="72" cy="869"/>
              </a:xfrm>
            </p:grpSpPr>
            <p:sp>
              <p:nvSpPr>
                <p:cNvPr id="25722" name="Rectangle 406"/>
                <p:cNvSpPr>
                  <a:spLocks noChangeArrowheads="1"/>
                </p:cNvSpPr>
                <p:nvPr/>
              </p:nvSpPr>
              <p:spPr bwMode="auto">
                <a:xfrm>
                  <a:off x="1456" y="2488"/>
                  <a:ext cx="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800" b="1">
                      <a:solidFill>
                        <a:srgbClr val="000000"/>
                      </a:solidFill>
                      <a:latin typeface="Times New Roman" pitchFamily="18" charset="0"/>
                    </a:rPr>
                    <a:t>4</a:t>
                  </a:r>
                  <a:endParaRPr kumimoji="0" lang="pl-PL" sz="1800" b="1">
                    <a:latin typeface="Times New Roman" pitchFamily="18" charset="0"/>
                  </a:endParaRPr>
                </a:p>
              </p:txBody>
            </p:sp>
            <p:sp>
              <p:nvSpPr>
                <p:cNvPr id="25723" name="Rectangle 407"/>
                <p:cNvSpPr>
                  <a:spLocks noChangeArrowheads="1"/>
                </p:cNvSpPr>
                <p:nvPr/>
              </p:nvSpPr>
              <p:spPr bwMode="auto">
                <a:xfrm>
                  <a:off x="1456" y="2256"/>
                  <a:ext cx="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800" b="1">
                      <a:solidFill>
                        <a:srgbClr val="000000"/>
                      </a:solidFill>
                      <a:latin typeface="Times New Roman" pitchFamily="18" charset="0"/>
                    </a:rPr>
                    <a:t>5</a:t>
                  </a:r>
                  <a:endParaRPr kumimoji="0" lang="pl-PL" sz="1800" b="1">
                    <a:latin typeface="Times New Roman" pitchFamily="18" charset="0"/>
                  </a:endParaRPr>
                </a:p>
              </p:txBody>
            </p:sp>
            <p:sp>
              <p:nvSpPr>
                <p:cNvPr id="25724" name="Rectangle 408"/>
                <p:cNvSpPr>
                  <a:spLocks noChangeArrowheads="1"/>
                </p:cNvSpPr>
                <p:nvPr/>
              </p:nvSpPr>
              <p:spPr bwMode="auto">
                <a:xfrm>
                  <a:off x="1456" y="2024"/>
                  <a:ext cx="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800" b="1">
                      <a:solidFill>
                        <a:srgbClr val="000000"/>
                      </a:solidFill>
                      <a:latin typeface="Times New Roman" pitchFamily="18" charset="0"/>
                    </a:rPr>
                    <a:t>6</a:t>
                  </a:r>
                  <a:endParaRPr kumimoji="0" lang="pl-PL" sz="1800" b="1">
                    <a:latin typeface="Times New Roman" pitchFamily="18" charset="0"/>
                  </a:endParaRPr>
                </a:p>
              </p:txBody>
            </p:sp>
            <p:sp>
              <p:nvSpPr>
                <p:cNvPr id="25725" name="Rectangle 409"/>
                <p:cNvSpPr>
                  <a:spLocks noChangeArrowheads="1"/>
                </p:cNvSpPr>
                <p:nvPr/>
              </p:nvSpPr>
              <p:spPr bwMode="auto">
                <a:xfrm>
                  <a:off x="1456" y="1792"/>
                  <a:ext cx="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kumimoji="0" lang="pl-PL" sz="1800" b="1">
                      <a:solidFill>
                        <a:srgbClr val="000000"/>
                      </a:solidFill>
                      <a:latin typeface="Times New Roman" pitchFamily="18" charset="0"/>
                    </a:rPr>
                    <a:t>7</a:t>
                  </a:r>
                  <a:endParaRPr kumimoji="0" lang="pl-PL" sz="18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5721" name="Text Box 410"/>
              <p:cNvSpPr txBox="1">
                <a:spLocks noChangeArrowheads="1"/>
              </p:cNvSpPr>
              <p:nvPr/>
            </p:nvSpPr>
            <p:spPr bwMode="auto">
              <a:xfrm rot="-5400000">
                <a:off x="1226" y="2017"/>
                <a:ext cx="6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sz="2400" b="1">
                    <a:latin typeface="Symbol" pitchFamily="18" charset="2"/>
                  </a:rPr>
                  <a:t>a</a:t>
                </a:r>
                <a:r>
                  <a:rPr kumimoji="0" lang="pl-PL" sz="2400" b="1" baseline="-25000">
                    <a:latin typeface="Times New Roman" pitchFamily="18" charset="0"/>
                  </a:rPr>
                  <a:t>C</a:t>
                </a:r>
                <a:r>
                  <a:rPr kumimoji="0" lang="pl-PL" sz="2400" b="1">
                    <a:latin typeface="Times New Roman" pitchFamily="18" charset="0"/>
                  </a:rPr>
                  <a:t> [%]</a:t>
                </a:r>
              </a:p>
            </p:txBody>
          </p:sp>
        </p:grpSp>
        <p:grpSp>
          <p:nvGrpSpPr>
            <p:cNvPr id="25" name="Group 411"/>
            <p:cNvGrpSpPr>
              <a:grpSpLocks/>
            </p:cNvGrpSpPr>
            <p:nvPr/>
          </p:nvGrpSpPr>
          <p:grpSpPr bwMode="auto">
            <a:xfrm>
              <a:off x="3614" y="1944"/>
              <a:ext cx="450" cy="259"/>
              <a:chOff x="1358" y="1446"/>
              <a:chExt cx="450" cy="259"/>
            </a:xfrm>
          </p:grpSpPr>
          <p:sp>
            <p:nvSpPr>
              <p:cNvPr id="317852" name="AutoShape 412"/>
              <p:cNvSpPr>
                <a:spLocks noChangeArrowheads="1"/>
              </p:cNvSpPr>
              <p:nvPr/>
            </p:nvSpPr>
            <p:spPr bwMode="auto">
              <a:xfrm>
                <a:off x="1380" y="1446"/>
                <a:ext cx="426" cy="25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5719" name="Text Box 413"/>
              <p:cNvSpPr txBox="1">
                <a:spLocks noChangeArrowheads="1"/>
              </p:cNvSpPr>
              <p:nvPr/>
            </p:nvSpPr>
            <p:spPr bwMode="auto">
              <a:xfrm>
                <a:off x="1358" y="1455"/>
                <a:ext cx="45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kumimoji="0" lang="pl-PL" b="1" baseline="30000">
                    <a:latin typeface="Times New Roman" pitchFamily="18" charset="0"/>
                  </a:rPr>
                  <a:t>100</a:t>
                </a:r>
                <a:r>
                  <a:rPr kumimoji="0" lang="pl-PL" b="1">
                    <a:latin typeface="Times New Roman" pitchFamily="18" charset="0"/>
                  </a:rPr>
                  <a:t>Sn</a:t>
                </a:r>
              </a:p>
            </p:txBody>
          </p:sp>
        </p:grpSp>
        <p:sp>
          <p:nvSpPr>
            <p:cNvPr id="25707" name="Text Box 414"/>
            <p:cNvSpPr txBox="1">
              <a:spLocks noChangeArrowheads="1"/>
            </p:cNvSpPr>
            <p:nvPr/>
          </p:nvSpPr>
          <p:spPr bwMode="auto">
            <a:xfrm>
              <a:off x="3584" y="2543"/>
              <a:ext cx="2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SkO</a:t>
              </a:r>
            </a:p>
          </p:txBody>
        </p:sp>
        <p:sp>
          <p:nvSpPr>
            <p:cNvPr id="25708" name="Text Box 415"/>
            <p:cNvSpPr txBox="1">
              <a:spLocks noChangeArrowheads="1"/>
            </p:cNvSpPr>
            <p:nvPr/>
          </p:nvSpPr>
          <p:spPr bwMode="auto">
            <a:xfrm>
              <a:off x="3818" y="2327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SIII</a:t>
              </a:r>
            </a:p>
          </p:txBody>
        </p:sp>
        <p:sp>
          <p:nvSpPr>
            <p:cNvPr id="25709" name="Text Box 416"/>
            <p:cNvSpPr txBox="1">
              <a:spLocks noChangeArrowheads="1"/>
            </p:cNvSpPr>
            <p:nvPr/>
          </p:nvSpPr>
          <p:spPr bwMode="auto">
            <a:xfrm>
              <a:off x="2048" y="2195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MSk1</a:t>
              </a:r>
            </a:p>
          </p:txBody>
        </p:sp>
        <p:sp>
          <p:nvSpPr>
            <p:cNvPr id="25710" name="Text Box 417"/>
            <p:cNvSpPr txBox="1">
              <a:spLocks noChangeArrowheads="1"/>
            </p:cNvSpPr>
            <p:nvPr/>
          </p:nvSpPr>
          <p:spPr bwMode="auto">
            <a:xfrm>
              <a:off x="2552" y="2021"/>
              <a:ext cx="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SkP</a:t>
              </a:r>
            </a:p>
          </p:txBody>
        </p:sp>
        <p:sp>
          <p:nvSpPr>
            <p:cNvPr id="25711" name="Text Box 418"/>
            <p:cNvSpPr txBox="1">
              <a:spLocks noChangeArrowheads="1"/>
            </p:cNvSpPr>
            <p:nvPr/>
          </p:nvSpPr>
          <p:spPr bwMode="auto">
            <a:xfrm>
              <a:off x="2786" y="2069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SLy5</a:t>
              </a:r>
            </a:p>
          </p:txBody>
        </p:sp>
        <p:sp>
          <p:nvSpPr>
            <p:cNvPr id="25712" name="Text Box 419"/>
            <p:cNvSpPr txBox="1">
              <a:spLocks noChangeArrowheads="1"/>
            </p:cNvSpPr>
            <p:nvPr/>
          </p:nvSpPr>
          <p:spPr bwMode="auto">
            <a:xfrm>
              <a:off x="2834" y="2255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SLy4</a:t>
              </a:r>
            </a:p>
          </p:txBody>
        </p:sp>
        <p:sp>
          <p:nvSpPr>
            <p:cNvPr id="25713" name="Text Box 420"/>
            <p:cNvSpPr txBox="1">
              <a:spLocks noChangeArrowheads="1"/>
            </p:cNvSpPr>
            <p:nvPr/>
          </p:nvSpPr>
          <p:spPr bwMode="auto">
            <a:xfrm>
              <a:off x="3056" y="2411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SkO’</a:t>
              </a:r>
            </a:p>
          </p:txBody>
        </p:sp>
        <p:sp>
          <p:nvSpPr>
            <p:cNvPr id="25714" name="Text Box 421"/>
            <p:cNvSpPr txBox="1">
              <a:spLocks noChangeArrowheads="1"/>
            </p:cNvSpPr>
            <p:nvPr/>
          </p:nvSpPr>
          <p:spPr bwMode="auto">
            <a:xfrm>
              <a:off x="3092" y="2129"/>
              <a:ext cx="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SLy</a:t>
              </a:r>
            </a:p>
          </p:txBody>
        </p:sp>
        <p:sp>
          <p:nvSpPr>
            <p:cNvPr id="25715" name="Text Box 422"/>
            <p:cNvSpPr txBox="1">
              <a:spLocks noChangeArrowheads="1"/>
            </p:cNvSpPr>
            <p:nvPr/>
          </p:nvSpPr>
          <p:spPr bwMode="auto">
            <a:xfrm>
              <a:off x="3260" y="2123"/>
              <a:ext cx="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SkP</a:t>
              </a:r>
            </a:p>
          </p:txBody>
        </p:sp>
        <p:sp>
          <p:nvSpPr>
            <p:cNvPr id="25716" name="Text Box 423"/>
            <p:cNvSpPr txBox="1">
              <a:spLocks noChangeArrowheads="1"/>
            </p:cNvSpPr>
            <p:nvPr/>
          </p:nvSpPr>
          <p:spPr bwMode="auto">
            <a:xfrm>
              <a:off x="3356" y="2219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SkM*</a:t>
              </a:r>
            </a:p>
          </p:txBody>
        </p:sp>
        <p:sp>
          <p:nvSpPr>
            <p:cNvPr id="25717" name="Text Box 424"/>
            <p:cNvSpPr txBox="1">
              <a:spLocks noChangeArrowheads="1"/>
            </p:cNvSpPr>
            <p:nvPr/>
          </p:nvSpPr>
          <p:spPr bwMode="auto">
            <a:xfrm>
              <a:off x="3320" y="2375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200" b="1">
                  <a:latin typeface="Times New Roman" pitchFamily="18" charset="0"/>
                </a:rPr>
                <a:t>SkXc</a:t>
              </a:r>
            </a:p>
          </p:txBody>
        </p:sp>
      </p:grpSp>
      <p:sp>
        <p:nvSpPr>
          <p:cNvPr id="25700" name="Line 425"/>
          <p:cNvSpPr>
            <a:spLocks noChangeShapeType="1"/>
          </p:cNvSpPr>
          <p:nvPr/>
        </p:nvSpPr>
        <p:spPr bwMode="auto">
          <a:xfrm flipH="1">
            <a:off x="4286250" y="866775"/>
            <a:ext cx="1495425" cy="0"/>
          </a:xfrm>
          <a:prstGeom prst="line">
            <a:avLst/>
          </a:prstGeom>
          <a:noFill/>
          <a:ln w="28575">
            <a:solidFill>
              <a:srgbClr val="CC0066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5701" name="Line 426"/>
          <p:cNvSpPr>
            <a:spLocks noChangeShapeType="1"/>
          </p:cNvSpPr>
          <p:nvPr/>
        </p:nvSpPr>
        <p:spPr bwMode="auto">
          <a:xfrm flipH="1">
            <a:off x="4171950" y="3105150"/>
            <a:ext cx="1533525" cy="390525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lg" len="lg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25702" name="Text Box 427"/>
          <p:cNvSpPr txBox="1">
            <a:spLocks noChangeArrowheads="1"/>
          </p:cNvSpPr>
          <p:nvPr/>
        </p:nvSpPr>
        <p:spPr bwMode="auto">
          <a:xfrm>
            <a:off x="5886450" y="2541588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pl-PL">
                <a:solidFill>
                  <a:schemeClr val="hlink"/>
                </a:solidFill>
              </a:rPr>
              <a:t>l=0, </a:t>
            </a:r>
            <a:r>
              <a:rPr lang="pl-PL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pl-PL">
                <a:solidFill>
                  <a:schemeClr val="hlink"/>
                </a:solidFill>
              </a:rPr>
              <a:t>n</a:t>
            </a:r>
            <a:r>
              <a:rPr lang="pl-PL" baseline="-25000">
                <a:solidFill>
                  <a:schemeClr val="hlink"/>
                </a:solidFill>
              </a:rPr>
              <a:t>r</a:t>
            </a:r>
            <a:r>
              <a:rPr lang="pl-PL">
                <a:solidFill>
                  <a:schemeClr val="hlink"/>
                </a:solidFill>
              </a:rPr>
              <a:t>=1 </a:t>
            </a:r>
            <a:r>
              <a:rPr lang="pl-PL">
                <a:solidFill>
                  <a:schemeClr val="hlink"/>
                </a:solidFill>
                <a:sym typeface="Wingdings" pitchFamily="2" charset="2"/>
              </a:rPr>
              <a:t> </a:t>
            </a:r>
            <a:r>
              <a:rPr lang="pl-PL">
                <a:solidFill>
                  <a:schemeClr val="hlink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pl-PL">
                <a:solidFill>
                  <a:schemeClr val="hlink"/>
                </a:solidFill>
                <a:sym typeface="Wingdings" pitchFamily="2" charset="2"/>
              </a:rPr>
              <a:t>N=2</a:t>
            </a:r>
            <a:endParaRPr lang="pl-PL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a 89"/>
          <p:cNvGrpSpPr/>
          <p:nvPr/>
        </p:nvGrpSpPr>
        <p:grpSpPr>
          <a:xfrm>
            <a:off x="1096963" y="1597145"/>
            <a:ext cx="7372350" cy="4933950"/>
            <a:chOff x="1096963" y="222310"/>
            <a:chExt cx="7372350" cy="4933950"/>
          </a:xfrm>
        </p:grpSpPr>
        <p:sp>
          <p:nvSpPr>
            <p:cNvPr id="3" name="Rectangle 80"/>
            <p:cNvSpPr>
              <a:spLocks noChangeAspect="1" noChangeArrowheads="1"/>
            </p:cNvSpPr>
            <p:nvPr/>
          </p:nvSpPr>
          <p:spPr bwMode="auto">
            <a:xfrm>
              <a:off x="5656263" y="1165285"/>
              <a:ext cx="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pl-PL" b="1"/>
            </a:p>
          </p:txBody>
        </p:sp>
        <p:sp>
          <p:nvSpPr>
            <p:cNvPr id="4" name="Text Box 70"/>
            <p:cNvSpPr txBox="1">
              <a:spLocks noChangeArrowheads="1"/>
            </p:cNvSpPr>
            <p:nvPr/>
          </p:nvSpPr>
          <p:spPr bwMode="auto">
            <a:xfrm>
              <a:off x="1624013" y="2322572"/>
              <a:ext cx="2559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2000" b="1"/>
                <a:t>aligned configuration</a:t>
              </a:r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2973388" y="147008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6" name="Group 445"/>
            <p:cNvGrpSpPr>
              <a:grpSpLocks/>
            </p:cNvGrpSpPr>
            <p:nvPr/>
          </p:nvGrpSpPr>
          <p:grpSpPr bwMode="auto">
            <a:xfrm>
              <a:off x="3109913" y="1485960"/>
              <a:ext cx="350838" cy="457200"/>
              <a:chOff x="2366" y="1798"/>
              <a:chExt cx="221" cy="288"/>
            </a:xfrm>
          </p:grpSpPr>
          <p:sp>
            <p:nvSpPr>
              <p:cNvPr id="7" name="Text Box 443"/>
              <p:cNvSpPr txBox="1">
                <a:spLocks noChangeArrowheads="1"/>
              </p:cNvSpPr>
              <p:nvPr/>
            </p:nvSpPr>
            <p:spPr bwMode="auto">
              <a:xfrm>
                <a:off x="2366" y="179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 baseline="-25000"/>
              </a:p>
            </p:txBody>
          </p:sp>
          <p:sp>
            <p:nvSpPr>
              <p:cNvPr id="8" name="Line 444"/>
              <p:cNvSpPr>
                <a:spLocks noChangeShapeType="1"/>
              </p:cNvSpPr>
              <p:nvPr/>
            </p:nvSpPr>
            <p:spPr bwMode="auto">
              <a:xfrm>
                <a:off x="2412" y="189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9" name="Text Box 446"/>
            <p:cNvSpPr txBox="1">
              <a:spLocks noChangeArrowheads="1"/>
            </p:cNvSpPr>
            <p:nvPr/>
          </p:nvSpPr>
          <p:spPr bwMode="auto">
            <a:xfrm>
              <a:off x="3614738" y="1485960"/>
              <a:ext cx="3508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>
                  <a:latin typeface="Symbol" pitchFamily="18" charset="2"/>
                </a:rPr>
                <a:t>p</a:t>
              </a:r>
              <a:endParaRPr lang="pl-PL" b="1" baseline="-25000"/>
            </a:p>
          </p:txBody>
        </p:sp>
        <p:sp>
          <p:nvSpPr>
            <p:cNvPr id="10" name="Oval 456"/>
            <p:cNvSpPr>
              <a:spLocks noChangeArrowheads="1"/>
            </p:cNvSpPr>
            <p:nvPr/>
          </p:nvSpPr>
          <p:spPr bwMode="auto">
            <a:xfrm>
              <a:off x="3668713" y="1355785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668463" y="147008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2328863" y="146691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b="1">
                  <a:latin typeface="Symbol" pitchFamily="18" charset="2"/>
                </a:rPr>
                <a:t>n</a:t>
              </a:r>
              <a:endParaRPr lang="pl-PL" b="1" baseline="-25000"/>
            </a:p>
          </p:txBody>
        </p:sp>
        <p:grpSp>
          <p:nvGrpSpPr>
            <p:cNvPr id="13" name="Group 455"/>
            <p:cNvGrpSpPr>
              <a:grpSpLocks/>
            </p:cNvGrpSpPr>
            <p:nvPr/>
          </p:nvGrpSpPr>
          <p:grpSpPr bwMode="auto">
            <a:xfrm>
              <a:off x="1766888" y="1476435"/>
              <a:ext cx="342900" cy="457200"/>
              <a:chOff x="1142" y="1750"/>
              <a:chExt cx="216" cy="288"/>
            </a:xfrm>
          </p:grpSpPr>
          <p:sp>
            <p:nvSpPr>
              <p:cNvPr id="14" name="Text Box 440"/>
              <p:cNvSpPr txBox="1">
                <a:spLocks noChangeArrowheads="1"/>
              </p:cNvSpPr>
              <p:nvPr/>
            </p:nvSpPr>
            <p:spPr bwMode="auto">
              <a:xfrm>
                <a:off x="1142" y="1750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 baseline="-25000"/>
              </a:p>
            </p:txBody>
          </p:sp>
          <p:sp>
            <p:nvSpPr>
              <p:cNvPr id="15" name="Line 441"/>
              <p:cNvSpPr>
                <a:spLocks noChangeShapeType="1"/>
              </p:cNvSpPr>
              <p:nvPr/>
            </p:nvSpPr>
            <p:spPr bwMode="auto">
              <a:xfrm>
                <a:off x="1188" y="1848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16" name="Oval 457"/>
            <p:cNvSpPr>
              <a:spLocks noChangeArrowheads="1"/>
            </p:cNvSpPr>
            <p:nvPr/>
          </p:nvSpPr>
          <p:spPr bwMode="auto">
            <a:xfrm>
              <a:off x="1820863" y="1355785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Text Box 471"/>
            <p:cNvSpPr txBox="1">
              <a:spLocks noChangeArrowheads="1"/>
            </p:cNvSpPr>
            <p:nvPr/>
          </p:nvSpPr>
          <p:spPr bwMode="auto">
            <a:xfrm>
              <a:off x="5329238" y="2322572"/>
              <a:ext cx="3008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2000" b="1"/>
                <a:t>anti-aligned configuration</a:t>
              </a:r>
            </a:p>
          </p:txBody>
        </p:sp>
        <p:grpSp>
          <p:nvGrpSpPr>
            <p:cNvPr id="18" name="Grupa 116"/>
            <p:cNvGrpSpPr>
              <a:grpSpLocks/>
            </p:cNvGrpSpPr>
            <p:nvPr/>
          </p:nvGrpSpPr>
          <p:grpSpPr bwMode="auto">
            <a:xfrm>
              <a:off x="5824538" y="2009835"/>
              <a:ext cx="798513" cy="457200"/>
              <a:chOff x="5470525" y="2911475"/>
              <a:chExt cx="798513" cy="457200"/>
            </a:xfrm>
          </p:grpSpPr>
          <p:sp>
            <p:nvSpPr>
              <p:cNvPr id="19" name="Text Box 469"/>
              <p:cNvSpPr txBox="1">
                <a:spLocks noChangeArrowheads="1"/>
              </p:cNvSpPr>
              <p:nvPr/>
            </p:nvSpPr>
            <p:spPr bwMode="auto">
              <a:xfrm>
                <a:off x="5470525" y="2911475"/>
                <a:ext cx="3429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/>
              </a:p>
            </p:txBody>
          </p:sp>
          <p:sp>
            <p:nvSpPr>
              <p:cNvPr id="20" name="Text Box 470"/>
              <p:cNvSpPr txBox="1">
                <a:spLocks noChangeArrowheads="1"/>
              </p:cNvSpPr>
              <p:nvPr/>
            </p:nvSpPr>
            <p:spPr bwMode="auto">
              <a:xfrm>
                <a:off x="5918200" y="2911475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/>
              </a:p>
            </p:txBody>
          </p:sp>
          <p:sp>
            <p:nvSpPr>
              <p:cNvPr id="21" name="AutoShape 472"/>
              <p:cNvSpPr>
                <a:spLocks noChangeArrowheads="1"/>
              </p:cNvSpPr>
              <p:nvPr/>
            </p:nvSpPr>
            <p:spPr bwMode="auto">
              <a:xfrm>
                <a:off x="5800725" y="3124200"/>
                <a:ext cx="133350" cy="133350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2" name="Line 485"/>
              <p:cNvSpPr>
                <a:spLocks noChangeShapeType="1"/>
              </p:cNvSpPr>
              <p:nvPr/>
            </p:nvSpPr>
            <p:spPr bwMode="auto">
              <a:xfrm>
                <a:off x="6000750" y="3067050"/>
                <a:ext cx="2000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23" name="Text Box 495"/>
            <p:cNvSpPr txBox="1">
              <a:spLocks noChangeArrowheads="1"/>
            </p:cNvSpPr>
            <p:nvPr/>
          </p:nvSpPr>
          <p:spPr bwMode="auto">
            <a:xfrm>
              <a:off x="6659563" y="2078097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/>
                <a:t>or</a:t>
              </a:r>
            </a:p>
          </p:txBody>
        </p:sp>
        <p:grpSp>
          <p:nvGrpSpPr>
            <p:cNvPr id="24" name="Group 507"/>
            <p:cNvGrpSpPr>
              <a:grpSpLocks/>
            </p:cNvGrpSpPr>
            <p:nvPr/>
          </p:nvGrpSpPr>
          <p:grpSpPr bwMode="auto">
            <a:xfrm>
              <a:off x="7053263" y="2019360"/>
              <a:ext cx="798513" cy="457200"/>
              <a:chOff x="4460" y="2128"/>
              <a:chExt cx="503" cy="288"/>
            </a:xfrm>
          </p:grpSpPr>
          <p:sp>
            <p:nvSpPr>
              <p:cNvPr id="25" name="Text Box 492"/>
              <p:cNvSpPr txBox="1">
                <a:spLocks noChangeArrowheads="1"/>
              </p:cNvSpPr>
              <p:nvPr/>
            </p:nvSpPr>
            <p:spPr bwMode="auto">
              <a:xfrm>
                <a:off x="4460" y="2128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/>
              </a:p>
            </p:txBody>
          </p:sp>
          <p:sp>
            <p:nvSpPr>
              <p:cNvPr id="26" name="Text Box 493"/>
              <p:cNvSpPr txBox="1">
                <a:spLocks noChangeArrowheads="1"/>
              </p:cNvSpPr>
              <p:nvPr/>
            </p:nvSpPr>
            <p:spPr bwMode="auto">
              <a:xfrm>
                <a:off x="4742" y="212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/>
              </a:p>
            </p:txBody>
          </p:sp>
          <p:sp>
            <p:nvSpPr>
              <p:cNvPr id="27" name="AutoShape 494"/>
              <p:cNvSpPr>
                <a:spLocks noChangeArrowheads="1"/>
              </p:cNvSpPr>
              <p:nvPr/>
            </p:nvSpPr>
            <p:spPr bwMode="auto">
              <a:xfrm>
                <a:off x="4668" y="2262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" name="Line 502"/>
              <p:cNvSpPr>
                <a:spLocks noChangeShapeType="1"/>
              </p:cNvSpPr>
              <p:nvPr/>
            </p:nvSpPr>
            <p:spPr bwMode="auto">
              <a:xfrm>
                <a:off x="4500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29" name="Text Box 503"/>
            <p:cNvSpPr txBox="1">
              <a:spLocks noChangeArrowheads="1"/>
            </p:cNvSpPr>
            <p:nvPr/>
          </p:nvSpPr>
          <p:spPr bwMode="auto">
            <a:xfrm>
              <a:off x="2678113" y="2087622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/>
                <a:t>or</a:t>
              </a:r>
            </a:p>
          </p:txBody>
        </p:sp>
        <p:grpSp>
          <p:nvGrpSpPr>
            <p:cNvPr id="30" name="Group 504"/>
            <p:cNvGrpSpPr>
              <a:grpSpLocks/>
            </p:cNvGrpSpPr>
            <p:nvPr/>
          </p:nvGrpSpPr>
          <p:grpSpPr bwMode="auto">
            <a:xfrm>
              <a:off x="1824038" y="2000310"/>
              <a:ext cx="798513" cy="457200"/>
              <a:chOff x="1022" y="2122"/>
              <a:chExt cx="503" cy="288"/>
            </a:xfrm>
          </p:grpSpPr>
          <p:sp>
            <p:nvSpPr>
              <p:cNvPr id="31" name="Text Box 55"/>
              <p:cNvSpPr txBox="1">
                <a:spLocks noChangeArrowheads="1"/>
              </p:cNvSpPr>
              <p:nvPr/>
            </p:nvSpPr>
            <p:spPr bwMode="auto">
              <a:xfrm>
                <a:off x="1022" y="2122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auto">
              <a:xfrm>
                <a:off x="1304" y="212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/>
              </a:p>
            </p:txBody>
          </p:sp>
          <p:sp>
            <p:nvSpPr>
              <p:cNvPr id="33" name="AutoShape 78"/>
              <p:cNvSpPr>
                <a:spLocks noChangeArrowheads="1"/>
              </p:cNvSpPr>
              <p:nvPr/>
            </p:nvSpPr>
            <p:spPr bwMode="auto">
              <a:xfrm>
                <a:off x="1230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34" name="Group 508"/>
            <p:cNvGrpSpPr>
              <a:grpSpLocks/>
            </p:cNvGrpSpPr>
            <p:nvPr/>
          </p:nvGrpSpPr>
          <p:grpSpPr bwMode="auto">
            <a:xfrm>
              <a:off x="3128963" y="2038410"/>
              <a:ext cx="798513" cy="457200"/>
              <a:chOff x="1778" y="2122"/>
              <a:chExt cx="503" cy="288"/>
            </a:xfrm>
          </p:grpSpPr>
          <p:sp>
            <p:nvSpPr>
              <p:cNvPr id="35" name="Text Box 496"/>
              <p:cNvSpPr txBox="1">
                <a:spLocks noChangeArrowheads="1"/>
              </p:cNvSpPr>
              <p:nvPr/>
            </p:nvSpPr>
            <p:spPr bwMode="auto">
              <a:xfrm>
                <a:off x="1778" y="2122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/>
              </a:p>
            </p:txBody>
          </p:sp>
          <p:sp>
            <p:nvSpPr>
              <p:cNvPr id="36" name="Text Box 497"/>
              <p:cNvSpPr txBox="1">
                <a:spLocks noChangeArrowheads="1"/>
              </p:cNvSpPr>
              <p:nvPr/>
            </p:nvSpPr>
            <p:spPr bwMode="auto">
              <a:xfrm>
                <a:off x="2060" y="212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/>
              </a:p>
            </p:txBody>
          </p:sp>
          <p:sp>
            <p:nvSpPr>
              <p:cNvPr id="37" name="AutoShape 498"/>
              <p:cNvSpPr>
                <a:spLocks noChangeArrowheads="1"/>
              </p:cNvSpPr>
              <p:nvPr/>
            </p:nvSpPr>
            <p:spPr bwMode="auto">
              <a:xfrm>
                <a:off x="1986" y="225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" name="Line 505"/>
              <p:cNvSpPr>
                <a:spLocks noChangeShapeType="1"/>
              </p:cNvSpPr>
              <p:nvPr/>
            </p:nvSpPr>
            <p:spPr bwMode="auto">
              <a:xfrm>
                <a:off x="1830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  <p:sp>
            <p:nvSpPr>
              <p:cNvPr id="39" name="Line 506"/>
              <p:cNvSpPr>
                <a:spLocks noChangeShapeType="1"/>
              </p:cNvSpPr>
              <p:nvPr/>
            </p:nvSpPr>
            <p:spPr bwMode="auto">
              <a:xfrm>
                <a:off x="2112" y="2226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sp>
          <p:nvSpPr>
            <p:cNvPr id="40" name="Text Box 528"/>
            <p:cNvSpPr txBox="1">
              <a:spLocks noChangeArrowheads="1"/>
            </p:cNvSpPr>
            <p:nvPr/>
          </p:nvSpPr>
          <p:spPr bwMode="auto">
            <a:xfrm>
              <a:off x="7319963" y="4573647"/>
              <a:ext cx="693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>
                  <a:solidFill>
                    <a:schemeClr val="tx2"/>
                  </a:solidFill>
                </a:rPr>
                <a:t>T=0</a:t>
              </a:r>
            </a:p>
          </p:txBody>
        </p:sp>
        <p:grpSp>
          <p:nvGrpSpPr>
            <p:cNvPr id="41" name="Grupa 87"/>
            <p:cNvGrpSpPr>
              <a:grpSpLocks/>
            </p:cNvGrpSpPr>
            <p:nvPr/>
          </p:nvGrpSpPr>
          <p:grpSpPr bwMode="auto">
            <a:xfrm>
              <a:off x="3297238" y="2546410"/>
              <a:ext cx="2990850" cy="923925"/>
              <a:chOff x="3028950" y="3438525"/>
              <a:chExt cx="2990850" cy="923925"/>
            </a:xfrm>
          </p:grpSpPr>
          <p:sp>
            <p:nvSpPr>
              <p:cNvPr id="42" name="Prostokąt zaokrąglony 41"/>
              <p:cNvSpPr/>
              <p:nvPr/>
            </p:nvSpPr>
            <p:spPr>
              <a:xfrm>
                <a:off x="3200400" y="3781425"/>
                <a:ext cx="2638425" cy="581025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43" name="Text Box 509"/>
              <p:cNvSpPr txBox="1">
                <a:spLocks noChangeArrowheads="1"/>
              </p:cNvSpPr>
              <p:nvPr/>
            </p:nvSpPr>
            <p:spPr bwMode="auto">
              <a:xfrm>
                <a:off x="3028950" y="3438525"/>
                <a:ext cx="2990850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l-PL" b="1">
                    <a:solidFill>
                      <a:schemeClr val="tx2"/>
                    </a:solidFill>
                  </a:rPr>
                  <a:t>                               Isospin projection</a:t>
                </a:r>
              </a:p>
            </p:txBody>
          </p:sp>
        </p:grpSp>
        <p:sp>
          <p:nvSpPr>
            <p:cNvPr id="44" name="Line 523"/>
            <p:cNvSpPr>
              <a:spLocks noChangeShapeType="1"/>
            </p:cNvSpPr>
            <p:nvPr/>
          </p:nvSpPr>
          <p:spPr bwMode="auto">
            <a:xfrm flipV="1">
              <a:off x="6450013" y="3822760"/>
              <a:ext cx="581025" cy="581025"/>
            </a:xfrm>
            <a:prstGeom prst="line">
              <a:avLst/>
            </a:prstGeom>
            <a:noFill/>
            <a:ln w="9525" cap="rnd">
              <a:solidFill>
                <a:schemeClr val="accent4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5" name="Line 524"/>
            <p:cNvSpPr>
              <a:spLocks noChangeShapeType="1"/>
            </p:cNvSpPr>
            <p:nvPr/>
          </p:nvSpPr>
          <p:spPr bwMode="auto">
            <a:xfrm>
              <a:off x="6450013" y="4403785"/>
              <a:ext cx="581025" cy="581025"/>
            </a:xfrm>
            <a:prstGeom prst="line">
              <a:avLst/>
            </a:prstGeom>
            <a:noFill/>
            <a:ln w="9525" cap="rnd">
              <a:solidFill>
                <a:schemeClr val="accent4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6" name="Line 525"/>
            <p:cNvSpPr>
              <a:spLocks noChangeShapeType="1"/>
            </p:cNvSpPr>
            <p:nvPr/>
          </p:nvSpPr>
          <p:spPr bwMode="auto">
            <a:xfrm>
              <a:off x="7069138" y="3832285"/>
              <a:ext cx="1095375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7" name="Line 526"/>
            <p:cNvSpPr>
              <a:spLocks noChangeShapeType="1"/>
            </p:cNvSpPr>
            <p:nvPr/>
          </p:nvSpPr>
          <p:spPr bwMode="auto">
            <a:xfrm>
              <a:off x="7088188" y="4975285"/>
              <a:ext cx="1095375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8" name="Text Box 529"/>
            <p:cNvSpPr txBox="1">
              <a:spLocks noChangeArrowheads="1"/>
            </p:cNvSpPr>
            <p:nvPr/>
          </p:nvSpPr>
          <p:spPr bwMode="auto">
            <a:xfrm>
              <a:off x="7302501" y="3392547"/>
              <a:ext cx="693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>
                  <a:solidFill>
                    <a:schemeClr val="tx2"/>
                  </a:solidFill>
                </a:rPr>
                <a:t>T=1</a:t>
              </a:r>
            </a:p>
          </p:txBody>
        </p:sp>
        <p:grpSp>
          <p:nvGrpSpPr>
            <p:cNvPr id="49" name="Grupa 88"/>
            <p:cNvGrpSpPr>
              <a:grpSpLocks/>
            </p:cNvGrpSpPr>
            <p:nvPr/>
          </p:nvGrpSpPr>
          <p:grpSpPr bwMode="auto">
            <a:xfrm>
              <a:off x="1382713" y="3933885"/>
              <a:ext cx="2990850" cy="525462"/>
              <a:chOff x="1038225" y="4759325"/>
              <a:chExt cx="2990850" cy="525463"/>
            </a:xfrm>
          </p:grpSpPr>
          <p:grpSp>
            <p:nvGrpSpPr>
              <p:cNvPr id="50" name="Group 572"/>
              <p:cNvGrpSpPr>
                <a:grpSpLocks/>
              </p:cNvGrpSpPr>
              <p:nvPr/>
            </p:nvGrpSpPr>
            <p:grpSpPr bwMode="auto">
              <a:xfrm>
                <a:off x="2162175" y="4827588"/>
                <a:ext cx="1866900" cy="457200"/>
                <a:chOff x="1362" y="3041"/>
                <a:chExt cx="1176" cy="288"/>
              </a:xfrm>
            </p:grpSpPr>
            <p:sp>
              <p:nvSpPr>
                <p:cNvPr id="56" name="Line 515"/>
                <p:cNvSpPr>
                  <a:spLocks noChangeShapeType="1"/>
                </p:cNvSpPr>
                <p:nvPr/>
              </p:nvSpPr>
              <p:spPr bwMode="auto">
                <a:xfrm>
                  <a:off x="1362" y="3300"/>
                  <a:ext cx="450" cy="0"/>
                </a:xfrm>
                <a:prstGeom prst="line">
                  <a:avLst/>
                </a:prstGeom>
                <a:noFill/>
                <a:ln w="9525" cap="rnd">
                  <a:solidFill>
                    <a:schemeClr val="accent4"/>
                  </a:solidFill>
                  <a:prstDash val="sysDot"/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pl-PL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7" name="Line 516"/>
                <p:cNvSpPr>
                  <a:spLocks noChangeShapeType="1"/>
                </p:cNvSpPr>
                <p:nvPr/>
              </p:nvSpPr>
              <p:spPr bwMode="auto">
                <a:xfrm>
                  <a:off x="1848" y="3294"/>
                  <a:ext cx="690" cy="0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pl-PL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8" name="Text Box 527"/>
                <p:cNvSpPr txBox="1">
                  <a:spLocks noChangeArrowheads="1"/>
                </p:cNvSpPr>
                <p:nvPr/>
              </p:nvSpPr>
              <p:spPr bwMode="auto">
                <a:xfrm>
                  <a:off x="1976" y="3041"/>
                  <a:ext cx="4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pl-PL">
                      <a:solidFill>
                        <a:schemeClr val="tx2"/>
                      </a:solidFill>
                    </a:rPr>
                    <a:t>T=0</a:t>
                  </a:r>
                </a:p>
              </p:txBody>
            </p:sp>
          </p:grpSp>
          <p:sp>
            <p:nvSpPr>
              <p:cNvPr id="51" name="Line 510"/>
              <p:cNvSpPr>
                <a:spLocks noChangeShapeType="1"/>
              </p:cNvSpPr>
              <p:nvPr/>
            </p:nvSpPr>
            <p:spPr bwMode="auto">
              <a:xfrm>
                <a:off x="1038225" y="5229225"/>
                <a:ext cx="10953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  <p:grpSp>
            <p:nvGrpSpPr>
              <p:cNvPr id="52" name="Group 511"/>
              <p:cNvGrpSpPr>
                <a:grpSpLocks/>
              </p:cNvGrpSpPr>
              <p:nvPr/>
            </p:nvGrpSpPr>
            <p:grpSpPr bwMode="auto">
              <a:xfrm>
                <a:off x="1193800" y="4759325"/>
                <a:ext cx="798513" cy="457200"/>
                <a:chOff x="1022" y="2122"/>
                <a:chExt cx="503" cy="288"/>
              </a:xfrm>
            </p:grpSpPr>
            <p:sp>
              <p:nvSpPr>
                <p:cNvPr id="53" name="Text Box 512"/>
                <p:cNvSpPr txBox="1">
                  <a:spLocks noChangeArrowheads="1"/>
                </p:cNvSpPr>
                <p:nvPr/>
              </p:nvSpPr>
              <p:spPr bwMode="auto">
                <a:xfrm>
                  <a:off x="1022" y="2122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pl-PL" b="1">
                      <a:latin typeface="Symbol" pitchFamily="18" charset="2"/>
                    </a:rPr>
                    <a:t>n</a:t>
                  </a:r>
                  <a:endParaRPr lang="pl-PL" b="1"/>
                </a:p>
              </p:txBody>
            </p:sp>
            <p:sp>
              <p:nvSpPr>
                <p:cNvPr id="54" name="Text Box 513"/>
                <p:cNvSpPr txBox="1">
                  <a:spLocks noChangeArrowheads="1"/>
                </p:cNvSpPr>
                <p:nvPr/>
              </p:nvSpPr>
              <p:spPr bwMode="auto">
                <a:xfrm>
                  <a:off x="1304" y="212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pl-PL" b="1">
                      <a:latin typeface="Symbol" pitchFamily="18" charset="2"/>
                    </a:rPr>
                    <a:t>p</a:t>
                  </a:r>
                  <a:endParaRPr lang="pl-PL" b="1"/>
                </a:p>
              </p:txBody>
            </p:sp>
            <p:sp>
              <p:nvSpPr>
                <p:cNvPr id="55" name="AutoShape 514"/>
                <p:cNvSpPr>
                  <a:spLocks noChangeArrowheads="1"/>
                </p:cNvSpPr>
                <p:nvPr/>
              </p:nvSpPr>
              <p:spPr bwMode="auto">
                <a:xfrm>
                  <a:off x="1230" y="2256"/>
                  <a:ext cx="84" cy="84"/>
                </a:xfrm>
                <a:prstGeom prst="flowChartSummingJunctio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59" name="Line 517"/>
            <p:cNvSpPr>
              <a:spLocks noChangeShapeType="1"/>
            </p:cNvSpPr>
            <p:nvPr/>
          </p:nvSpPr>
          <p:spPr bwMode="auto">
            <a:xfrm>
              <a:off x="5335588" y="4403785"/>
              <a:ext cx="1095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l-PL"/>
            </a:p>
          </p:txBody>
        </p:sp>
        <p:grpSp>
          <p:nvGrpSpPr>
            <p:cNvPr id="60" name="Group 522"/>
            <p:cNvGrpSpPr>
              <a:grpSpLocks/>
            </p:cNvGrpSpPr>
            <p:nvPr/>
          </p:nvGrpSpPr>
          <p:grpSpPr bwMode="auto">
            <a:xfrm>
              <a:off x="5453063" y="3943410"/>
              <a:ext cx="798513" cy="457200"/>
              <a:chOff x="3572" y="2212"/>
              <a:chExt cx="503" cy="288"/>
            </a:xfrm>
          </p:grpSpPr>
          <p:sp>
            <p:nvSpPr>
              <p:cNvPr id="61" name="Text Box 518"/>
              <p:cNvSpPr txBox="1">
                <a:spLocks noChangeArrowheads="1"/>
              </p:cNvSpPr>
              <p:nvPr/>
            </p:nvSpPr>
            <p:spPr bwMode="auto">
              <a:xfrm>
                <a:off x="3572" y="2212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/>
              </a:p>
            </p:txBody>
          </p:sp>
          <p:sp>
            <p:nvSpPr>
              <p:cNvPr id="62" name="Text Box 519"/>
              <p:cNvSpPr txBox="1">
                <a:spLocks noChangeArrowheads="1"/>
              </p:cNvSpPr>
              <p:nvPr/>
            </p:nvSpPr>
            <p:spPr bwMode="auto">
              <a:xfrm>
                <a:off x="3854" y="221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p</a:t>
                </a:r>
                <a:endParaRPr lang="pl-PL" b="1"/>
              </a:p>
            </p:txBody>
          </p:sp>
          <p:sp>
            <p:nvSpPr>
              <p:cNvPr id="63" name="AutoShape 520"/>
              <p:cNvSpPr>
                <a:spLocks noChangeArrowheads="1"/>
              </p:cNvSpPr>
              <p:nvPr/>
            </p:nvSpPr>
            <p:spPr bwMode="auto">
              <a:xfrm>
                <a:off x="3780" y="2346"/>
                <a:ext cx="84" cy="84"/>
              </a:xfrm>
              <a:prstGeom prst="flowChartSummingJuncti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" name="Line 521"/>
              <p:cNvSpPr>
                <a:spLocks noChangeShapeType="1"/>
              </p:cNvSpPr>
              <p:nvPr/>
            </p:nvSpPr>
            <p:spPr bwMode="auto">
              <a:xfrm>
                <a:off x="3906" y="2310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l-PL"/>
              </a:p>
            </p:txBody>
          </p:sp>
        </p:grpSp>
        <p:grpSp>
          <p:nvGrpSpPr>
            <p:cNvPr id="65" name="Grupa 86"/>
            <p:cNvGrpSpPr>
              <a:grpSpLocks/>
            </p:cNvGrpSpPr>
            <p:nvPr/>
          </p:nvGrpSpPr>
          <p:grpSpPr bwMode="auto">
            <a:xfrm>
              <a:off x="3849688" y="315972"/>
              <a:ext cx="1800225" cy="496888"/>
              <a:chOff x="3695700" y="1208088"/>
              <a:chExt cx="1800225" cy="496887"/>
            </a:xfrm>
          </p:grpSpPr>
          <p:sp>
            <p:nvSpPr>
              <p:cNvPr id="66" name="Prostokąt zaokrąglony 65"/>
              <p:cNvSpPr/>
              <p:nvPr/>
            </p:nvSpPr>
            <p:spPr>
              <a:xfrm>
                <a:off x="3695700" y="1209676"/>
                <a:ext cx="1800225" cy="49529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67" name="Text Box 549"/>
              <p:cNvSpPr txBox="1">
                <a:spLocks noChangeArrowheads="1"/>
              </p:cNvSpPr>
              <p:nvPr/>
            </p:nvSpPr>
            <p:spPr bwMode="auto">
              <a:xfrm>
                <a:off x="3781425" y="1208088"/>
                <a:ext cx="16049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pl-PL" b="1">
                    <a:solidFill>
                      <a:schemeClr val="tx2"/>
                    </a:solidFill>
                  </a:rPr>
                  <a:t>Mean-field</a:t>
                </a:r>
              </a:p>
            </p:txBody>
          </p:sp>
        </p:grpSp>
        <p:sp>
          <p:nvSpPr>
            <p:cNvPr id="68" name="Line 460"/>
            <p:cNvSpPr>
              <a:spLocks noChangeShapeType="1"/>
            </p:cNvSpPr>
            <p:nvPr/>
          </p:nvSpPr>
          <p:spPr bwMode="auto">
            <a:xfrm>
              <a:off x="5611813" y="142246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69" name="Grupa 112"/>
            <p:cNvGrpSpPr>
              <a:grpSpLocks/>
            </p:cNvGrpSpPr>
            <p:nvPr/>
          </p:nvGrpSpPr>
          <p:grpSpPr bwMode="auto">
            <a:xfrm>
              <a:off x="5710238" y="1428810"/>
              <a:ext cx="904875" cy="466725"/>
              <a:chOff x="5251450" y="2292350"/>
              <a:chExt cx="904875" cy="466725"/>
            </a:xfrm>
          </p:grpSpPr>
          <p:sp>
            <p:nvSpPr>
              <p:cNvPr id="70" name="Text Box 557"/>
              <p:cNvSpPr txBox="1">
                <a:spLocks noChangeArrowheads="1"/>
              </p:cNvSpPr>
              <p:nvPr/>
            </p:nvSpPr>
            <p:spPr bwMode="auto">
              <a:xfrm>
                <a:off x="5813425" y="2292350"/>
                <a:ext cx="3429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l-PL" b="1">
                    <a:latin typeface="Symbol" pitchFamily="18" charset="2"/>
                  </a:rPr>
                  <a:t>n</a:t>
                </a:r>
                <a:endParaRPr lang="pl-PL" b="1" baseline="-25000"/>
              </a:p>
            </p:txBody>
          </p:sp>
          <p:grpSp>
            <p:nvGrpSpPr>
              <p:cNvPr id="71" name="Group 558"/>
              <p:cNvGrpSpPr>
                <a:grpSpLocks/>
              </p:cNvGrpSpPr>
              <p:nvPr/>
            </p:nvGrpSpPr>
            <p:grpSpPr bwMode="auto">
              <a:xfrm>
                <a:off x="5251450" y="2301875"/>
                <a:ext cx="342900" cy="457200"/>
                <a:chOff x="1142" y="1750"/>
                <a:chExt cx="216" cy="288"/>
              </a:xfrm>
            </p:grpSpPr>
            <p:sp>
              <p:nvSpPr>
                <p:cNvPr id="72" name="Text Box 559"/>
                <p:cNvSpPr txBox="1">
                  <a:spLocks noChangeArrowheads="1"/>
                </p:cNvSpPr>
                <p:nvPr/>
              </p:nvSpPr>
              <p:spPr bwMode="auto">
                <a:xfrm>
                  <a:off x="1142" y="1750"/>
                  <a:ext cx="2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pl-PL" b="1">
                      <a:latin typeface="Symbol" pitchFamily="18" charset="2"/>
                    </a:rPr>
                    <a:t>n</a:t>
                  </a:r>
                  <a:endParaRPr lang="pl-PL" b="1" baseline="-25000"/>
                </a:p>
              </p:txBody>
            </p:sp>
            <p:sp>
              <p:nvSpPr>
                <p:cNvPr id="73" name="Line 560"/>
                <p:cNvSpPr>
                  <a:spLocks noChangeShapeType="1"/>
                </p:cNvSpPr>
                <p:nvPr/>
              </p:nvSpPr>
              <p:spPr bwMode="auto">
                <a:xfrm>
                  <a:off x="1188" y="1848"/>
                  <a:ext cx="12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pl-PL"/>
                </a:p>
              </p:txBody>
            </p:sp>
          </p:grpSp>
        </p:grpSp>
        <p:grpSp>
          <p:nvGrpSpPr>
            <p:cNvPr id="74" name="Grupa 115"/>
            <p:cNvGrpSpPr>
              <a:grpSpLocks/>
            </p:cNvGrpSpPr>
            <p:nvPr/>
          </p:nvGrpSpPr>
          <p:grpSpPr bwMode="auto">
            <a:xfrm>
              <a:off x="6964363" y="1308160"/>
              <a:ext cx="1066800" cy="606425"/>
              <a:chOff x="7077075" y="2133600"/>
              <a:chExt cx="1066800" cy="606425"/>
            </a:xfrm>
          </p:grpSpPr>
          <p:sp>
            <p:nvSpPr>
              <p:cNvPr id="75" name="Line 465"/>
              <p:cNvSpPr>
                <a:spLocks noChangeShapeType="1"/>
              </p:cNvSpPr>
              <p:nvPr/>
            </p:nvSpPr>
            <p:spPr bwMode="auto">
              <a:xfrm>
                <a:off x="7077075" y="2247900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" name="Oval 481"/>
              <p:cNvSpPr>
                <a:spLocks noChangeArrowheads="1"/>
              </p:cNvSpPr>
              <p:nvPr/>
            </p:nvSpPr>
            <p:spPr bwMode="auto">
              <a:xfrm>
                <a:off x="7248525" y="213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grpSp>
            <p:nvGrpSpPr>
              <p:cNvPr id="77" name="Grupa 114"/>
              <p:cNvGrpSpPr>
                <a:grpSpLocks/>
              </p:cNvGrpSpPr>
              <p:nvPr/>
            </p:nvGrpSpPr>
            <p:grpSpPr bwMode="auto">
              <a:xfrm>
                <a:off x="7204075" y="2273300"/>
                <a:ext cx="865188" cy="466725"/>
                <a:chOff x="7204075" y="2301875"/>
                <a:chExt cx="865188" cy="466725"/>
              </a:xfrm>
            </p:grpSpPr>
            <p:grpSp>
              <p:nvGrpSpPr>
                <p:cNvPr id="78" name="Group 561"/>
                <p:cNvGrpSpPr>
                  <a:grpSpLocks/>
                </p:cNvGrpSpPr>
                <p:nvPr/>
              </p:nvGrpSpPr>
              <p:grpSpPr bwMode="auto">
                <a:xfrm>
                  <a:off x="7204075" y="2311400"/>
                  <a:ext cx="350838" cy="457200"/>
                  <a:chOff x="2366" y="1798"/>
                  <a:chExt cx="221" cy="288"/>
                </a:xfrm>
              </p:grpSpPr>
              <p:sp>
                <p:nvSpPr>
                  <p:cNvPr id="80" name="Text Box 5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6" y="1798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pl-PL" b="1">
                        <a:latin typeface="Symbol" pitchFamily="18" charset="2"/>
                      </a:rPr>
                      <a:t>p</a:t>
                    </a:r>
                    <a:endParaRPr lang="pl-PL" b="1" baseline="-25000"/>
                  </a:p>
                </p:txBody>
              </p:sp>
              <p:sp>
                <p:nvSpPr>
                  <p:cNvPr id="81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896"/>
                    <a:ext cx="12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Text Box 564"/>
                <p:cNvSpPr txBox="1">
                  <a:spLocks noChangeArrowheads="1"/>
                </p:cNvSpPr>
                <p:nvPr/>
              </p:nvSpPr>
              <p:spPr bwMode="auto">
                <a:xfrm>
                  <a:off x="7718425" y="2301875"/>
                  <a:ext cx="35083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pl-PL" b="1">
                      <a:latin typeface="Symbol" pitchFamily="18" charset="2"/>
                    </a:rPr>
                    <a:t>p</a:t>
                  </a:r>
                  <a:endParaRPr lang="pl-PL" b="1" baseline="-25000"/>
                </a:p>
              </p:txBody>
            </p:sp>
          </p:grpSp>
        </p:grpSp>
        <p:sp>
          <p:nvSpPr>
            <p:cNvPr id="82" name="Oval 456"/>
            <p:cNvSpPr>
              <a:spLocks noChangeArrowheads="1"/>
            </p:cNvSpPr>
            <p:nvPr/>
          </p:nvSpPr>
          <p:spPr bwMode="auto">
            <a:xfrm>
              <a:off x="2382838" y="136531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3" name="Prostokąt 82"/>
            <p:cNvSpPr/>
            <p:nvPr/>
          </p:nvSpPr>
          <p:spPr>
            <a:xfrm>
              <a:off x="1096963" y="222310"/>
              <a:ext cx="7362825" cy="493395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84" name="Łącznik prosty 108"/>
            <p:cNvCxnSpPr/>
            <p:nvPr/>
          </p:nvCxnSpPr>
          <p:spPr>
            <a:xfrm rot="10800000" flipH="1">
              <a:off x="1106488" y="2755960"/>
              <a:ext cx="736282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pole tekstowe 85"/>
            <p:cNvSpPr txBox="1">
              <a:spLocks noChangeArrowheads="1"/>
            </p:cNvSpPr>
            <p:nvPr/>
          </p:nvSpPr>
          <p:spPr bwMode="auto">
            <a:xfrm>
              <a:off x="3135313" y="841435"/>
              <a:ext cx="35433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/>
                <a:t>four-fold degeneracy of the sp levels</a:t>
              </a:r>
            </a:p>
          </p:txBody>
        </p:sp>
        <p:sp>
          <p:nvSpPr>
            <p:cNvPr id="86" name="Oval 457"/>
            <p:cNvSpPr>
              <a:spLocks noChangeArrowheads="1"/>
            </p:cNvSpPr>
            <p:nvPr/>
          </p:nvSpPr>
          <p:spPr bwMode="auto">
            <a:xfrm>
              <a:off x="3173413" y="1355785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7" name="Oval 456"/>
            <p:cNvSpPr>
              <a:spLocks noChangeArrowheads="1"/>
            </p:cNvSpPr>
            <p:nvPr/>
          </p:nvSpPr>
          <p:spPr bwMode="auto">
            <a:xfrm>
              <a:off x="6297613" y="129704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8" name="Oval 457"/>
            <p:cNvSpPr>
              <a:spLocks noChangeArrowheads="1"/>
            </p:cNvSpPr>
            <p:nvPr/>
          </p:nvSpPr>
          <p:spPr bwMode="auto">
            <a:xfrm>
              <a:off x="5765801" y="1308160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9" name="Oval 457"/>
            <p:cNvSpPr>
              <a:spLocks noChangeArrowheads="1"/>
            </p:cNvSpPr>
            <p:nvPr/>
          </p:nvSpPr>
          <p:spPr bwMode="auto">
            <a:xfrm>
              <a:off x="7650163" y="1298635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91" name="pole tekstowe 90"/>
          <p:cNvSpPr txBox="1"/>
          <p:nvPr/>
        </p:nvSpPr>
        <p:spPr>
          <a:xfrm>
            <a:off x="720273" y="214685"/>
            <a:ext cx="78822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CC0099"/>
                </a:solidFill>
              </a:rPr>
              <a:t>Spontaneous</a:t>
            </a:r>
            <a:r>
              <a:rPr lang="pl-PL" sz="2800" b="1" dirty="0" smtClean="0">
                <a:solidFill>
                  <a:srgbClr val="CC0099"/>
                </a:solidFill>
              </a:rPr>
              <a:t> </a:t>
            </a:r>
            <a:r>
              <a:rPr lang="pl-PL" sz="2800" b="1" dirty="0" err="1" smtClean="0">
                <a:solidFill>
                  <a:srgbClr val="CC0099"/>
                </a:solidFill>
              </a:rPr>
              <a:t>isospin</a:t>
            </a:r>
            <a:r>
              <a:rPr lang="pl-PL" sz="2800" b="1" dirty="0" smtClean="0">
                <a:solidFill>
                  <a:srgbClr val="CC0099"/>
                </a:solidFill>
              </a:rPr>
              <a:t> </a:t>
            </a:r>
            <a:r>
              <a:rPr lang="pl-PL" sz="2800" b="1" dirty="0" err="1" smtClean="0">
                <a:solidFill>
                  <a:srgbClr val="CC0099"/>
                </a:solidFill>
              </a:rPr>
              <a:t>mixing</a:t>
            </a:r>
            <a:r>
              <a:rPr lang="pl-PL" sz="2800" b="1" dirty="0" smtClean="0">
                <a:solidFill>
                  <a:srgbClr val="CC0099"/>
                </a:solidFill>
              </a:rPr>
              <a:t> in N=Z </a:t>
            </a:r>
            <a:r>
              <a:rPr lang="pl-PL" sz="2800" b="1" dirty="0" err="1" smtClean="0">
                <a:solidFill>
                  <a:srgbClr val="CC0099"/>
                </a:solidFill>
              </a:rPr>
              <a:t>nuclei</a:t>
            </a:r>
            <a:r>
              <a:rPr lang="pl-PL" sz="2800" b="1" dirty="0" smtClean="0">
                <a:solidFill>
                  <a:srgbClr val="CC0099"/>
                </a:solidFill>
              </a:rPr>
              <a:t> in </a:t>
            </a:r>
          </a:p>
          <a:p>
            <a:r>
              <a:rPr lang="pl-PL" sz="2800" b="1" dirty="0" err="1">
                <a:solidFill>
                  <a:srgbClr val="CC0099"/>
                </a:solidFill>
              </a:rPr>
              <a:t>o</a:t>
            </a:r>
            <a:r>
              <a:rPr lang="pl-PL" sz="2800" b="1" dirty="0" err="1" smtClean="0">
                <a:solidFill>
                  <a:srgbClr val="CC0099"/>
                </a:solidFill>
              </a:rPr>
              <a:t>ther</a:t>
            </a:r>
            <a:r>
              <a:rPr lang="pl-PL" sz="2800" b="1" dirty="0" smtClean="0">
                <a:solidFill>
                  <a:srgbClr val="CC0099"/>
                </a:solidFill>
              </a:rPr>
              <a:t> but </a:t>
            </a:r>
            <a:r>
              <a:rPr lang="pl-PL" sz="2800" b="1" dirty="0" err="1" smtClean="0">
                <a:solidFill>
                  <a:srgbClr val="CC0099"/>
                </a:solidFill>
              </a:rPr>
              <a:t>isoscalar</a:t>
            </a:r>
            <a:r>
              <a:rPr lang="pl-PL" sz="2800" b="1" dirty="0" smtClean="0">
                <a:solidFill>
                  <a:srgbClr val="CC0099"/>
                </a:solidFill>
              </a:rPr>
              <a:t> </a:t>
            </a:r>
            <a:r>
              <a:rPr lang="pl-PL" sz="2800" b="1" dirty="0" err="1" smtClean="0">
                <a:solidFill>
                  <a:srgbClr val="CC0099"/>
                </a:solidFill>
              </a:rPr>
              <a:t>configs</a:t>
            </a:r>
            <a:endParaRPr lang="pl-PL" sz="2800" b="1" dirty="0" smtClean="0">
              <a:solidFill>
                <a:srgbClr val="CC0099"/>
              </a:solidFill>
            </a:endParaRPr>
          </a:p>
          <a:p>
            <a:r>
              <a:rPr lang="pl-PL" b="1" dirty="0" smtClean="0">
                <a:solidFill>
                  <a:srgbClr val="CC0099"/>
                </a:solidFill>
                <a:sym typeface="Wingdings" pitchFamily="2" charset="2"/>
              </a:rPr>
              <a:t> </a:t>
            </a:r>
            <a:r>
              <a:rPr lang="pl-PL" b="1" dirty="0" err="1">
                <a:solidFill>
                  <a:srgbClr val="CC0099"/>
                </a:solidFill>
                <a:sym typeface="Wingdings" pitchFamily="2" charset="2"/>
              </a:rPr>
              <a:t>y</a:t>
            </a:r>
            <a:r>
              <a:rPr lang="pl-PL" b="1" dirty="0" err="1" smtClean="0">
                <a:solidFill>
                  <a:srgbClr val="CC0099"/>
                </a:solidFill>
                <a:sym typeface="Wingdings" pitchFamily="2" charset="2"/>
              </a:rPr>
              <a:t>et</a:t>
            </a:r>
            <a:r>
              <a:rPr lang="pl-PL" b="1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  <a:sym typeface="Wingdings" pitchFamily="2" charset="2"/>
              </a:rPr>
              <a:t>another</a:t>
            </a:r>
            <a:r>
              <a:rPr lang="pl-PL" b="1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  <a:sym typeface="Wingdings" pitchFamily="2" charset="2"/>
              </a:rPr>
              <a:t>strong</a:t>
            </a:r>
            <a:r>
              <a:rPr lang="pl-PL" b="1" dirty="0" smtClean="0">
                <a:solidFill>
                  <a:srgbClr val="CC0099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motivation</a:t>
            </a:r>
            <a:r>
              <a:rPr lang="pl-PL" b="1" dirty="0" smtClean="0">
                <a:solidFill>
                  <a:srgbClr val="CC0099"/>
                </a:solidFill>
              </a:rPr>
              <a:t> for </a:t>
            </a:r>
            <a:r>
              <a:rPr lang="pl-PL" b="1" dirty="0" err="1" smtClean="0">
                <a:solidFill>
                  <a:srgbClr val="CC0099"/>
                </a:solidFill>
              </a:rPr>
              <a:t>isospin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err="1" smtClean="0">
                <a:solidFill>
                  <a:srgbClr val="CC0099"/>
                </a:solidFill>
              </a:rPr>
              <a:t>projection</a:t>
            </a:r>
            <a:r>
              <a:rPr lang="pl-PL" b="1" dirty="0" smtClean="0">
                <a:solidFill>
                  <a:srgbClr val="CC0099"/>
                </a:solidFill>
              </a:rPr>
              <a:t> </a:t>
            </a:r>
            <a:r>
              <a:rPr lang="pl-PL" b="1" dirty="0" smtClean="0">
                <a:solidFill>
                  <a:srgbClr val="CC0099"/>
                </a:solidFill>
                <a:sym typeface="Wingdings" pitchFamily="2" charset="2"/>
              </a:rPr>
              <a:t></a:t>
            </a:r>
            <a:endParaRPr lang="pl-PL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pallad\seminaria\56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5027613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98500" y="5799138"/>
            <a:ext cx="354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FF9900"/>
                </a:solidFill>
              </a:rPr>
              <a:t>D. Rudolph </a:t>
            </a:r>
            <a:r>
              <a:rPr lang="pl-PL" sz="1600" b="1">
                <a:solidFill>
                  <a:srgbClr val="FF9900"/>
                </a:solidFill>
              </a:rPr>
              <a:t>et</a:t>
            </a:r>
            <a:r>
              <a:rPr lang="pl-PL" sz="1400" b="1">
                <a:solidFill>
                  <a:srgbClr val="FF9900"/>
                </a:solidFill>
              </a:rPr>
              <a:t> al. PRL82, 3763 (1999)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00675" y="1057275"/>
            <a:ext cx="2568575" cy="1795463"/>
            <a:chOff x="1094" y="102"/>
            <a:chExt cx="1618" cy="1131"/>
          </a:xfrm>
        </p:grpSpPr>
        <p:sp>
          <p:nvSpPr>
            <p:cNvPr id="31793" name="Line 5"/>
            <p:cNvSpPr>
              <a:spLocks noChangeShapeType="1"/>
            </p:cNvSpPr>
            <p:nvPr/>
          </p:nvSpPr>
          <p:spPr bwMode="auto">
            <a:xfrm>
              <a:off x="1434" y="32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94" name="Line 6"/>
            <p:cNvSpPr>
              <a:spLocks noChangeShapeType="1"/>
            </p:cNvSpPr>
            <p:nvPr/>
          </p:nvSpPr>
          <p:spPr bwMode="auto">
            <a:xfrm>
              <a:off x="1434" y="444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95" name="Line 7"/>
            <p:cNvSpPr>
              <a:spLocks noChangeShapeType="1"/>
            </p:cNvSpPr>
            <p:nvPr/>
          </p:nvSpPr>
          <p:spPr bwMode="auto">
            <a:xfrm>
              <a:off x="1428" y="1002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96" name="Oval 8"/>
            <p:cNvSpPr>
              <a:spLocks noChangeArrowheads="1"/>
            </p:cNvSpPr>
            <p:nvPr/>
          </p:nvSpPr>
          <p:spPr bwMode="auto">
            <a:xfrm>
              <a:off x="1536" y="936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97" name="Oval 9"/>
            <p:cNvSpPr>
              <a:spLocks noChangeArrowheads="1"/>
            </p:cNvSpPr>
            <p:nvPr/>
          </p:nvSpPr>
          <p:spPr bwMode="auto">
            <a:xfrm>
              <a:off x="1788" y="936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98" name="Oval 10"/>
            <p:cNvSpPr>
              <a:spLocks noChangeArrowheads="1"/>
            </p:cNvSpPr>
            <p:nvPr/>
          </p:nvSpPr>
          <p:spPr bwMode="auto">
            <a:xfrm>
              <a:off x="1554" y="264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99" name="Oval 11"/>
            <p:cNvSpPr>
              <a:spLocks noChangeArrowheads="1"/>
            </p:cNvSpPr>
            <p:nvPr/>
          </p:nvSpPr>
          <p:spPr bwMode="auto">
            <a:xfrm>
              <a:off x="1806" y="264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00" name="Line 12"/>
            <p:cNvSpPr>
              <a:spLocks noChangeShapeType="1"/>
            </p:cNvSpPr>
            <p:nvPr/>
          </p:nvSpPr>
          <p:spPr bwMode="auto">
            <a:xfrm flipV="1">
              <a:off x="1854" y="39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01" name="Line 13"/>
            <p:cNvSpPr>
              <a:spLocks noChangeShapeType="1"/>
            </p:cNvSpPr>
            <p:nvPr/>
          </p:nvSpPr>
          <p:spPr bwMode="auto">
            <a:xfrm flipV="1">
              <a:off x="1608" y="39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02" name="Text Box 14"/>
            <p:cNvSpPr txBox="1">
              <a:spLocks noChangeArrowheads="1"/>
            </p:cNvSpPr>
            <p:nvPr/>
          </p:nvSpPr>
          <p:spPr bwMode="auto">
            <a:xfrm>
              <a:off x="1094" y="81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f</a:t>
              </a:r>
              <a:r>
                <a:rPr kumimoji="0" lang="pl-PL" sz="2400" b="1" baseline="-25000">
                  <a:latin typeface="Times New Roman" pitchFamily="18" charset="0"/>
                </a:rPr>
                <a:t>7/2</a:t>
              </a:r>
            </a:p>
          </p:txBody>
        </p:sp>
        <p:sp>
          <p:nvSpPr>
            <p:cNvPr id="31803" name="Text Box 15"/>
            <p:cNvSpPr txBox="1">
              <a:spLocks noChangeArrowheads="1"/>
            </p:cNvSpPr>
            <p:nvPr/>
          </p:nvSpPr>
          <p:spPr bwMode="auto">
            <a:xfrm>
              <a:off x="1100" y="102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f</a:t>
              </a:r>
              <a:r>
                <a:rPr kumimoji="0" lang="pl-PL" sz="2400" b="1" baseline="-25000">
                  <a:latin typeface="Times New Roman" pitchFamily="18" charset="0"/>
                </a:rPr>
                <a:t>5/2</a:t>
              </a:r>
            </a:p>
          </p:txBody>
        </p:sp>
        <p:sp>
          <p:nvSpPr>
            <p:cNvPr id="31804" name="Text Box 16"/>
            <p:cNvSpPr txBox="1">
              <a:spLocks noChangeArrowheads="1"/>
            </p:cNvSpPr>
            <p:nvPr/>
          </p:nvSpPr>
          <p:spPr bwMode="auto">
            <a:xfrm>
              <a:off x="1100" y="300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p</a:t>
              </a:r>
              <a:r>
                <a:rPr kumimoji="0" lang="pl-PL" sz="2400" b="1" baseline="-25000">
                  <a:latin typeface="Times New Roman" pitchFamily="18" charset="0"/>
                </a:rPr>
                <a:t>3/2</a:t>
              </a:r>
            </a:p>
          </p:txBody>
        </p:sp>
        <p:sp>
          <p:nvSpPr>
            <p:cNvPr id="31805" name="Line 17"/>
            <p:cNvSpPr>
              <a:spLocks noChangeShapeType="1"/>
            </p:cNvSpPr>
            <p:nvPr/>
          </p:nvSpPr>
          <p:spPr bwMode="auto">
            <a:xfrm>
              <a:off x="2112" y="32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06" name="Line 18"/>
            <p:cNvSpPr>
              <a:spLocks noChangeShapeType="1"/>
            </p:cNvSpPr>
            <p:nvPr/>
          </p:nvSpPr>
          <p:spPr bwMode="auto">
            <a:xfrm>
              <a:off x="2112" y="444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07" name="Line 19"/>
            <p:cNvSpPr>
              <a:spLocks noChangeShapeType="1"/>
            </p:cNvSpPr>
            <p:nvPr/>
          </p:nvSpPr>
          <p:spPr bwMode="auto">
            <a:xfrm>
              <a:off x="2106" y="1002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08" name="Oval 20"/>
            <p:cNvSpPr>
              <a:spLocks noChangeArrowheads="1"/>
            </p:cNvSpPr>
            <p:nvPr/>
          </p:nvSpPr>
          <p:spPr bwMode="auto">
            <a:xfrm>
              <a:off x="2214" y="936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09" name="Oval 21"/>
            <p:cNvSpPr>
              <a:spLocks noChangeArrowheads="1"/>
            </p:cNvSpPr>
            <p:nvPr/>
          </p:nvSpPr>
          <p:spPr bwMode="auto">
            <a:xfrm>
              <a:off x="2466" y="936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10" name="Oval 22"/>
            <p:cNvSpPr>
              <a:spLocks noChangeArrowheads="1"/>
            </p:cNvSpPr>
            <p:nvPr/>
          </p:nvSpPr>
          <p:spPr bwMode="auto">
            <a:xfrm>
              <a:off x="2232" y="264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11" name="Oval 23"/>
            <p:cNvSpPr>
              <a:spLocks noChangeArrowheads="1"/>
            </p:cNvSpPr>
            <p:nvPr/>
          </p:nvSpPr>
          <p:spPr bwMode="auto">
            <a:xfrm>
              <a:off x="2484" y="264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812" name="Line 24"/>
            <p:cNvSpPr>
              <a:spLocks noChangeShapeType="1"/>
            </p:cNvSpPr>
            <p:nvPr/>
          </p:nvSpPr>
          <p:spPr bwMode="auto">
            <a:xfrm flipV="1">
              <a:off x="2532" y="39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13" name="Line 25"/>
            <p:cNvSpPr>
              <a:spLocks noChangeShapeType="1"/>
            </p:cNvSpPr>
            <p:nvPr/>
          </p:nvSpPr>
          <p:spPr bwMode="auto">
            <a:xfrm flipV="1">
              <a:off x="2286" y="39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14" name="Text Box 26"/>
            <p:cNvSpPr txBox="1">
              <a:spLocks noChangeArrowheads="1"/>
            </p:cNvSpPr>
            <p:nvPr/>
          </p:nvSpPr>
          <p:spPr bwMode="auto">
            <a:xfrm>
              <a:off x="1412" y="1002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neutrons</a:t>
              </a:r>
            </a:p>
          </p:txBody>
        </p:sp>
        <p:sp>
          <p:nvSpPr>
            <p:cNvPr id="31815" name="Text Box 27"/>
            <p:cNvSpPr txBox="1">
              <a:spLocks noChangeArrowheads="1"/>
            </p:cNvSpPr>
            <p:nvPr/>
          </p:nvSpPr>
          <p:spPr bwMode="auto">
            <a:xfrm>
              <a:off x="2078" y="996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protons</a:t>
              </a:r>
            </a:p>
          </p:txBody>
        </p:sp>
      </p:grpSp>
      <p:sp>
        <p:nvSpPr>
          <p:cNvPr id="31749" name="Text Box 28"/>
          <p:cNvSpPr txBox="1">
            <a:spLocks noChangeArrowheads="1"/>
          </p:cNvSpPr>
          <p:nvPr/>
        </p:nvSpPr>
        <p:spPr bwMode="auto">
          <a:xfrm>
            <a:off x="6381750" y="81915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pl-PL" sz="2400" b="1"/>
              <a:t>4p-4h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010525" y="1108075"/>
            <a:ext cx="1133475" cy="1531938"/>
            <a:chOff x="2978" y="80"/>
            <a:chExt cx="714" cy="965"/>
          </a:xfrm>
        </p:grpSpPr>
        <p:sp>
          <p:nvSpPr>
            <p:cNvPr id="31789" name="Text Box 30"/>
            <p:cNvSpPr txBox="1">
              <a:spLocks noChangeArrowheads="1"/>
            </p:cNvSpPr>
            <p:nvPr/>
          </p:nvSpPr>
          <p:spPr bwMode="auto">
            <a:xfrm>
              <a:off x="3020" y="795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[303]7/2</a:t>
              </a:r>
            </a:p>
          </p:txBody>
        </p:sp>
        <p:sp>
          <p:nvSpPr>
            <p:cNvPr id="31790" name="Text Box 31"/>
            <p:cNvSpPr txBox="1">
              <a:spLocks noChangeArrowheads="1"/>
            </p:cNvSpPr>
            <p:nvPr/>
          </p:nvSpPr>
          <p:spPr bwMode="auto">
            <a:xfrm>
              <a:off x="3020" y="375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b="1">
                  <a:latin typeface="Times New Roman" pitchFamily="18" charset="0"/>
                </a:rPr>
                <a:t>[321]1/2</a:t>
              </a:r>
            </a:p>
          </p:txBody>
        </p:sp>
        <p:sp>
          <p:nvSpPr>
            <p:cNvPr id="31791" name="Text Box 32"/>
            <p:cNvSpPr txBox="1">
              <a:spLocks noChangeArrowheads="1"/>
            </p:cNvSpPr>
            <p:nvPr/>
          </p:nvSpPr>
          <p:spPr bwMode="auto">
            <a:xfrm>
              <a:off x="2978" y="80"/>
              <a:ext cx="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>
                  <a:latin typeface="Times New Roman" pitchFamily="18" charset="0"/>
                </a:rPr>
                <a:t>Nilsson</a:t>
              </a:r>
            </a:p>
          </p:txBody>
        </p:sp>
        <p:sp>
          <p:nvSpPr>
            <p:cNvPr id="31792" name="Line 33"/>
            <p:cNvSpPr>
              <a:spLocks noChangeShapeType="1"/>
            </p:cNvSpPr>
            <p:nvPr/>
          </p:nvSpPr>
          <p:spPr bwMode="auto">
            <a:xfrm flipV="1">
              <a:off x="3336" y="630"/>
              <a:ext cx="0" cy="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1751" name="Oval 34"/>
          <p:cNvSpPr>
            <a:spLocks noChangeArrowheads="1"/>
          </p:cNvSpPr>
          <p:nvPr/>
        </p:nvSpPr>
        <p:spPr bwMode="auto">
          <a:xfrm>
            <a:off x="6635750" y="200025"/>
            <a:ext cx="733425" cy="666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2800" b="1"/>
              <a:t>1</a:t>
            </a:r>
          </a:p>
        </p:txBody>
      </p:sp>
      <p:sp>
        <p:nvSpPr>
          <p:cNvPr id="31752" name="Text Box 35"/>
          <p:cNvSpPr txBox="1">
            <a:spLocks noChangeArrowheads="1"/>
          </p:cNvSpPr>
          <p:nvPr/>
        </p:nvSpPr>
        <p:spPr bwMode="auto">
          <a:xfrm>
            <a:off x="5602288" y="2722563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space-spin symmetric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43525" y="3152775"/>
            <a:ext cx="3424238" cy="3405188"/>
            <a:chOff x="122" y="1986"/>
            <a:chExt cx="2157" cy="2145"/>
          </a:xfrm>
        </p:grpSpPr>
        <p:sp>
          <p:nvSpPr>
            <p:cNvPr id="31755" name="Oval 37"/>
            <p:cNvSpPr>
              <a:spLocks noChangeArrowheads="1"/>
            </p:cNvSpPr>
            <p:nvPr/>
          </p:nvSpPr>
          <p:spPr bwMode="auto">
            <a:xfrm>
              <a:off x="852" y="1986"/>
              <a:ext cx="462" cy="4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l-PL" sz="2800" b="1"/>
                <a:t>2</a:t>
              </a:r>
            </a:p>
          </p:txBody>
        </p:sp>
        <p:sp>
          <p:nvSpPr>
            <p:cNvPr id="31756" name="Line 38"/>
            <p:cNvSpPr>
              <a:spLocks noChangeShapeType="1"/>
            </p:cNvSpPr>
            <p:nvPr/>
          </p:nvSpPr>
          <p:spPr bwMode="auto">
            <a:xfrm>
              <a:off x="462" y="2760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57" name="Line 39"/>
            <p:cNvSpPr>
              <a:spLocks noChangeShapeType="1"/>
            </p:cNvSpPr>
            <p:nvPr/>
          </p:nvSpPr>
          <p:spPr bwMode="auto">
            <a:xfrm>
              <a:off x="462" y="2880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58" name="Line 40"/>
            <p:cNvSpPr>
              <a:spLocks noChangeShapeType="1"/>
            </p:cNvSpPr>
            <p:nvPr/>
          </p:nvSpPr>
          <p:spPr bwMode="auto">
            <a:xfrm>
              <a:off x="456" y="3438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59" name="Oval 41"/>
            <p:cNvSpPr>
              <a:spLocks noChangeArrowheads="1"/>
            </p:cNvSpPr>
            <p:nvPr/>
          </p:nvSpPr>
          <p:spPr bwMode="auto">
            <a:xfrm>
              <a:off x="564" y="337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0" name="Oval 42"/>
            <p:cNvSpPr>
              <a:spLocks noChangeArrowheads="1"/>
            </p:cNvSpPr>
            <p:nvPr/>
          </p:nvSpPr>
          <p:spPr bwMode="auto">
            <a:xfrm>
              <a:off x="816" y="337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1" name="Oval 43"/>
            <p:cNvSpPr>
              <a:spLocks noChangeArrowheads="1"/>
            </p:cNvSpPr>
            <p:nvPr/>
          </p:nvSpPr>
          <p:spPr bwMode="auto">
            <a:xfrm>
              <a:off x="582" y="2700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2" name="Oval 44"/>
            <p:cNvSpPr>
              <a:spLocks noChangeArrowheads="1"/>
            </p:cNvSpPr>
            <p:nvPr/>
          </p:nvSpPr>
          <p:spPr bwMode="auto">
            <a:xfrm>
              <a:off x="834" y="2700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3" name="Line 45"/>
            <p:cNvSpPr>
              <a:spLocks noChangeShapeType="1"/>
            </p:cNvSpPr>
            <p:nvPr/>
          </p:nvSpPr>
          <p:spPr bwMode="auto">
            <a:xfrm flipV="1">
              <a:off x="882" y="282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64" name="Line 46"/>
            <p:cNvSpPr>
              <a:spLocks noChangeShapeType="1"/>
            </p:cNvSpPr>
            <p:nvPr/>
          </p:nvSpPr>
          <p:spPr bwMode="auto">
            <a:xfrm flipV="1">
              <a:off x="636" y="282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65" name="Text Box 47"/>
            <p:cNvSpPr txBox="1">
              <a:spLocks noChangeArrowheads="1"/>
            </p:cNvSpPr>
            <p:nvPr/>
          </p:nvSpPr>
          <p:spPr bwMode="auto">
            <a:xfrm>
              <a:off x="122" y="3254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f</a:t>
              </a:r>
              <a:r>
                <a:rPr kumimoji="0" lang="pl-PL" sz="2400" b="1" baseline="-25000">
                  <a:latin typeface="Times New Roman" pitchFamily="18" charset="0"/>
                </a:rPr>
                <a:t>7/2</a:t>
              </a: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134" y="2562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f</a:t>
              </a:r>
              <a:r>
                <a:rPr kumimoji="0" lang="pl-PL" sz="2400" b="1" baseline="-25000">
                  <a:latin typeface="Times New Roman" pitchFamily="18" charset="0"/>
                </a:rPr>
                <a:t>5/2</a:t>
              </a:r>
            </a:p>
          </p:txBody>
        </p:sp>
        <p:sp>
          <p:nvSpPr>
            <p:cNvPr id="31767" name="Text Box 49"/>
            <p:cNvSpPr txBox="1">
              <a:spLocks noChangeArrowheads="1"/>
            </p:cNvSpPr>
            <p:nvPr/>
          </p:nvSpPr>
          <p:spPr bwMode="auto">
            <a:xfrm>
              <a:off x="128" y="2736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p</a:t>
              </a:r>
              <a:r>
                <a:rPr kumimoji="0" lang="pl-PL" sz="2400" b="1" baseline="-25000">
                  <a:latin typeface="Times New Roman" pitchFamily="18" charset="0"/>
                </a:rPr>
                <a:t>3/2</a:t>
              </a:r>
            </a:p>
          </p:txBody>
        </p:sp>
        <p:sp>
          <p:nvSpPr>
            <p:cNvPr id="31768" name="Line 50"/>
            <p:cNvSpPr>
              <a:spLocks noChangeShapeType="1"/>
            </p:cNvSpPr>
            <p:nvPr/>
          </p:nvSpPr>
          <p:spPr bwMode="auto">
            <a:xfrm>
              <a:off x="1140" y="2760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69" name="Line 51"/>
            <p:cNvSpPr>
              <a:spLocks noChangeShapeType="1"/>
            </p:cNvSpPr>
            <p:nvPr/>
          </p:nvSpPr>
          <p:spPr bwMode="auto">
            <a:xfrm>
              <a:off x="1140" y="2880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70" name="Line 52"/>
            <p:cNvSpPr>
              <a:spLocks noChangeShapeType="1"/>
            </p:cNvSpPr>
            <p:nvPr/>
          </p:nvSpPr>
          <p:spPr bwMode="auto">
            <a:xfrm>
              <a:off x="1134" y="3438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71" name="Oval 53"/>
            <p:cNvSpPr>
              <a:spLocks noChangeArrowheads="1"/>
            </p:cNvSpPr>
            <p:nvPr/>
          </p:nvSpPr>
          <p:spPr bwMode="auto">
            <a:xfrm>
              <a:off x="1242" y="337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2" name="Oval 54"/>
            <p:cNvSpPr>
              <a:spLocks noChangeArrowheads="1"/>
            </p:cNvSpPr>
            <p:nvPr/>
          </p:nvSpPr>
          <p:spPr bwMode="auto">
            <a:xfrm>
              <a:off x="1494" y="337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3" name="Oval 55"/>
            <p:cNvSpPr>
              <a:spLocks noChangeArrowheads="1"/>
            </p:cNvSpPr>
            <p:nvPr/>
          </p:nvSpPr>
          <p:spPr bwMode="auto">
            <a:xfrm>
              <a:off x="1260" y="2700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4" name="Oval 56"/>
            <p:cNvSpPr>
              <a:spLocks noChangeArrowheads="1"/>
            </p:cNvSpPr>
            <p:nvPr/>
          </p:nvSpPr>
          <p:spPr bwMode="auto">
            <a:xfrm>
              <a:off x="1512" y="2700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686B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5" name="Line 57"/>
            <p:cNvSpPr>
              <a:spLocks noChangeShapeType="1"/>
            </p:cNvSpPr>
            <p:nvPr/>
          </p:nvSpPr>
          <p:spPr bwMode="auto">
            <a:xfrm flipV="1">
              <a:off x="1560" y="282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76" name="Line 58"/>
            <p:cNvSpPr>
              <a:spLocks noChangeShapeType="1"/>
            </p:cNvSpPr>
            <p:nvPr/>
          </p:nvSpPr>
          <p:spPr bwMode="auto">
            <a:xfrm flipV="1">
              <a:off x="1314" y="282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77" name="Text Box 59"/>
            <p:cNvSpPr txBox="1">
              <a:spLocks noChangeArrowheads="1"/>
            </p:cNvSpPr>
            <p:nvPr/>
          </p:nvSpPr>
          <p:spPr bwMode="auto">
            <a:xfrm>
              <a:off x="440" y="3438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neutrons</a:t>
              </a:r>
            </a:p>
          </p:txBody>
        </p:sp>
        <p:sp>
          <p:nvSpPr>
            <p:cNvPr id="31778" name="Text Box 60"/>
            <p:cNvSpPr txBox="1">
              <a:spLocks noChangeArrowheads="1"/>
            </p:cNvSpPr>
            <p:nvPr/>
          </p:nvSpPr>
          <p:spPr bwMode="auto">
            <a:xfrm>
              <a:off x="1106" y="3432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1800" b="1">
                  <a:latin typeface="Times New Roman" pitchFamily="18" charset="0"/>
                </a:rPr>
                <a:t>protons</a:t>
              </a:r>
            </a:p>
          </p:txBody>
        </p:sp>
        <p:sp>
          <p:nvSpPr>
            <p:cNvPr id="31779" name="Line 61"/>
            <p:cNvSpPr>
              <a:spLocks noChangeShapeType="1"/>
            </p:cNvSpPr>
            <p:nvPr/>
          </p:nvSpPr>
          <p:spPr bwMode="auto">
            <a:xfrm>
              <a:off x="456" y="2562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80" name="Oval 62"/>
            <p:cNvSpPr>
              <a:spLocks noChangeArrowheads="1"/>
            </p:cNvSpPr>
            <p:nvPr/>
          </p:nvSpPr>
          <p:spPr bwMode="auto">
            <a:xfrm>
              <a:off x="576" y="250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686B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81" name="Oval 63"/>
            <p:cNvSpPr>
              <a:spLocks noChangeArrowheads="1"/>
            </p:cNvSpPr>
            <p:nvPr/>
          </p:nvSpPr>
          <p:spPr bwMode="auto">
            <a:xfrm>
              <a:off x="828" y="250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686B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82" name="Line 64"/>
            <p:cNvSpPr>
              <a:spLocks noChangeShapeType="1"/>
            </p:cNvSpPr>
            <p:nvPr/>
          </p:nvSpPr>
          <p:spPr bwMode="auto">
            <a:xfrm>
              <a:off x="1134" y="2562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83" name="Oval 65"/>
            <p:cNvSpPr>
              <a:spLocks noChangeArrowheads="1"/>
            </p:cNvSpPr>
            <p:nvPr/>
          </p:nvSpPr>
          <p:spPr bwMode="auto">
            <a:xfrm>
              <a:off x="1254" y="2502"/>
              <a:ext cx="126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686B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84" name="Oval 66"/>
            <p:cNvSpPr>
              <a:spLocks noChangeArrowheads="1"/>
            </p:cNvSpPr>
            <p:nvPr/>
          </p:nvSpPr>
          <p:spPr bwMode="auto">
            <a:xfrm>
              <a:off x="1506" y="2502"/>
              <a:ext cx="126" cy="12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85" name="Freeform 67"/>
            <p:cNvSpPr>
              <a:spLocks/>
            </p:cNvSpPr>
            <p:nvPr/>
          </p:nvSpPr>
          <p:spPr bwMode="auto">
            <a:xfrm>
              <a:off x="1776" y="2580"/>
              <a:ext cx="76" cy="174"/>
            </a:xfrm>
            <a:custGeom>
              <a:avLst/>
              <a:gdLst>
                <a:gd name="T0" fmla="*/ 24 w 76"/>
                <a:gd name="T1" fmla="*/ 174 h 174"/>
                <a:gd name="T2" fmla="*/ 72 w 76"/>
                <a:gd name="T3" fmla="*/ 78 h 174"/>
                <a:gd name="T4" fmla="*/ 0 w 76"/>
                <a:gd name="T5" fmla="*/ 0 h 174"/>
                <a:gd name="T6" fmla="*/ 0 60000 65536"/>
                <a:gd name="T7" fmla="*/ 0 60000 65536"/>
                <a:gd name="T8" fmla="*/ 0 60000 65536"/>
                <a:gd name="T9" fmla="*/ 0 w 76"/>
                <a:gd name="T10" fmla="*/ 0 h 174"/>
                <a:gd name="T11" fmla="*/ 76 w 76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74">
                  <a:moveTo>
                    <a:pt x="24" y="174"/>
                  </a:moveTo>
                  <a:cubicBezTo>
                    <a:pt x="50" y="140"/>
                    <a:pt x="76" y="107"/>
                    <a:pt x="72" y="78"/>
                  </a:cubicBezTo>
                  <a:cubicBezTo>
                    <a:pt x="68" y="49"/>
                    <a:pt x="34" y="24"/>
                    <a:pt x="0" y="0"/>
                  </a:cubicBezTo>
                </a:path>
              </a:pathLst>
            </a:custGeom>
            <a:noFill/>
            <a:ln w="28575">
              <a:solidFill>
                <a:srgbClr val="9900CC"/>
              </a:solidFill>
              <a:miter lim="800000"/>
              <a:headEnd/>
              <a:tailEnd type="arrow" w="med" len="med"/>
            </a:ln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31786" name="Text Box 68"/>
            <p:cNvSpPr txBox="1">
              <a:spLocks noChangeArrowheads="1"/>
            </p:cNvSpPr>
            <p:nvPr/>
          </p:nvSpPr>
          <p:spPr bwMode="auto">
            <a:xfrm>
              <a:off x="122" y="2358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0" lang="pl-PL" sz="2400" b="1" i="1">
                  <a:latin typeface="Times New Roman" pitchFamily="18" charset="0"/>
                </a:rPr>
                <a:t>g</a:t>
              </a:r>
              <a:r>
                <a:rPr kumimoji="0" lang="pl-PL" sz="2400" b="1" baseline="-25000">
                  <a:latin typeface="Times New Roman" pitchFamily="18" charset="0"/>
                </a:rPr>
                <a:t>9/2</a:t>
              </a:r>
            </a:p>
          </p:txBody>
        </p:sp>
        <p:sp>
          <p:nvSpPr>
            <p:cNvPr id="31787" name="Text Box 69"/>
            <p:cNvSpPr txBox="1">
              <a:spLocks noChangeArrowheads="1"/>
            </p:cNvSpPr>
            <p:nvPr/>
          </p:nvSpPr>
          <p:spPr bwMode="auto">
            <a:xfrm>
              <a:off x="1861" y="2486"/>
              <a:ext cx="4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800" b="1">
                  <a:solidFill>
                    <a:srgbClr val="9900CC"/>
                  </a:solidFill>
                  <a:latin typeface="Symbol" pitchFamily="18" charset="2"/>
                </a:rPr>
                <a:t>p</a:t>
              </a:r>
              <a:r>
                <a:rPr lang="pl-PL" b="1" baseline="-25000">
                  <a:solidFill>
                    <a:srgbClr val="9900CC"/>
                  </a:solidFill>
                </a:rPr>
                <a:t>p-h</a:t>
              </a:r>
            </a:p>
          </p:txBody>
        </p:sp>
        <p:sp>
          <p:nvSpPr>
            <p:cNvPr id="31788" name="Text Box 70"/>
            <p:cNvSpPr txBox="1">
              <a:spLocks noChangeArrowheads="1"/>
            </p:cNvSpPr>
            <p:nvPr/>
          </p:nvSpPr>
          <p:spPr bwMode="auto">
            <a:xfrm>
              <a:off x="183" y="3689"/>
              <a:ext cx="18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two isospin asymmetric</a:t>
              </a:r>
            </a:p>
            <a:p>
              <a:r>
                <a:rPr lang="pl-PL"/>
                <a:t>degenerate solutions</a:t>
              </a:r>
            </a:p>
          </p:txBody>
        </p:sp>
      </p:grpSp>
      <p:sp>
        <p:nvSpPr>
          <p:cNvPr id="31754" name="Text Box 71"/>
          <p:cNvSpPr txBox="1">
            <a:spLocks noChangeArrowheads="1"/>
          </p:cNvSpPr>
          <p:nvPr/>
        </p:nvSpPr>
        <p:spPr bwMode="auto">
          <a:xfrm>
            <a:off x="355600" y="274638"/>
            <a:ext cx="447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chemeClr val="tx2"/>
                </a:solidFill>
              </a:rPr>
              <a:t>Isospin symmetry violation in</a:t>
            </a:r>
          </a:p>
          <a:p>
            <a:r>
              <a:rPr lang="pl-PL" sz="2400" b="1">
                <a:solidFill>
                  <a:schemeClr val="tx2"/>
                </a:solidFill>
              </a:rPr>
              <a:t>superdeformed bands in </a:t>
            </a:r>
            <a:r>
              <a:rPr lang="pl-PL" sz="2400" b="1" baseline="30000">
                <a:solidFill>
                  <a:schemeClr val="tx2"/>
                </a:solidFill>
              </a:rPr>
              <a:t>56</a:t>
            </a:r>
            <a:r>
              <a:rPr lang="pl-PL" sz="2400" b="1">
                <a:solidFill>
                  <a:schemeClr val="tx2"/>
                </a:solidFill>
              </a:rPr>
              <a:t>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z Sumi">
  <a:themeElements>
    <a:clrScheme name="Obraz Sumi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Obraz Sum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braz Sumi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Designs\Obraz Sumi.pot</Template>
  <TotalTime>9555</TotalTime>
  <Words>2021</Words>
  <Application>Microsoft Office PowerPoint</Application>
  <PresentationFormat>Pokaz na ekranie (4:3)</PresentationFormat>
  <Paragraphs>729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Obraz Sumi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Wydział Fizyki 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wojtek satula</dc:creator>
  <cp:lastModifiedBy>Wojtek</cp:lastModifiedBy>
  <cp:revision>365</cp:revision>
  <dcterms:created xsi:type="dcterms:W3CDTF">2005-06-07T08:12:53Z</dcterms:created>
  <dcterms:modified xsi:type="dcterms:W3CDTF">2011-09-14T07:47:26Z</dcterms:modified>
</cp:coreProperties>
</file>