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77" r:id="rId3"/>
    <p:sldId id="258" r:id="rId4"/>
    <p:sldId id="259" r:id="rId5"/>
    <p:sldId id="260" r:id="rId6"/>
    <p:sldId id="261" r:id="rId7"/>
    <p:sldId id="272" r:id="rId8"/>
    <p:sldId id="273" r:id="rId9"/>
    <p:sldId id="274" r:id="rId10"/>
    <p:sldId id="275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6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0E12E-35C6-4DE5-AF79-C11A1D7028CA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37425-D95B-4B11-B6B3-C2742BA2B1F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58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A92CC9-7565-48C4-8E96-25414D3679B8}" type="slidenum">
              <a:rPr lang="fr-FR"/>
              <a:pPr/>
              <a:t>11</a:t>
            </a:fld>
            <a:endParaRPr lang="fr-FR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017A0-3857-4EE5-839D-D63B9BB984EA}" type="slidenum">
              <a:rPr lang="fr-FR"/>
              <a:pPr/>
              <a:t>12</a:t>
            </a:fld>
            <a:endParaRPr lang="fr-FR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435FBC-C263-43E7-AA13-DE85A232FC07}" type="slidenum">
              <a:rPr lang="fr-FR"/>
              <a:pPr/>
              <a:t>13</a:t>
            </a:fld>
            <a:endParaRPr lang="fr-FR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9463A-C378-4EAE-87AB-63BB40CF2F31}" type="slidenum">
              <a:rPr lang="fr-FR"/>
              <a:pPr/>
              <a:t>14</a:t>
            </a:fld>
            <a:endParaRPr lang="fr-FR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2D08E8-CCB5-46EC-8DF3-72887EDB3DA0}" type="slidenum">
              <a:rPr lang="fr-FR"/>
              <a:pPr/>
              <a:t>15</a:t>
            </a:fld>
            <a:endParaRPr lang="fr-FR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383DE-878F-4934-B56E-52A838DD337D}" type="slidenum">
              <a:rPr lang="fr-FR"/>
              <a:pPr/>
              <a:t>16</a:t>
            </a:fld>
            <a:endParaRPr lang="fr-FR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FF6BE9-2F2E-484B-8111-D10E07187E6F}" type="slidenum">
              <a:rPr lang="fr-FR"/>
              <a:pPr/>
              <a:t>17</a:t>
            </a:fld>
            <a:endParaRPr lang="fr-FR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780A1-1080-4C75-A58C-D172A75A12A1}" type="slidenum">
              <a:rPr lang="fr-FR"/>
              <a:pPr/>
              <a:t>18</a:t>
            </a:fld>
            <a:endParaRPr lang="fr-FR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45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63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169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43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93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45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01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40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776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17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22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17E21-1015-4865-9B06-669997BB2698}" type="datetimeFigureOut">
              <a:rPr lang="en-GB" smtClean="0"/>
              <a:t>13/09/2011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DEE1-8F06-4EE1-B9A9-A272C8A6873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dirty="0" err="1" smtClean="0"/>
              <a:t>Triaxial</a:t>
            </a:r>
            <a:r>
              <a:rPr lang="en-GB" sz="3600" dirty="0" smtClean="0"/>
              <a:t> Projected Configuration Mixing</a:t>
            </a:r>
            <a:endParaRPr lang="en-GB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GB" dirty="0" smtClean="0"/>
              <a:t>Collective wave functions?</a:t>
            </a:r>
          </a:p>
          <a:p>
            <a:pPr marL="514350" indent="-514350">
              <a:buAutoNum type="arabicPeriod"/>
            </a:pPr>
            <a:r>
              <a:rPr lang="en-GB" dirty="0" smtClean="0"/>
              <a:t>Old results on </a:t>
            </a:r>
            <a:r>
              <a:rPr lang="en-GB" dirty="0" err="1" smtClean="0"/>
              <a:t>Zr</a:t>
            </a:r>
            <a:endParaRPr lang="en-GB" dirty="0" smtClean="0"/>
          </a:p>
          <a:p>
            <a:pPr marL="514350" indent="-514350">
              <a:buAutoNum type="arabicPeriod"/>
            </a:pPr>
            <a:r>
              <a:rPr lang="en-GB" dirty="0" smtClean="0"/>
              <a:t>Few results on </a:t>
            </a:r>
            <a:r>
              <a:rPr lang="en-GB" baseline="30000" dirty="0" smtClean="0"/>
              <a:t>24</a:t>
            </a:r>
            <a:r>
              <a:rPr lang="fr-BE" dirty="0" smtClean="0"/>
              <a:t>Mg</a:t>
            </a:r>
          </a:p>
          <a:p>
            <a:pPr marL="514350" indent="-514350">
              <a:buAutoNum type="arabicPeriod"/>
            </a:pPr>
            <a:r>
              <a:rPr lang="fr-BE" dirty="0" err="1" smtClean="0"/>
              <a:t>Many</a:t>
            </a:r>
            <a:r>
              <a:rPr lang="fr-BE" dirty="0" smtClean="0"/>
              <a:t> questions</a:t>
            </a:r>
            <a:endParaRPr lang="en-GB" dirty="0" smtClean="0"/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37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50" y="2247900"/>
            <a:ext cx="50673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81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-276225"/>
            <a:ext cx="4495800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23850" y="620713"/>
            <a:ext cx="3033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Projection of triaxial map: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376238" y="4575175"/>
            <a:ext cx="28892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Triaxial minimum?</a:t>
            </a:r>
          </a:p>
          <a:p>
            <a:r>
              <a:rPr lang="en-US" sz="2000"/>
              <a:t>lost of the meaning of </a:t>
            </a:r>
            <a:r>
              <a:rPr lang="en-US" sz="2000" i="1"/>
              <a:t>q </a:t>
            </a:r>
          </a:p>
          <a:p>
            <a:r>
              <a:rPr lang="en-US" sz="2000"/>
              <a:t>after projection!</a:t>
            </a:r>
          </a:p>
          <a:p>
            <a:r>
              <a:rPr lang="en-US" sz="2000"/>
              <a:t>no orthogonality of </a:t>
            </a:r>
          </a:p>
          <a:p>
            <a:r>
              <a:rPr lang="en-US" sz="2000"/>
              <a:t>wave functions!</a:t>
            </a:r>
          </a:p>
        </p:txBody>
      </p:sp>
    </p:spTree>
    <p:extLst>
      <p:ext uri="{BB962C8B-B14F-4D97-AF65-F5344CB8AC3E}">
        <p14:creationId xmlns:p14="http://schemas.microsoft.com/office/powerpoint/2010/main" val="1469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675" y="-128588"/>
            <a:ext cx="4257675" cy="682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6238" y="4095750"/>
            <a:ext cx="2462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z=symmetry axis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567488" y="4287838"/>
            <a:ext cx="26622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the maps for the other</a:t>
            </a:r>
          </a:p>
          <a:p>
            <a:r>
              <a:rPr lang="en-US" sz="2000"/>
              <a:t>orientations have no</a:t>
            </a:r>
          </a:p>
          <a:p>
            <a:r>
              <a:rPr lang="en-US" sz="2000"/>
              <a:t>simple</a:t>
            </a:r>
          </a:p>
          <a:p>
            <a:r>
              <a:rPr lang="en-US" sz="2000"/>
              <a:t>interpretations</a:t>
            </a:r>
          </a:p>
        </p:txBody>
      </p:sp>
    </p:spTree>
    <p:extLst>
      <p:ext uri="{BB962C8B-B14F-4D97-AF65-F5344CB8AC3E}">
        <p14:creationId xmlns:p14="http://schemas.microsoft.com/office/powerpoint/2010/main" val="418311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9075" y="2349500"/>
            <a:ext cx="936307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042988" y="5013325"/>
            <a:ext cx="31321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Q=125 fm</a:t>
            </a:r>
            <a:r>
              <a:rPr lang="en-US" sz="2000" baseline="30000"/>
              <a:t>2</a:t>
            </a:r>
            <a:r>
              <a:rPr lang="en-US" sz="2000"/>
              <a:t>, </a:t>
            </a:r>
            <a:r>
              <a:rPr lang="en-US" sz="2000">
                <a:latin typeface="Symbol" pitchFamily="18" charset="2"/>
              </a:rPr>
              <a:t>g = 16°</a:t>
            </a:r>
          </a:p>
          <a:p>
            <a:r>
              <a:rPr lang="en-US" sz="2000">
                <a:latin typeface="Symbol" pitchFamily="18" charset="2"/>
              </a:rPr>
              <a:t>(</a:t>
            </a:r>
            <a:r>
              <a:rPr lang="en-US" sz="2000"/>
              <a:t>mean-field configuration) 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3388" y="1773238"/>
            <a:ext cx="87106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/>
              <a:t>z=      longest                intermediate                       smallest axis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35013" y="974725"/>
            <a:ext cx="69389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Spectra obtained after projection of the lowest configuration:</a:t>
            </a:r>
          </a:p>
          <a:p>
            <a:r>
              <a:rPr lang="en-US" sz="2000"/>
              <a:t>three possible orientations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1600200" y="6088063"/>
            <a:ext cx="362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Same results AFTER K-mixing</a:t>
            </a:r>
          </a:p>
        </p:txBody>
      </p:sp>
    </p:spTree>
    <p:extLst>
      <p:ext uri="{BB962C8B-B14F-4D97-AF65-F5344CB8AC3E}">
        <p14:creationId xmlns:p14="http://schemas.microsoft.com/office/powerpoint/2010/main" val="248370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492375"/>
            <a:ext cx="5737225" cy="386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600200" y="471488"/>
            <a:ext cx="568483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Spectroscopic properties of the min configuration</a:t>
            </a:r>
          </a:p>
          <a:p>
            <a:r>
              <a:rPr lang="en-US" sz="2000"/>
              <a:t>before and after K-mixing</a:t>
            </a:r>
          </a:p>
          <a:p>
            <a:r>
              <a:rPr lang="en-US" sz="2000"/>
              <a:t>compared to the Davidoff rotor model</a:t>
            </a:r>
          </a:p>
        </p:txBody>
      </p:sp>
    </p:spTree>
    <p:extLst>
      <p:ext uri="{BB962C8B-B14F-4D97-AF65-F5344CB8AC3E}">
        <p14:creationId xmlns:p14="http://schemas.microsoft.com/office/powerpoint/2010/main" val="1321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1638" y="639763"/>
            <a:ext cx="4652962" cy="326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400"/>
              <a:t>Configuration mixing:</a:t>
            </a:r>
          </a:p>
          <a:p>
            <a:endParaRPr lang="en-US" sz="2400"/>
          </a:p>
          <a:p>
            <a:r>
              <a:rPr lang="en-US" sz="2000"/>
              <a:t>comparison between different bases:</a:t>
            </a:r>
          </a:p>
          <a:p>
            <a:endParaRPr lang="en-US" sz="2000"/>
          </a:p>
          <a:p>
            <a:pPr>
              <a:buFontTx/>
              <a:buAutoNum type="arabicPeriod"/>
            </a:pPr>
            <a:r>
              <a:rPr lang="en-US" sz="2000"/>
              <a:t>purely prolate</a:t>
            </a:r>
          </a:p>
          <a:p>
            <a:pPr>
              <a:buFontTx/>
              <a:buAutoNum type="arabicPeriod"/>
            </a:pPr>
            <a:r>
              <a:rPr lang="en-US" sz="2000"/>
              <a:t>axial</a:t>
            </a:r>
          </a:p>
          <a:p>
            <a:pPr>
              <a:buFontTx/>
              <a:buAutoNum type="arabicPeriod"/>
            </a:pPr>
            <a:r>
              <a:rPr lang="en-US" sz="2000"/>
              <a:t>purely triaxial </a:t>
            </a:r>
          </a:p>
          <a:p>
            <a:pPr>
              <a:buFontTx/>
              <a:buAutoNum type="arabicPeriod"/>
            </a:pPr>
            <a:r>
              <a:rPr lang="en-US" sz="2000"/>
              <a:t>triaxial + a few prolate configurations</a:t>
            </a:r>
          </a:p>
          <a:p>
            <a:pPr>
              <a:buFontTx/>
              <a:buAutoNum type="arabicPeriod"/>
            </a:pPr>
            <a:endParaRPr lang="en-US" sz="2000"/>
          </a:p>
          <a:p>
            <a:endParaRPr lang="en-US" sz="2000"/>
          </a:p>
        </p:txBody>
      </p:sp>
      <p:pic>
        <p:nvPicPr>
          <p:cNvPr id="43013" name="Picture 5" descr="MCBD06717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1352550" cy="1827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124075" y="4005263"/>
            <a:ext cx="640715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We are not using a hamiltonian but a density functional</a:t>
            </a:r>
          </a:p>
          <a:p>
            <a:r>
              <a:rPr lang="en-US" sz="2000"/>
              <a:t>generalized for non-diagonal matrix elements</a:t>
            </a:r>
          </a:p>
          <a:p>
            <a:endParaRPr lang="en-US" sz="2000"/>
          </a:p>
          <a:p>
            <a:r>
              <a:rPr lang="en-US" sz="2000"/>
              <a:t>One must avoid pathologies:</a:t>
            </a:r>
          </a:p>
          <a:p>
            <a:r>
              <a:rPr lang="en-US" sz="2000"/>
              <a:t>possible problems determined by projecting on N and Z</a:t>
            </a:r>
          </a:p>
          <a:p>
            <a:r>
              <a:rPr lang="en-US" sz="2000"/>
              <a:t>with 9 and 29 points</a:t>
            </a:r>
          </a:p>
          <a:p>
            <a:r>
              <a:rPr lang="en-US" sz="2000"/>
              <a:t>Triaxial region close to the oblate axis.</a:t>
            </a:r>
          </a:p>
          <a:p>
            <a:r>
              <a:rPr lang="en-US" sz="2000"/>
              <a:t>No oblate points mixed with triaxial points.</a:t>
            </a:r>
          </a:p>
        </p:txBody>
      </p:sp>
    </p:spTree>
    <p:extLst>
      <p:ext uri="{BB962C8B-B14F-4D97-AF65-F5344CB8AC3E}">
        <p14:creationId xmlns:p14="http://schemas.microsoft.com/office/powerpoint/2010/main" val="42316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71550" y="1484313"/>
            <a:ext cx="7916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Small eigenvalues of the norm kernel indicate redundancy in a basis </a:t>
            </a:r>
          </a:p>
        </p:txBody>
      </p:sp>
      <p:pic>
        <p:nvPicPr>
          <p:cNvPr id="1332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765175"/>
            <a:ext cx="3900488" cy="43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133600"/>
            <a:ext cx="5570538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455738" y="5727700"/>
            <a:ext cx="55292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small eigenvalues (10</a:t>
            </a:r>
            <a:r>
              <a:rPr lang="en-US" sz="2000" baseline="30000"/>
              <a:t>-2</a:t>
            </a:r>
            <a:r>
              <a:rPr lang="en-US" sz="2000"/>
              <a:t>) = not much information</a:t>
            </a:r>
          </a:p>
        </p:txBody>
      </p:sp>
    </p:spTree>
    <p:extLst>
      <p:ext uri="{BB962C8B-B14F-4D97-AF65-F5344CB8AC3E}">
        <p14:creationId xmlns:p14="http://schemas.microsoft.com/office/powerpoint/2010/main" val="119070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052513"/>
            <a:ext cx="5811837" cy="371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323850" y="4797425"/>
            <a:ext cx="882173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All the GCM calculations: axial (prolate+oblate)</a:t>
            </a:r>
          </a:p>
          <a:p>
            <a:r>
              <a:rPr lang="en-US" sz="2000"/>
              <a:t>                                         purely triaxial   (35 keV lower than axial)</a:t>
            </a:r>
          </a:p>
          <a:p>
            <a:r>
              <a:rPr lang="en-US" sz="2000"/>
              <a:t>                                         triaxial + prolate (160 keV lower than triaxial)</a:t>
            </a:r>
          </a:p>
          <a:p>
            <a:endParaRPr lang="en-US" sz="2000"/>
          </a:p>
          <a:p>
            <a:r>
              <a:rPr lang="en-US" sz="2000"/>
              <a:t>Triaxial correlations described by configuration mixing of axial configurations!</a:t>
            </a:r>
          </a:p>
          <a:p>
            <a:endParaRPr lang="en-US" sz="2400"/>
          </a:p>
        </p:txBody>
      </p: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3779838" y="3716338"/>
            <a:ext cx="1008062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455738" y="395288"/>
            <a:ext cx="50276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Cut in the Q,</a:t>
            </a:r>
            <a:r>
              <a:rPr lang="en-US" sz="2000">
                <a:latin typeface="Symbol" pitchFamily="18" charset="2"/>
              </a:rPr>
              <a:t>g</a:t>
            </a:r>
            <a:r>
              <a:rPr lang="en-US" sz="2000"/>
              <a:t> plane: and GCM calculations</a:t>
            </a:r>
          </a:p>
        </p:txBody>
      </p:sp>
    </p:spTree>
    <p:extLst>
      <p:ext uri="{BB962C8B-B14F-4D97-AF65-F5344CB8AC3E}">
        <p14:creationId xmlns:p14="http://schemas.microsoft.com/office/powerpoint/2010/main" val="374275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6700" y="1989138"/>
            <a:ext cx="9410700" cy="380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51275" y="5805488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increase of energy for excited states</a:t>
            </a:r>
          </a:p>
          <a:p>
            <a:r>
              <a:rPr lang="en-US"/>
              <a:t>due to the correlations in the ground state!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0075" y="0"/>
            <a:ext cx="923925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958975" y="398463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Spectra in 3 bases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476375" y="1628775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No vectors in common!</a:t>
            </a:r>
          </a:p>
        </p:txBody>
      </p:sp>
    </p:spTree>
    <p:extLst>
      <p:ext uri="{BB962C8B-B14F-4D97-AF65-F5344CB8AC3E}">
        <p14:creationId xmlns:p14="http://schemas.microsoft.com/office/powerpoint/2010/main" val="152312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1124744"/>
            <a:ext cx="9145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Very careful about language:</a:t>
            </a:r>
          </a:p>
          <a:p>
            <a:endParaRPr lang="en-US" sz="2400" dirty="0" smtClean="0"/>
          </a:p>
          <a:p>
            <a:r>
              <a:rPr lang="fr-BE" sz="2400" dirty="0" smtClean="0"/>
              <a:t>«</a:t>
            </a:r>
            <a:r>
              <a:rPr lang="en-US" sz="2400" dirty="0" smtClean="0"/>
              <a:t> the nucleus is </a:t>
            </a:r>
            <a:r>
              <a:rPr lang="en-US" sz="2400" dirty="0" err="1" smtClean="0"/>
              <a:t>triaxial</a:t>
            </a:r>
            <a:r>
              <a:rPr lang="en-US" sz="2400" dirty="0" smtClean="0"/>
              <a:t> after projection on J » !</a:t>
            </a:r>
          </a:p>
          <a:p>
            <a:endParaRPr lang="fr-BE" sz="2400" dirty="0"/>
          </a:p>
          <a:p>
            <a:r>
              <a:rPr lang="fr-BE" sz="2400" dirty="0" err="1" smtClean="0"/>
              <a:t>Analysis</a:t>
            </a:r>
            <a:r>
              <a:rPr lang="fr-BE" sz="2400" dirty="0" smtClean="0"/>
              <a:t> of</a:t>
            </a:r>
            <a:r>
              <a:rPr lang="en-US" sz="2400" dirty="0" smtClean="0"/>
              <a:t> phenomenological models (clever but with the hands)</a:t>
            </a:r>
          </a:p>
          <a:p>
            <a:endParaRPr lang="en-US" sz="2400" dirty="0"/>
          </a:p>
          <a:p>
            <a:r>
              <a:rPr lang="en-US" sz="2400" dirty="0" smtClean="0"/>
              <a:t>Sign of </a:t>
            </a:r>
            <a:r>
              <a:rPr lang="en-US" sz="2400" dirty="0" err="1" smtClean="0"/>
              <a:t>triaxiality</a:t>
            </a:r>
            <a:r>
              <a:rPr lang="en-US" sz="2400" dirty="0" smtClean="0"/>
              <a:t> </a:t>
            </a:r>
            <a:r>
              <a:rPr lang="en-US" sz="2400" smtClean="0"/>
              <a:t>or K-bands?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0323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First </a:t>
            </a:r>
            <a:r>
              <a:rPr lang="en-US" dirty="0" err="1" smtClean="0"/>
              <a:t>triaxial</a:t>
            </a:r>
            <a:r>
              <a:rPr lang="en-US" dirty="0" smtClean="0"/>
              <a:t> calculations:</a:t>
            </a:r>
          </a:p>
          <a:p>
            <a:pPr marL="0" indent="0">
              <a:buNone/>
            </a:pPr>
            <a:r>
              <a:rPr lang="en-US" dirty="0" smtClean="0"/>
              <a:t>P. </a:t>
            </a:r>
            <a:r>
              <a:rPr lang="en-US" dirty="0" err="1" smtClean="0"/>
              <a:t>Bonche</a:t>
            </a:r>
            <a:r>
              <a:rPr lang="en-US" dirty="0" smtClean="0"/>
              <a:t>, H. </a:t>
            </a:r>
            <a:r>
              <a:rPr lang="en-US" dirty="0" err="1" smtClean="0"/>
              <a:t>Flocard</a:t>
            </a:r>
            <a:r>
              <a:rPr lang="en-US" dirty="0" smtClean="0"/>
              <a:t>, J. Meyer</a:t>
            </a:r>
          </a:p>
          <a:p>
            <a:pPr marL="0" indent="0">
              <a:buNone/>
            </a:pPr>
            <a:r>
              <a:rPr lang="en-US" dirty="0" smtClean="0"/>
              <a:t>J. </a:t>
            </a:r>
            <a:r>
              <a:rPr lang="en-US" dirty="0" err="1" smtClean="0"/>
              <a:t>Dobaczewski</a:t>
            </a:r>
            <a:r>
              <a:rPr lang="en-US" dirty="0" smtClean="0"/>
              <a:t>, J. </a:t>
            </a:r>
            <a:r>
              <a:rPr lang="en-US" dirty="0" err="1" smtClean="0"/>
              <a:t>Skalski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New developments:</a:t>
            </a:r>
          </a:p>
          <a:p>
            <a:pPr marL="0" indent="0">
              <a:buNone/>
            </a:pPr>
            <a:r>
              <a:rPr lang="en-US" dirty="0" smtClean="0"/>
              <a:t>M. Bender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03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971600" y="343319"/>
            <a:ext cx="7943585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                             Configuration Mixing</a:t>
            </a:r>
          </a:p>
          <a:p>
            <a:r>
              <a:rPr lang="en-GB" sz="2400" dirty="0" smtClean="0"/>
              <a:t>Starting point: set of </a:t>
            </a:r>
            <a:r>
              <a:rPr lang="en-GB" sz="2400" dirty="0" err="1" smtClean="0">
                <a:latin typeface="Symbol" pitchFamily="18" charset="2"/>
              </a:rPr>
              <a:t>W</a:t>
            </a:r>
            <a:r>
              <a:rPr lang="en-GB" sz="2400" baseline="-25000" dirty="0" err="1" smtClean="0">
                <a:latin typeface="Symbol" pitchFamily="18" charset="2"/>
              </a:rPr>
              <a:t>a</a:t>
            </a:r>
            <a:r>
              <a:rPr lang="en-GB" sz="2400" dirty="0" smtClean="0">
                <a:latin typeface="Symbol" pitchFamily="18" charset="2"/>
              </a:rPr>
              <a:t> </a:t>
            </a:r>
            <a:r>
              <a:rPr lang="en-GB" sz="2400" dirty="0" smtClean="0"/>
              <a:t>wave functions |</a:t>
            </a:r>
            <a:r>
              <a:rPr lang="en-GB" sz="2400" dirty="0" smtClean="0">
                <a:latin typeface="Symbol" pitchFamily="18" charset="2"/>
              </a:rPr>
              <a:t>a</a:t>
            </a:r>
            <a:r>
              <a:rPr lang="en-GB" sz="2400" dirty="0" smtClean="0"/>
              <a:t> &gt;, non-orthogonal:</a:t>
            </a:r>
          </a:p>
          <a:p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388" y="1601902"/>
            <a:ext cx="3545640" cy="623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943224"/>
            <a:ext cx="2659360" cy="1059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115616" y="2492896"/>
            <a:ext cx="3558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New set of wave functions:</a:t>
            </a:r>
            <a:endParaRPr lang="en-GB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233" y="4797152"/>
            <a:ext cx="38481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59632" y="4365104"/>
            <a:ext cx="5205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The </a:t>
            </a:r>
            <a:r>
              <a:rPr lang="en-GB" dirty="0"/>
              <a:t>u</a:t>
            </a:r>
            <a:r>
              <a:rPr lang="en-GB" dirty="0" smtClean="0"/>
              <a:t>nknown </a:t>
            </a:r>
            <a:r>
              <a:rPr lang="en-GB" i="1" dirty="0" err="1" smtClean="0"/>
              <a:t>f</a:t>
            </a:r>
            <a:r>
              <a:rPr lang="en-GB" i="1" baseline="-25000" dirty="0" err="1" smtClean="0">
                <a:latin typeface="Symbol" pitchFamily="18" charset="2"/>
              </a:rPr>
              <a:t>m</a:t>
            </a:r>
            <a:r>
              <a:rPr lang="en-GB" i="1" dirty="0" smtClean="0">
                <a:latin typeface="Symbol" pitchFamily="18" charset="2"/>
              </a:rPr>
              <a:t>(a)</a:t>
            </a:r>
            <a:r>
              <a:rPr lang="en-GB" dirty="0" smtClean="0"/>
              <a:t> are solutions of the HW equation: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65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0379"/>
            <a:ext cx="6297500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467543" y="168714"/>
            <a:ext cx="5446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The </a:t>
            </a:r>
            <a:r>
              <a:rPr lang="en-GB" sz="2400" i="1" dirty="0" smtClean="0"/>
              <a:t>f</a:t>
            </a:r>
            <a:r>
              <a:rPr lang="en-GB" sz="2400" dirty="0" smtClean="0"/>
              <a:t>’s are non orthogonal, ill-behaved, ….</a:t>
            </a:r>
            <a:endParaRPr lang="en-GB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466551" y="1623682"/>
            <a:ext cx="84234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Change of basis, using the overlap matrix, defining its square root:</a:t>
            </a:r>
            <a:endParaRPr lang="en-GB" sz="2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054176"/>
            <a:ext cx="5166173" cy="101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3068960"/>
            <a:ext cx="6624737" cy="1756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738368"/>
            <a:ext cx="5089736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823234" y="6034512"/>
            <a:ext cx="40909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Very nice but not used directly!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5734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1340770"/>
            <a:ext cx="4824535" cy="1016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899592" y="692696"/>
            <a:ext cx="49900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First, </a:t>
            </a:r>
            <a:r>
              <a:rPr lang="en-GB" sz="2400" dirty="0" err="1" smtClean="0"/>
              <a:t>diagonalisation</a:t>
            </a:r>
            <a:r>
              <a:rPr lang="en-GB" sz="2400" dirty="0" smtClean="0"/>
              <a:t> of the overlap </a:t>
            </a:r>
            <a:r>
              <a:rPr lang="en-GB" sz="2400" dirty="0" smtClean="0">
                <a:latin typeface="Script MT Bold" pitchFamily="66" charset="0"/>
              </a:rPr>
              <a:t>I: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ZoneTexte 3"/>
          <p:cNvSpPr txBox="1"/>
          <p:nvPr/>
        </p:nvSpPr>
        <p:spPr>
          <a:xfrm>
            <a:off x="899592" y="2319465"/>
            <a:ext cx="13356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And then</a:t>
            </a:r>
            <a:endParaRPr lang="en-GB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33" y="2376330"/>
            <a:ext cx="4539920" cy="237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1043608" y="4869160"/>
            <a:ext cx="7841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Last summation restricted to a limited number of eigenvalues</a:t>
            </a:r>
          </a:p>
          <a:p>
            <a:r>
              <a:rPr lang="en-GB" sz="2400" dirty="0" smtClean="0"/>
              <a:t>It is this equation that is solved!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354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27584" y="620688"/>
            <a:ext cx="3418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collective wave function is </a:t>
            </a:r>
            <a:endParaRPr lang="en-GB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987743"/>
            <a:ext cx="23145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1043608" y="1988840"/>
            <a:ext cx="411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And the </a:t>
            </a:r>
            <a:r>
              <a:rPr lang="en-GB" dirty="0" err="1" smtClean="0"/>
              <a:t>eigenstates</a:t>
            </a:r>
            <a:r>
              <a:rPr lang="en-GB" dirty="0" smtClean="0"/>
              <a:t> of the Hamiltonian is:</a:t>
            </a:r>
            <a:endParaRPr lang="en-GB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316" y="2451734"/>
            <a:ext cx="628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935" y="2335163"/>
            <a:ext cx="1304925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159" y="2876550"/>
            <a:ext cx="22860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159" y="3004504"/>
            <a:ext cx="586053" cy="544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653136"/>
            <a:ext cx="5905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557885"/>
            <a:ext cx="21526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941" y="5253210"/>
            <a:ext cx="248602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1259632" y="4149080"/>
            <a:ext cx="3091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Neither </a:t>
            </a:r>
            <a:r>
              <a:rPr lang="en-GB" i="1" dirty="0" smtClean="0"/>
              <a:t>g</a:t>
            </a:r>
            <a:r>
              <a:rPr lang="en-GB" dirty="0" smtClean="0"/>
              <a:t> nor </a:t>
            </a:r>
            <a:r>
              <a:rPr lang="en-GB" i="1" dirty="0" smtClean="0"/>
              <a:t>f</a:t>
            </a:r>
            <a:r>
              <a:rPr lang="en-GB" dirty="0" smtClean="0"/>
              <a:t> are the overlap </a:t>
            </a:r>
            <a:endParaRPr lang="en-GB" dirty="0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497" y="3915043"/>
            <a:ext cx="954937" cy="837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419485" y="5927900"/>
            <a:ext cx="83050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Meaning of oblate, </a:t>
            </a:r>
            <a:r>
              <a:rPr lang="en-US" sz="2400" dirty="0" err="1" smtClean="0"/>
              <a:t>prolate</a:t>
            </a:r>
            <a:r>
              <a:rPr lang="en-US" sz="2400" dirty="0" smtClean="0"/>
              <a:t>, </a:t>
            </a:r>
            <a:r>
              <a:rPr lang="en-US" sz="2400" dirty="0" err="1" smtClean="0"/>
              <a:t>triaxial</a:t>
            </a:r>
            <a:r>
              <a:rPr lang="en-US" sz="2400" dirty="0" smtClean="0"/>
              <a:t> …. after configuration mixing?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746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92696"/>
            <a:ext cx="731998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607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3" y="947738"/>
            <a:ext cx="5172075" cy="496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447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85" y="3893"/>
            <a:ext cx="49530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823790"/>
            <a:ext cx="4962525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23790"/>
            <a:ext cx="50673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06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429</Words>
  <Application>Microsoft Office PowerPoint</Application>
  <PresentationFormat>Affichage à l'écran (4:3)</PresentationFormat>
  <Paragraphs>89</Paragraphs>
  <Slides>19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Thème Office</vt:lpstr>
      <vt:lpstr>Triaxial Projected Configuration Mixing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U.L.B.</dc:creator>
  <cp:lastModifiedBy>ULB</cp:lastModifiedBy>
  <cp:revision>14</cp:revision>
  <dcterms:created xsi:type="dcterms:W3CDTF">2011-09-12T09:55:21Z</dcterms:created>
  <dcterms:modified xsi:type="dcterms:W3CDTF">2011-09-13T08:29:03Z</dcterms:modified>
</cp:coreProperties>
</file>